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9" r:id="rId2"/>
    <p:sldId id="266" r:id="rId3"/>
    <p:sldId id="306" r:id="rId4"/>
    <p:sldId id="303" r:id="rId5"/>
    <p:sldId id="289" r:id="rId6"/>
    <p:sldId id="273" r:id="rId7"/>
    <p:sldId id="278" r:id="rId8"/>
    <p:sldId id="280" r:id="rId9"/>
    <p:sldId id="305" r:id="rId10"/>
    <p:sldId id="294" r:id="rId11"/>
    <p:sldId id="295" r:id="rId12"/>
    <p:sldId id="292" r:id="rId13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84448" autoAdjust="0"/>
  </p:normalViewPr>
  <p:slideViewPr>
    <p:cSldViewPr snapToGrid="0">
      <p:cViewPr varScale="1">
        <p:scale>
          <a:sx n="78" d="100"/>
          <a:sy n="78" d="100"/>
        </p:scale>
        <p:origin x="152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1" d="100"/>
          <a:sy n="111" d="100"/>
        </p:scale>
        <p:origin x="32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mn-MN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Эх</a:t>
            </a:r>
            <a:r>
              <a:rPr lang="mn-MN" sz="120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сурвалж: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355329160752491"/>
          <c:y val="6.7542058014446626E-2"/>
          <c:w val="0.31753433271052234"/>
          <c:h val="0.79152475373432463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Sheet3!$A$27:$A$32</c:f>
              <c:strCache>
                <c:ptCount val="6"/>
                <c:pt idx="0">
                  <c:v> 1800-1200 утас</c:v>
                </c:pt>
                <c:pt idx="1">
                  <c:v>Байгууллага</c:v>
                </c:pt>
                <c:pt idx="2">
                  <c:v>11-11 төв</c:v>
                </c:pt>
                <c:pt idx="3">
                  <c:v> www. ub1200.mn цахим хуудас</c:v>
                </c:pt>
                <c:pt idx="4">
                  <c:v>ИХАТөв</c:v>
                </c:pt>
                <c:pt idx="5">
                  <c:v>Ухаалаг утас /Smart UB aппликейшн/</c:v>
                </c:pt>
              </c:strCache>
            </c:strRef>
          </c:cat>
          <c:val>
            <c:numRef>
              <c:f>Sheet3!$B$27:$B$32</c:f>
              <c:numCache>
                <c:formatCode>General</c:formatCode>
                <c:ptCount val="6"/>
                <c:pt idx="0">
                  <c:v>11</c:v>
                </c:pt>
                <c:pt idx="1">
                  <c:v>6</c:v>
                </c:pt>
                <c:pt idx="2">
                  <c:v>18</c:v>
                </c:pt>
                <c:pt idx="3">
                  <c:v>1</c:v>
                </c:pt>
                <c:pt idx="4">
                  <c:v>80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65588118613074653"/>
          <c:y val="6.1286891863845165E-2"/>
          <c:w val="0.29350026223514347"/>
          <c:h val="0.901167415071183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2058571424841274E-2"/>
          <c:y val="0.2856497885680957"/>
          <c:w val="0.96683892858168652"/>
          <c:h val="0.25495261009040537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Шийдвэрлэсэн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Sheet3!$A$2:$A$7</c:f>
              <c:strCache>
                <c:ptCount val="6"/>
                <c:pt idx="0">
                  <c:v>1800-1200   утас  </c:v>
                </c:pt>
                <c:pt idx="1">
                  <c:v>www.ub 1200 mn  цахим хуудас</c:v>
                </c:pt>
                <c:pt idx="2">
                  <c:v>Засгийн газрын 11-11 төв</c:v>
                </c:pt>
                <c:pt idx="3">
                  <c:v>Иргэд хүлээн авах төв</c:v>
                </c:pt>
                <c:pt idx="4">
                  <c:v>Нутгийн захиргааны байгууллагууд </c:v>
                </c:pt>
                <c:pt idx="5">
                  <c:v>Smart UB аппликейшн /Clean /</c:v>
                </c:pt>
              </c:strCache>
            </c:strRef>
          </c:cat>
          <c:val>
            <c:numRef>
              <c:f>Sheet3!$B$2:$B$7</c:f>
              <c:numCache>
                <c:formatCode>General</c:formatCode>
                <c:ptCount val="6"/>
                <c:pt idx="0">
                  <c:v>5</c:v>
                </c:pt>
                <c:pt idx="1">
                  <c:v>0</c:v>
                </c:pt>
                <c:pt idx="2">
                  <c:v>6</c:v>
                </c:pt>
                <c:pt idx="3">
                  <c:v>24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Хяналтанд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Sheet3!$A$2:$A$7</c:f>
              <c:strCache>
                <c:ptCount val="6"/>
                <c:pt idx="0">
                  <c:v>1800-1200   утас  </c:v>
                </c:pt>
                <c:pt idx="1">
                  <c:v>www.ub 1200 mn  цахим хуудас</c:v>
                </c:pt>
                <c:pt idx="2">
                  <c:v>Засгийн газрын 11-11 төв</c:v>
                </c:pt>
                <c:pt idx="3">
                  <c:v>Иргэд хүлээн авах төв</c:v>
                </c:pt>
                <c:pt idx="4">
                  <c:v>Нутгийн захиргааны байгууллагууд </c:v>
                </c:pt>
                <c:pt idx="5">
                  <c:v>Smart UB аппликейшн /Clean /</c:v>
                </c:pt>
              </c:strCache>
            </c:strRef>
          </c:cat>
          <c:val>
            <c:numRef>
              <c:f>Sheet3!$C$2:$C$7</c:f>
              <c:numCache>
                <c:formatCode>General</c:formatCode>
                <c:ptCount val="6"/>
                <c:pt idx="0">
                  <c:v>6</c:v>
                </c:pt>
                <c:pt idx="1">
                  <c:v>1</c:v>
                </c:pt>
                <c:pt idx="2">
                  <c:v>12</c:v>
                </c:pt>
                <c:pt idx="3">
                  <c:v>56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Sheet3!$D$1</c:f>
              <c:strCache>
                <c:ptCount val="1"/>
                <c:pt idx="0">
                  <c:v>Нийт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Sheet3!$A$2:$A$7</c:f>
              <c:strCache>
                <c:ptCount val="6"/>
                <c:pt idx="0">
                  <c:v>1800-1200   утас  </c:v>
                </c:pt>
                <c:pt idx="1">
                  <c:v>www.ub 1200 mn  цахим хуудас</c:v>
                </c:pt>
                <c:pt idx="2">
                  <c:v>Засгийн газрын 11-11 төв</c:v>
                </c:pt>
                <c:pt idx="3">
                  <c:v>Иргэд хүлээн авах төв</c:v>
                </c:pt>
                <c:pt idx="4">
                  <c:v>Нутгийн захиргааны байгууллагууд </c:v>
                </c:pt>
                <c:pt idx="5">
                  <c:v>Smart UB аппликейшн /Clean /</c:v>
                </c:pt>
              </c:strCache>
            </c:strRef>
          </c:cat>
          <c:val>
            <c:numRef>
              <c:f>Sheet3!$D$2:$D$7</c:f>
              <c:numCache>
                <c:formatCode>General</c:formatCode>
                <c:ptCount val="6"/>
                <c:pt idx="0">
                  <c:v>11</c:v>
                </c:pt>
                <c:pt idx="1">
                  <c:v>1</c:v>
                </c:pt>
                <c:pt idx="2">
                  <c:v>18</c:v>
                </c:pt>
                <c:pt idx="3">
                  <c:v>80</c:v>
                </c:pt>
                <c:pt idx="4">
                  <c:v>6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208106504"/>
        <c:axId val="208104544"/>
        <c:axId val="0"/>
      </c:bar3DChart>
      <c:catAx>
        <c:axId val="208106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08104544"/>
        <c:crosses val="autoZero"/>
        <c:auto val="1"/>
        <c:lblAlgn val="ctr"/>
        <c:lblOffset val="100"/>
        <c:noMultiLvlLbl val="0"/>
      </c:catAx>
      <c:valAx>
        <c:axId val="20810454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08106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3395501440738179"/>
          <c:y val="8.103535353535353E-2"/>
          <c:w val="0.3908753881946111"/>
          <c:h val="6.81404928550597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12048896248484"/>
          <c:y val="0.35221808487198697"/>
          <c:w val="0.94037940379403795"/>
          <c:h val="0.504825927596054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'цахим сайт'!$B$40</c:f>
              <c:strCache>
                <c:ptCount val="1"/>
                <c:pt idx="0">
                  <c:v>Хяналтанд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'цахим сайт'!$A$41:$A$45</c:f>
              <c:strCache>
                <c:ptCount val="5"/>
                <c:pt idx="0">
                  <c:v>ХХҮХэлтэс </c:v>
                </c:pt>
                <c:pt idx="1">
                  <c:v>ТХХУХэлтэс</c:v>
                </c:pt>
                <c:pt idx="2">
                  <c:v>ИБХэлтэс </c:v>
                </c:pt>
                <c:pt idx="3">
                  <c:v>ЗСХэлтэс </c:v>
                </c:pt>
                <c:pt idx="4">
                  <c:v>Нийт </c:v>
                </c:pt>
              </c:strCache>
            </c:strRef>
          </c:cat>
          <c:val>
            <c:numRef>
              <c:f>'цахим сайт'!$B$41:$B$45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14</c:v>
                </c:pt>
                <c:pt idx="3">
                  <c:v>53</c:v>
                </c:pt>
                <c:pt idx="4">
                  <c:v>79</c:v>
                </c:pt>
              </c:numCache>
            </c:numRef>
          </c:val>
        </c:ser>
        <c:ser>
          <c:idx val="1"/>
          <c:order val="1"/>
          <c:tx>
            <c:strRef>
              <c:f>'цахим сайт'!$C$40</c:f>
              <c:strCache>
                <c:ptCount val="1"/>
                <c:pt idx="0">
                  <c:v>Шийдвэрлэсэн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'цахим сайт'!$A$41:$A$45</c:f>
              <c:strCache>
                <c:ptCount val="5"/>
                <c:pt idx="0">
                  <c:v>ХХҮХэлтэс </c:v>
                </c:pt>
                <c:pt idx="1">
                  <c:v>ТХХУХэлтэс</c:v>
                </c:pt>
                <c:pt idx="2">
                  <c:v>ИБХэлтэс </c:v>
                </c:pt>
                <c:pt idx="3">
                  <c:v>ЗСХэлтэс </c:v>
                </c:pt>
                <c:pt idx="4">
                  <c:v>Нийт </c:v>
                </c:pt>
              </c:strCache>
            </c:strRef>
          </c:cat>
          <c:val>
            <c:numRef>
              <c:f>'цахим сайт'!$C$41:$C$45</c:f>
              <c:numCache>
                <c:formatCode>General</c:formatCode>
                <c:ptCount val="5"/>
                <c:pt idx="0">
                  <c:v>5</c:v>
                </c:pt>
                <c:pt idx="1">
                  <c:v>6</c:v>
                </c:pt>
                <c:pt idx="2">
                  <c:v>4</c:v>
                </c:pt>
                <c:pt idx="3">
                  <c:v>22</c:v>
                </c:pt>
                <c:pt idx="4">
                  <c:v>37</c:v>
                </c:pt>
              </c:numCache>
            </c:numRef>
          </c:val>
        </c:ser>
        <c:ser>
          <c:idx val="2"/>
          <c:order val="2"/>
          <c:tx>
            <c:strRef>
              <c:f>'цахим сайт'!$D$40</c:f>
              <c:strCache>
                <c:ptCount val="1"/>
                <c:pt idx="0">
                  <c:v>Нийт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1.3810974808406459E-4"/>
                  <c:y val="3.2829506896389513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'цахим сайт'!$A$41:$A$45</c:f>
              <c:strCache>
                <c:ptCount val="5"/>
                <c:pt idx="0">
                  <c:v>ХХҮХэлтэс </c:v>
                </c:pt>
                <c:pt idx="1">
                  <c:v>ТХХУХэлтэс</c:v>
                </c:pt>
                <c:pt idx="2">
                  <c:v>ИБХэлтэс </c:v>
                </c:pt>
                <c:pt idx="3">
                  <c:v>ЗСХэлтэс </c:v>
                </c:pt>
                <c:pt idx="4">
                  <c:v>Нийт </c:v>
                </c:pt>
              </c:strCache>
            </c:strRef>
          </c:cat>
          <c:val>
            <c:numRef>
              <c:f>'цахим сайт'!$D$41:$D$45</c:f>
              <c:numCache>
                <c:formatCode>General</c:formatCode>
                <c:ptCount val="5"/>
                <c:pt idx="0">
                  <c:v>8</c:v>
                </c:pt>
                <c:pt idx="1">
                  <c:v>15</c:v>
                </c:pt>
                <c:pt idx="2">
                  <c:v>18</c:v>
                </c:pt>
                <c:pt idx="3">
                  <c:v>75</c:v>
                </c:pt>
                <c:pt idx="4">
                  <c:v>116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8106112"/>
        <c:axId val="208107288"/>
      </c:barChart>
      <c:catAx>
        <c:axId val="208106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08107288"/>
        <c:crosses val="autoZero"/>
        <c:auto val="1"/>
        <c:lblAlgn val="ctr"/>
        <c:lblOffset val="100"/>
        <c:noMultiLvlLbl val="0"/>
      </c:catAx>
      <c:valAx>
        <c:axId val="2081072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106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018010825363569"/>
          <c:y val="1.3861322874895348E-2"/>
          <c:w val="0.48262018857491301"/>
          <c:h val="9.58778037280218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9526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27622-F202-45BF-8224-BAFB18BD640D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526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461EC-5127-41A7-A21D-3116F786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6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22165" cy="495460"/>
          </a:xfrm>
          <a:prstGeom prst="rect">
            <a:avLst/>
          </a:prstGeom>
        </p:spPr>
        <p:txBody>
          <a:bodyPr vert="horz" lIns="91477" tIns="45739" rIns="91477" bIns="4573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359" y="1"/>
            <a:ext cx="2922164" cy="495460"/>
          </a:xfrm>
          <a:prstGeom prst="rect">
            <a:avLst/>
          </a:prstGeom>
        </p:spPr>
        <p:txBody>
          <a:bodyPr vert="horz" lIns="91477" tIns="45739" rIns="91477" bIns="45739" rtlCol="0"/>
          <a:lstStyle>
            <a:lvl1pPr algn="r">
              <a:defRPr sz="1200"/>
            </a:lvl1pPr>
          </a:lstStyle>
          <a:p>
            <a:fld id="{4D3EF834-7D41-4E3E-8921-ECDE429AF013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5075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9" rIns="91477" bIns="4573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736" y="4751328"/>
            <a:ext cx="5394644" cy="3887450"/>
          </a:xfrm>
          <a:prstGeom prst="rect">
            <a:avLst/>
          </a:prstGeom>
        </p:spPr>
        <p:txBody>
          <a:bodyPr vert="horz" lIns="91477" tIns="45739" rIns="91477" bIns="4573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377205"/>
            <a:ext cx="2922165" cy="495460"/>
          </a:xfrm>
          <a:prstGeom prst="rect">
            <a:avLst/>
          </a:prstGeom>
        </p:spPr>
        <p:txBody>
          <a:bodyPr vert="horz" lIns="91477" tIns="45739" rIns="91477" bIns="4573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359" y="9377205"/>
            <a:ext cx="2922164" cy="495460"/>
          </a:xfrm>
          <a:prstGeom prst="rect">
            <a:avLst/>
          </a:prstGeom>
        </p:spPr>
        <p:txBody>
          <a:bodyPr vert="horz" lIns="91477" tIns="45739" rIns="91477" bIns="45739" rtlCol="0" anchor="b"/>
          <a:lstStyle>
            <a:lvl1pPr algn="r">
              <a:defRPr sz="1200"/>
            </a:lvl1pPr>
          </a:lstStyle>
          <a:p>
            <a:fld id="{4DD315FA-5E59-4FB9-9FD8-B79B812CB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56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8039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n-M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289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735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98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56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10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01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39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629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66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681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n-M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3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1323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76949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9577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7837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39095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5792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4/2/2015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4545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56345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4/2/2015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84033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8307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85868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2967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onitoring@ubservice.mn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63228"/>
            <a:ext cx="6400800" cy="765572"/>
          </a:xfrm>
        </p:spPr>
        <p:txBody>
          <a:bodyPr>
            <a:noAutofit/>
          </a:bodyPr>
          <a:lstStyle/>
          <a:p>
            <a:pPr algn="ctr"/>
            <a:r>
              <a:rPr lang="mn-MN" sz="21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mn-MN" sz="21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mn-MN" sz="105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УЛААНБААТАР ХОТЫН ЗАХИРАГЧИЙН АЖЛЫН АЛБА </a:t>
            </a:r>
            <a:r>
              <a:rPr lang="en-US" sz="105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105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</a:br>
            <a:endParaRPr lang="en-US" sz="1050" dirty="0"/>
          </a:p>
        </p:txBody>
      </p:sp>
      <p:pic>
        <p:nvPicPr>
          <p:cNvPr id="5" name="Picture 15" descr="UB.BMP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25716" y="1885950"/>
            <a:ext cx="162657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885950" y="4457701"/>
            <a:ext cx="5429250" cy="71558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mn-MN" sz="13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ҮЙЛ АЖИЛЛАГААНЫ МОНИТОРИНГИЙН ХЭЛТЭС</a:t>
            </a:r>
            <a:endParaRPr lang="en-US" sz="13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135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35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4"/>
              </a:rPr>
              <a:t> </a:t>
            </a:r>
            <a:r>
              <a:rPr lang="en-US" sz="13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4"/>
              </a:rPr>
              <a:t>monitoring@ubservice.mn</a:t>
            </a:r>
            <a:endParaRPr lang="en-US" sz="13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85900" y="3429000"/>
            <a:ext cx="6286500" cy="49398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mn-MN" sz="13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2015 </a:t>
            </a:r>
            <a:r>
              <a:rPr lang="mn-MN" sz="13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оны </a:t>
            </a:r>
            <a:r>
              <a:rPr lang="mn-MN" sz="13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03 сард ирсэн </a:t>
            </a:r>
            <a:r>
              <a:rPr lang="mn-MN" sz="13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өргөдөл, гомдлын шийдвэрлэлтийн тайлан </a:t>
            </a:r>
            <a:endParaRPr lang="en-US" sz="13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mn-MN" sz="105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135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33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49262"/>
          </a:xfrm>
        </p:spPr>
        <p:txBody>
          <a:bodyPr>
            <a:normAutofit/>
          </a:bodyPr>
          <a:lstStyle/>
          <a:p>
            <a:pPr algn="ctr"/>
            <a: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Дүгнэлт 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568" y="816113"/>
            <a:ext cx="8522208" cy="580414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mn-MN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 Улаанбаатар </a:t>
            </a:r>
            <a:r>
              <a:rPr lang="mn-MN" b="1" u="sng" dirty="0">
                <a:latin typeface="Arial" panose="020B0604020202020204" pitchFamily="34" charset="0"/>
                <a:cs typeface="Arial" panose="020B0604020202020204" pitchFamily="34" charset="0"/>
              </a:rPr>
              <a:t>хотын Захирагчийн ажлын албаны хэмжээнд  ирсэн нийт өргөдөл гомдлын хүрээнд</a:t>
            </a:r>
            <a:r>
              <a:rPr lang="mn-MN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ctr">
              <a:buNone/>
            </a:pPr>
            <a:endParaRPr lang="mn-MN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mn-MN" dirty="0"/>
              <a:t>	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оны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дүгээр сарын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01-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ний өдрөөс хойш манай байгууллагад ирсэн  нийт өргөдөл гомдлыг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оны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03 дугаар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сарын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31 –ний  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дотор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‘’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Өргөдөл, гомдлын нэгдсэн програмд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’’-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д  бүрэн бүртгэж, иргэдээс төрийн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байгууллага,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албан тушаалтанд гаргасан өргөдөл гомдлыг шийдвэрлэх тухай хууль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 Засгийн газрын 2009 оны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‘’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Ил тод байдлыг илтгэх  шалгуур үзүүлэлт  батлах тухай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‘’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 143 дугаар тогтоол, Нийслэлийн Засаг даргын 2013 оны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а/127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А/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1086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дугаар захирамжаар батлагдсан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журмын дагуу шийдвэрлэн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ажиллаж байна. </a:t>
            </a:r>
            <a:endParaRPr lang="mn-MN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Нийслэлийн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Засаг даргын 2015 оны А/69 дугаар захирамжаар батлагдсан “ННЗБ-уудын албан тушаалтнуудын иргэдтэй хийх уулзалтын журам”-ын хэрэгжилтийг хангуулахаар Улаанбаатар хотын Ерөнхий менежерийн Б/17 дугаар тушаалаар “Албан тушаалтнуудын иргэдтэй  хийх уулзалтын журам“-ыг боловсруулан баталж, мөрдөн ажиллаж байна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Энэхүү журам хэрэгжиж эхэлснээс хойш албаны хэмжээнд нийт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135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иргэд, байгууллагатай уулзалт хийсэн байна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mn-MN" sz="1600" dirty="0"/>
              <a:t>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Уулзалтыг иргэд, байгууллагаар авч үзвэл: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Иргэд - 116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Байгууллагын төлөөлөл -19 байлаа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Өргөдөл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, гомдлын шийдвэрлэлтийн  дундаж хугацаа нь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14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хоног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цаг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 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минут болж 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дундаж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хугацаа 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сайжирсан байна.  Захирагчийн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ажлын албанд иргэд,  аж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ахуйн нэгж,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байгууллагаас хандаж ирүүлсэн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санал, хүсэлт, өргөдөл, 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гомдлын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шийдвэрлэлтийн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тайлан мэдээг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цахим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сайтад байршуулан мэдээллийг тогтмол шинэчлэн ажиллаж байна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./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вservice.mn/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40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1" y="285751"/>
            <a:ext cx="8386762" cy="613943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1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mn-MN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Иргэд </a:t>
            </a:r>
            <a:r>
              <a:rPr lang="mn-MN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хүлээн авах төвийн өргөдөл, гомдлын шийдвэрлэлтийн нэгдсэн </a:t>
            </a:r>
            <a:r>
              <a:rPr lang="mn-MN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тайланд</a:t>
            </a:r>
            <a:r>
              <a:rPr lang="mn-MN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ctr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Захирагчийн </a:t>
            </a:r>
            <a:r>
              <a:rPr lang="mn-MN" sz="1800" dirty="0">
                <a:latin typeface="Arial" panose="020B0604020202020204" pitchFamily="34" charset="0"/>
                <a:cs typeface="Arial" panose="020B0604020202020204" pitchFamily="34" charset="0"/>
              </a:rPr>
              <a:t>ажлын албанд хамаарах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116 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асуудлыг </a:t>
            </a:r>
            <a:r>
              <a:rPr lang="mn-MN" sz="1800" dirty="0">
                <a:latin typeface="Arial" panose="020B0604020202020204" pitchFamily="34" charset="0"/>
                <a:cs typeface="Arial" panose="020B0604020202020204" pitchFamily="34" charset="0"/>
              </a:rPr>
              <a:t>хүлээн авч шийдвэрлэлтийн байдалд хяналт тавьж 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ажиллалаа</a:t>
            </a:r>
            <a:r>
              <a:rPr lang="mn-MN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mn-MN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Өргөдөл, гомдол, санал, </a:t>
            </a:r>
            <a:r>
              <a:rPr lang="mn-MN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хүсэлт гаргасан хэлбэр:</a:t>
            </a:r>
            <a:endParaRPr lang="en-US" sz="1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1800-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1200  </a:t>
            </a:r>
            <a:r>
              <a:rPr lang="mn-MN" sz="1800" dirty="0">
                <a:latin typeface="Arial" panose="020B0604020202020204" pitchFamily="34" charset="0"/>
                <a:cs typeface="Arial" panose="020B0604020202020204" pitchFamily="34" charset="0"/>
              </a:rPr>
              <a:t>тусгай дугаарын 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утас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буюу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9.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хувь,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mn-MN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ub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1200.mn 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цахим хуудас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буюу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0.86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хувь, </a:t>
            </a:r>
            <a:endParaRPr lang="mn-M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Засгийн </a:t>
            </a:r>
            <a:r>
              <a:rPr lang="mn-MN" sz="1800" dirty="0">
                <a:latin typeface="Arial" panose="020B0604020202020204" pitchFamily="34" charset="0"/>
                <a:cs typeface="Arial" panose="020B0604020202020204" pitchFamily="34" charset="0"/>
              </a:rPr>
              <a:t>газрын 11-11 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төв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18 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буюу 1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5.52 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хувь</a:t>
            </a:r>
            <a:r>
              <a:rPr lang="mn-MN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Байгууллага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6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буюу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хувь</a:t>
            </a:r>
            <a:r>
              <a:rPr lang="mn-MN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mn-MN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ИХАТөв-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буюу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.97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хувийг </a:t>
            </a:r>
            <a:r>
              <a:rPr lang="mn-MN" sz="1800" dirty="0">
                <a:latin typeface="Arial" panose="020B0604020202020204" pitchFamily="34" charset="0"/>
                <a:cs typeface="Arial" panose="020B0604020202020204" pitchFamily="34" charset="0"/>
              </a:rPr>
              <a:t>тус тус эзэлж байна. 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mn-MN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Өргөдөл, гомдол, санал, </a:t>
            </a:r>
            <a:r>
              <a:rPr lang="mn-MN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хүсэлтийн агуулга:</a:t>
            </a:r>
            <a:r>
              <a:rPr lang="mn-MN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mn-MN" sz="1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Хүсэлт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96 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буюу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82.8 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хувь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mn-MN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mn-MN" sz="180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анал  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4   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буюу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3.4   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хувь</a:t>
            </a:r>
            <a:r>
              <a:rPr lang="mn-MN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mn-MN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Гомдол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16  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буюу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13.8 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хувийг </a:t>
            </a:r>
            <a:r>
              <a:rPr lang="mn-MN" sz="1800" dirty="0">
                <a:latin typeface="Arial" panose="020B0604020202020204" pitchFamily="34" charset="0"/>
                <a:cs typeface="Arial" panose="020B0604020202020204" pitchFamily="34" charset="0"/>
              </a:rPr>
              <a:t>эзэлж байна.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mn-MN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Өргөдөл </a:t>
            </a:r>
            <a:r>
              <a:rPr lang="mn-MN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гомдлын шийдвэрлэлтийн байдал: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mn-MN" sz="1800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уулийн </a:t>
            </a:r>
            <a:r>
              <a:rPr lang="mn-MN" sz="1800" dirty="0">
                <a:latin typeface="Arial" panose="020B0604020202020204" pitchFamily="34" charset="0"/>
                <a:cs typeface="Arial" panose="020B0604020202020204" pitchFamily="34" charset="0"/>
              </a:rPr>
              <a:t>хугацаанд 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шийдвэрлэсэн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37 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буюу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31.90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хувь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Шийдвэрлэх </a:t>
            </a:r>
            <a:r>
              <a:rPr lang="mn-MN" sz="1800" dirty="0">
                <a:latin typeface="Arial" panose="020B0604020202020204" pitchFamily="34" charset="0"/>
                <a:cs typeface="Arial" panose="020B0604020202020204" pitchFamily="34" charset="0"/>
              </a:rPr>
              <a:t>шатандаа хяналтанд байгаа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79 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буюу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68.10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хувь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41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0252"/>
            <a:ext cx="7886700" cy="1401939"/>
          </a:xfrm>
        </p:spPr>
        <p:txBody>
          <a:bodyPr>
            <a:normAutofit/>
          </a:bodyPr>
          <a:lstStyle/>
          <a:p>
            <a:pPr algn="ctr"/>
            <a:r>
              <a:rPr lang="mn-MN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Цаашид анхаарах асуудлууд: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1" y="1378634"/>
            <a:ext cx="8443912" cy="5078437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endParaRPr lang="mn-M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Нийслэлийн 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Засаг даргын  2013 оны А/1086-р захирамжаар батлагдсан ж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урмын 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дагуу өргөдөл, гомдлыг бүрэн дүүрэн  шийдвэрлэх.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Байгууллагад 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ирсэн нийт өргөдөл, гомдлыг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“Өргөдөл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, гомдлын нэгдсэн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програм”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д  бүрэн 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хамруулж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, өргөдөл, гомдлыг хуулийн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хугацаанд 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бодитой  шийдвэрлэж, иргэдэд албан ёсны хариуг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хүргүүлэх.</a:t>
            </a:r>
          </a:p>
          <a:p>
            <a:pPr marL="0" lvl="0" indent="0" algn="just">
              <a:buNone/>
            </a:pPr>
            <a:endParaRPr lang="mn-M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mn-MN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  <a:p>
            <a:pPr marL="0" indent="0">
              <a:buNone/>
            </a:pPr>
            <a:endParaRPr lang="mn-MN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mn-MN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mn-MN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mn-MN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mn-MN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Үйл ажиллагааны мониторингийн хэлтэс</a:t>
            </a:r>
          </a:p>
        </p:txBody>
      </p:sp>
    </p:spTree>
    <p:extLst>
      <p:ext uri="{BB962C8B-B14F-4D97-AF65-F5344CB8AC3E}">
        <p14:creationId xmlns:p14="http://schemas.microsoft.com/office/powerpoint/2010/main" val="1948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34973"/>
          </a:xfrm>
        </p:spPr>
        <p:txBody>
          <a:bodyPr>
            <a:normAutofit/>
          </a:bodyPr>
          <a:lstStyle/>
          <a:p>
            <a:pPr algn="ctr"/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Өргөдөл, гомдол шийдвэрлэлтийн график </a:t>
            </a:r>
            <a:r>
              <a:rPr lang="mn-MN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03 сард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0125254"/>
              </p:ext>
            </p:extLst>
          </p:nvPr>
        </p:nvGraphicFramePr>
        <p:xfrm>
          <a:off x="334850" y="5303520"/>
          <a:ext cx="8525815" cy="1329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3916"/>
                <a:gridCol w="1535712"/>
                <a:gridCol w="1727269"/>
                <a:gridCol w="2548918"/>
              </a:tblGrid>
              <a:tr h="389773">
                <a:tc gridSpan="4"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Өргөдөл, гомдлын шийдвэрлэлтийн  дундаж хугацаа: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33082"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Дундаж</a:t>
                      </a:r>
                      <a:r>
                        <a:rPr lang="mn-MN" sz="140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хугацаа </a:t>
                      </a:r>
                      <a:endParaRPr lang="en-US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Хоног </a:t>
                      </a:r>
                      <a:endParaRPr lang="en-US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цаг</a:t>
                      </a:r>
                      <a:endParaRPr lang="en-US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минут</a:t>
                      </a:r>
                      <a:endParaRPr lang="en-US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06244"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 оны 03 сард</a:t>
                      </a:r>
                      <a:r>
                        <a:rPr lang="mn-MN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mn-M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2159155"/>
              </p:ext>
            </p:extLst>
          </p:nvPr>
        </p:nvGraphicFramePr>
        <p:xfrm>
          <a:off x="438912" y="1711978"/>
          <a:ext cx="8207392" cy="3334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2760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607" y="277586"/>
            <a:ext cx="7886700" cy="767443"/>
          </a:xfrm>
        </p:spPr>
        <p:txBody>
          <a:bodyPr>
            <a:normAutofit/>
          </a:bodyPr>
          <a:lstStyle/>
          <a:p>
            <a:pPr algn="ctr"/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Өргөдөл, гомдлын шийдвэрлэлтийн график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5125029"/>
              </p:ext>
            </p:extLst>
          </p:nvPr>
        </p:nvGraphicFramePr>
        <p:xfrm>
          <a:off x="243841" y="1158240"/>
          <a:ext cx="8522208" cy="535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72790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n-MN" sz="2000" b="1" dirty="0">
                <a:latin typeface="Arial" panose="020B0604020202020204" pitchFamily="34" charset="0"/>
                <a:cs typeface="Arial" panose="020B0604020202020204" pitchFamily="34" charset="0"/>
              </a:rPr>
              <a:t>Өргөдөл, гомдлын төрөл </a:t>
            </a:r>
            <a: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1400" dirty="0">
                <a:latin typeface="Arial" pitchFamily="34" charset="0"/>
                <a:cs typeface="Arial" pitchFamily="34" charset="0"/>
              </a:rPr>
              <a:t>Хэлтсүүдийн өргөдөл, гомдлын шийдвэрлэлтийн дэлгэрэнгүй тайлан </a:t>
            </a:r>
            <a:br>
              <a:rPr lang="mn-MN" sz="1400" dirty="0">
                <a:latin typeface="Arial" pitchFamily="34" charset="0"/>
                <a:cs typeface="Arial" pitchFamily="34" charset="0"/>
              </a:rPr>
            </a:br>
            <a:r>
              <a:rPr lang="mn-MN" sz="1400" dirty="0">
                <a:latin typeface="Arial" pitchFamily="34" charset="0"/>
                <a:cs typeface="Arial" pitchFamily="34" charset="0"/>
              </a:rPr>
              <a:t>/</a:t>
            </a:r>
            <a:r>
              <a:rPr lang="mn-MN" sz="1400" dirty="0" smtClean="0">
                <a:latin typeface="Arial" pitchFamily="34" charset="0"/>
                <a:cs typeface="Arial" pitchFamily="34" charset="0"/>
              </a:rPr>
              <a:t>2015.03.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01</a:t>
            </a:r>
            <a:r>
              <a:rPr lang="mn-MN" sz="1400" dirty="0">
                <a:latin typeface="Arial" pitchFamily="34" charset="0"/>
                <a:cs typeface="Arial" pitchFamily="34" charset="0"/>
              </a:rPr>
              <a:t>- нээс </a:t>
            </a:r>
            <a:r>
              <a:rPr lang="mn-MN" sz="1400" dirty="0" smtClean="0">
                <a:latin typeface="Arial" pitchFamily="34" charset="0"/>
                <a:cs typeface="Arial" pitchFamily="34" charset="0"/>
              </a:rPr>
              <a:t>03.31-ний  </a:t>
            </a:r>
            <a:r>
              <a:rPr lang="mn-MN" sz="1400" dirty="0">
                <a:latin typeface="Arial" pitchFamily="34" charset="0"/>
                <a:cs typeface="Arial" pitchFamily="34" charset="0"/>
              </a:rPr>
              <a:t>хугацаанд нийт ирсэн өргөдлийн тоо/</a:t>
            </a:r>
            <a:endParaRPr lang="en-US" sz="1400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1738762"/>
              </p:ext>
            </p:extLst>
          </p:nvPr>
        </p:nvGraphicFramePr>
        <p:xfrm>
          <a:off x="316992" y="1923160"/>
          <a:ext cx="8522208" cy="45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020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340" y="358220"/>
            <a:ext cx="8044010" cy="470456"/>
          </a:xfrm>
        </p:spPr>
        <p:txBody>
          <a:bodyPr>
            <a:normAutofit/>
          </a:bodyPr>
          <a:lstStyle/>
          <a:p>
            <a:pPr algn="ctr"/>
            <a:r>
              <a:rPr lang="mn-MN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Өргөдөл гомдлын  хандалт 2015:</a:t>
            </a:r>
            <a:endParaRPr lang="en-US" sz="1600" b="1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6126154"/>
              </p:ext>
            </p:extLst>
          </p:nvPr>
        </p:nvGraphicFramePr>
        <p:xfrm>
          <a:off x="143692" y="970671"/>
          <a:ext cx="8869678" cy="5710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4603"/>
                <a:gridCol w="4833198"/>
                <a:gridCol w="1323832"/>
                <a:gridCol w="1548045"/>
              </a:tblGrid>
              <a:tr h="569653"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 оны </a:t>
                      </a:r>
                      <a:r>
                        <a:rPr lang="mn-MN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03 сард  хандсан гол асуудлууд: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69653"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Эзэлсэн байр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Асуудал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Хандалтын тоо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Ирсэн</a:t>
                      </a:r>
                      <a:r>
                        <a:rPr lang="mn-M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өргөдөл гомдлын хувь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35091">
                <a:tc>
                  <a:txBody>
                    <a:bodyPr/>
                    <a:lstStyle/>
                    <a:p>
                      <a:pPr algn="ctr"/>
                      <a:r>
                        <a:rPr lang="mn-MN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1-рт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Ахмадын орон сууц хөтөлбөрт</a:t>
                      </a:r>
                      <a:r>
                        <a:rPr lang="mn-M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хамрагдах тухай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52.59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35091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2-рт </a:t>
                      </a: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Орон сууц хүсэх тухай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5.17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35091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3-рт</a:t>
                      </a: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Золбин</a:t>
                      </a:r>
                      <a:r>
                        <a:rPr lang="mn-M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нохой, муур устгах тухай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35091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4-рт</a:t>
                      </a: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Нийслэлийн </a:t>
                      </a:r>
                      <a:r>
                        <a:rPr lang="mn-M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удирдах албан тушаалтантай уулзах тухай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2.59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69653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5-рт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Нийтийн эзэмшлийн гудамж, талбайн болон ТҮЦ, павильон, ил задгай худалдаа, үйлчилгээний тухай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2.59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69653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6-рт </a:t>
                      </a: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Сууц өмчлөгчдын  холбоодын үйл ажиллагааны тухай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2.59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35091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7-рт </a:t>
                      </a: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Хог</a:t>
                      </a:r>
                      <a:r>
                        <a:rPr lang="mn-MN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цэвэрлэгээ, тээвэрлэлтийн тухай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87155">
                <a:tc>
                  <a:txBody>
                    <a:bodyPr/>
                    <a:lstStyle/>
                    <a:p>
                      <a:pPr algn="ctr"/>
                      <a:r>
                        <a:rPr lang="mn-MN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8-рт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Хогийн сав,</a:t>
                      </a:r>
                      <a:r>
                        <a:rPr lang="mn-M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уут,  хогны бункерийн тухай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69653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9-рт </a:t>
                      </a: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Хөрс, усны бохирдлын тухай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1.72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99669">
                <a:tc>
                  <a:txBody>
                    <a:bodyPr/>
                    <a:lstStyle/>
                    <a:p>
                      <a:pPr algn="ctr"/>
                      <a:r>
                        <a:rPr lang="mn-MN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10-рт 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Цалинтай чөлөө хүсэх  тухай 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1.72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14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679" y="170688"/>
            <a:ext cx="8748346" cy="711063"/>
          </a:xfrm>
        </p:spPr>
        <p:txBody>
          <a:bodyPr>
            <a:noAutofit/>
          </a:bodyPr>
          <a:lstStyle/>
          <a:p>
            <a:pPr algn="ctr"/>
            <a:r>
              <a:rPr lang="mn-MN" sz="21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mn-MN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Захиргаа, санхүүгийн хэлтэс  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835751"/>
              </p:ext>
            </p:extLst>
          </p:nvPr>
        </p:nvGraphicFramePr>
        <p:xfrm>
          <a:off x="123678" y="1078166"/>
          <a:ext cx="8874017" cy="5651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436"/>
                <a:gridCol w="6053937"/>
                <a:gridCol w="2296644"/>
              </a:tblGrid>
              <a:tr h="1382449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Д/д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Асуудал</a:t>
                      </a:r>
                    </a:p>
                    <a:p>
                      <a:pPr algn="just" rtl="0" fontAlgn="ctr"/>
                      <a:endParaRPr lang="mn-MN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n-MN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Ирсэн өргөдөл гомдлын тоо</a:t>
                      </a:r>
                    </a:p>
                    <a:p>
                      <a:pPr algn="ctr" rtl="0" fontAlgn="ctr"/>
                      <a:endParaRPr lang="mn-MN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643092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Ахмадын орон сууц хөтөлбөрт</a:t>
                      </a:r>
                      <a:r>
                        <a:rPr lang="mn-MN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хамрагдах тухай 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354219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Орон</a:t>
                      </a:r>
                      <a:r>
                        <a:rPr lang="mn-MN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сууц хүсэх тухай 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35421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Нийслэлийн  удирдах албан тушаалтантай уулзах хүсэлтийн тухай</a:t>
                      </a:r>
                      <a:r>
                        <a:rPr lang="mn-MN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354219"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Цалинтай</a:t>
                      </a:r>
                      <a:r>
                        <a:rPr lang="mn-M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чөлөө хүсэх тухай 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354219"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Дүүргүүдийн Засаг</a:t>
                      </a:r>
                      <a:r>
                        <a:rPr lang="mn-M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даргын Тамгын газрын үйл ажиллагааны тухай 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696963"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Нийслэлийн</a:t>
                      </a:r>
                      <a:r>
                        <a:rPr lang="mn-M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Засаг дарга бөгөөд Улаанбаатар хотын Захирагчийн  бодлого, үйл ажиллагааны тухай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525018"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Нутгийн</a:t>
                      </a:r>
                      <a:r>
                        <a:rPr lang="mn-MN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захиргааны байгууллагын төрийн албан хаагчийн  ёс зүйн тухай 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98742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Нийт</a:t>
                      </a:r>
                      <a:r>
                        <a:rPr lang="mn-M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480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679" y="170689"/>
            <a:ext cx="8748346" cy="538228"/>
          </a:xfrm>
        </p:spPr>
        <p:txBody>
          <a:bodyPr>
            <a:noAutofit/>
          </a:bodyPr>
          <a:lstStyle/>
          <a:p>
            <a:pPr algn="ctr"/>
            <a:r>
              <a:rPr lang="mn-MN" sz="21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mn-MN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Тохижилт, хог хаягдлын удирдлагын хэлтэс  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877095"/>
              </p:ext>
            </p:extLst>
          </p:nvPr>
        </p:nvGraphicFramePr>
        <p:xfrm>
          <a:off x="123679" y="991672"/>
          <a:ext cx="8915817" cy="5738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164"/>
                <a:gridCol w="6082912"/>
                <a:gridCol w="2365741"/>
              </a:tblGrid>
              <a:tr h="1968452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Д/д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Асуудал</a:t>
                      </a:r>
                    </a:p>
                    <a:p>
                      <a:pPr algn="ctr" rtl="0" fontAlgn="ctr"/>
                      <a:endParaRPr lang="mn-MN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n-MN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Ирсэн өргөдөл гомдлын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тоо</a:t>
                      </a:r>
                    </a:p>
                    <a:p>
                      <a:pPr algn="ctr" rtl="0" fontAlgn="ctr"/>
                      <a:endParaRPr lang="mn-MN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340047"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Золбин</a:t>
                      </a:r>
                      <a:r>
                        <a:rPr lang="mn-MN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нохой, муур устгах тухай </a:t>
                      </a:r>
                      <a:endParaRPr lang="mn-MN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340047"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Хог цэвэрлэгээ,</a:t>
                      </a:r>
                      <a:r>
                        <a:rPr lang="mn-MN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тээвэрлэлтийн тухай </a:t>
                      </a:r>
                      <a:endParaRPr lang="mn-MN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340047"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Хогийн сав, уут, хогны бункерийн тухай</a:t>
                      </a:r>
                      <a:r>
                        <a:rPr lang="mn-MN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mn-MN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340047"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 сурталчилгаа, мэдээллийн самбарын тухай</a:t>
                      </a:r>
                      <a:r>
                        <a:rPr lang="mn-MN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mn-MN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340047"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Нийтийн</a:t>
                      </a:r>
                      <a:r>
                        <a:rPr lang="mn-MN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бие засах газрын тухай </a:t>
                      </a:r>
                      <a:endParaRPr lang="mn-MN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340047"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Нийтийн эзэмшлийн гудамж</a:t>
                      </a:r>
                      <a:r>
                        <a:rPr lang="mn-MN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талбайн тохижилтын тухай </a:t>
                      </a:r>
                      <a:endParaRPr lang="en-U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340047"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Ногоон бүсийн ашиглалт,</a:t>
                      </a:r>
                      <a:r>
                        <a:rPr lang="mn-MN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хамгаалалтын тухай</a:t>
                      </a:r>
                      <a:endParaRPr lang="en-U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340047"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Халитиргаа,</a:t>
                      </a:r>
                      <a:r>
                        <a:rPr lang="mn-MN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гулгаа цэвэрлэгээний тухай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1049484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Нийт </a:t>
                      </a:r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42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679" y="170688"/>
            <a:ext cx="8748346" cy="711063"/>
          </a:xfrm>
        </p:spPr>
        <p:txBody>
          <a:bodyPr>
            <a:noAutofit/>
          </a:bodyPr>
          <a:lstStyle/>
          <a:p>
            <a:pPr algn="ctr"/>
            <a:r>
              <a:rPr lang="mn-MN" sz="21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mn-MN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Инженерийн байгууламжийн хэлтэс  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8135542"/>
              </p:ext>
            </p:extLst>
          </p:nvPr>
        </p:nvGraphicFramePr>
        <p:xfrm>
          <a:off x="177421" y="731523"/>
          <a:ext cx="8694603" cy="5989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795"/>
                <a:gridCol w="6278547"/>
                <a:gridCol w="2008261"/>
              </a:tblGrid>
              <a:tr h="1477782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Д/д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Асуудал</a:t>
                      </a:r>
                    </a:p>
                    <a:p>
                      <a:pPr algn="ctr" rtl="0" fontAlgn="ctr"/>
                      <a:endParaRPr lang="mn-MN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n-MN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Ирсэн өргөдөл гомдлын тоо</a:t>
                      </a:r>
                    </a:p>
                    <a:p>
                      <a:pPr algn="ctr" rtl="0" fontAlgn="ctr"/>
                      <a:endParaRPr lang="mn-MN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261575"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Сууц өмчлөгчдийн</a:t>
                      </a:r>
                      <a:r>
                        <a:rPr lang="mn-MN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холбоодын үйл ажиллагааны тухай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261575"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Хөрс</a:t>
                      </a:r>
                      <a:r>
                        <a:rPr lang="mn-MN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усны бохирдлын тухай 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261575"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Инженерийн байгууламжийн төлөвлөлт,</a:t>
                      </a:r>
                      <a:r>
                        <a:rPr lang="mn-MN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шинэчлэлтийн тухай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261575"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Дулааны шугам сүлжээний техникийн</a:t>
                      </a:r>
                      <a:r>
                        <a:rPr lang="mn-MN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нөхцлийн тухай 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261575"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Гэрэлтүүлэг,</a:t>
                      </a:r>
                      <a:r>
                        <a:rPr lang="mn-MN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чимэглэлийн тухай</a:t>
                      </a:r>
                      <a:endParaRPr lang="en-US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261575"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Инженерийн</a:t>
                      </a:r>
                      <a:r>
                        <a:rPr lang="mn-M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байгууламжийн эвдрэл, гэмтлийн тухай 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252535"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r>
                        <a:rPr lang="mn-MN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Цахилгааны шугам сүлжээний техникийн</a:t>
                      </a:r>
                      <a:r>
                        <a:rPr lang="mn-MN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нөхцлийн тухай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252535"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Цахилгааны</a:t>
                      </a:r>
                      <a:r>
                        <a:rPr lang="mn-M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үнэ, тоолуурын тухай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420214"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Хэрэглээний</a:t>
                      </a:r>
                      <a:r>
                        <a:rPr lang="mn-M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/халуун, хүйтэн/ усан хангамжийн гэмтэл, доголдол, саатлын  тухай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420214"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Хот байгуулалтын ерөнхий</a:t>
                      </a:r>
                      <a:r>
                        <a:rPr lang="mn-M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болон хэсэгчилсэн ерөнхий төлөвлөгөөний тухай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252535"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Төвлөрсөн</a:t>
                      </a:r>
                      <a:r>
                        <a:rPr lang="mn-M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цахилгаан хангамжийн тухай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252535"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Усан</a:t>
                      </a:r>
                      <a:r>
                        <a:rPr lang="mn-M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хангамж, ус түгээлтийн тухай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252535"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Орон сууцны</a:t>
                      </a:r>
                      <a:r>
                        <a:rPr lang="mn-M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лифтний ашиглалт, засвар, үйлчилгээний тухай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811548">
                <a:tc>
                  <a:txBody>
                    <a:bodyPr/>
                    <a:lstStyle/>
                    <a:p>
                      <a:pPr algn="l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Нийт 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41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679" y="423081"/>
            <a:ext cx="8748346" cy="545910"/>
          </a:xfrm>
        </p:spPr>
        <p:txBody>
          <a:bodyPr>
            <a:noAutofit/>
          </a:bodyPr>
          <a:lstStyle/>
          <a:p>
            <a:pPr algn="ctr"/>
            <a:r>
              <a:rPr lang="mn-MN" sz="21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mn-MN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Хүнс, худалдаа үйлчилгээний  хэлтэс  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2636900"/>
              </p:ext>
            </p:extLst>
          </p:nvPr>
        </p:nvGraphicFramePr>
        <p:xfrm>
          <a:off x="195209" y="1228296"/>
          <a:ext cx="8792037" cy="5513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187"/>
                <a:gridCol w="5969370"/>
                <a:gridCol w="2453480"/>
              </a:tblGrid>
              <a:tr h="1660978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Д/д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Асуудал</a:t>
                      </a:r>
                    </a:p>
                    <a:p>
                      <a:pPr algn="ctr" rtl="0" fontAlgn="ctr"/>
                      <a:endParaRPr lang="mn-MN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n-MN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Ирсэн өргөдөл гомдлын тоо</a:t>
                      </a:r>
                    </a:p>
                    <a:p>
                      <a:pPr algn="ctr" rtl="0" fontAlgn="ctr"/>
                      <a:endParaRPr lang="mn-MN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668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Нийтийн эзэмшлийн гудамж</a:t>
                      </a:r>
                      <a:r>
                        <a:rPr lang="mn-M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талбайн болон ТҮЦ, павилон, ил задгай худалдаа, үйлчилгээ явуулах тухай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448237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Зах</a:t>
                      </a:r>
                      <a:r>
                        <a:rPr lang="mn-M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худалдааны төв, дэлгүүрийн худалдаа үйлчилгээний тухай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343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Хоолны газар,</a:t>
                      </a:r>
                      <a:r>
                        <a:rPr lang="mn-M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баар, рестораны үйлчилгээний тухай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343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Орон сууцны</a:t>
                      </a:r>
                      <a:r>
                        <a:rPr lang="mn-M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1-р давхарт байрлах үйлчилгээний тухай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755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Согтууруулах</a:t>
                      </a:r>
                      <a:r>
                        <a:rPr lang="mn-M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ундааны зөвшөөрөл,  худалдаа, үйлчилгээний тухай 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mn-M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1293222"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Нийт</a:t>
                      </a:r>
                      <a:r>
                        <a:rPr lang="mn-M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998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5333</TotalTime>
  <Words>563</Words>
  <Application>Microsoft Office PowerPoint</Application>
  <PresentationFormat>On-screen Show (4:3)</PresentationFormat>
  <Paragraphs>241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 УЛААНБААТАР ХОТЫН ЗАХИРАГЧИЙН АЖЛЫН АЛБА  </vt:lpstr>
      <vt:lpstr>Өргөдөл, гомдол шийдвэрлэлтийн график  03 сард </vt:lpstr>
      <vt:lpstr>Өргөдөл, гомдлын шийдвэрлэлтийн график </vt:lpstr>
      <vt:lpstr>Өргөдөл, гомдлын төрөл   Хэлтсүүдийн өргөдөл, гомдлын шийдвэрлэлтийн дэлгэрэнгүй тайлан  /2015.03.01- нээс 03.31-ний  хугацаанд нийт ирсэн өргөдлийн тоо/</vt:lpstr>
      <vt:lpstr>Өргөдөл гомдлын  хандалт 2015:</vt:lpstr>
      <vt:lpstr>    Захиргаа, санхүүгийн хэлтэс  </vt:lpstr>
      <vt:lpstr>     Тохижилт, хог хаягдлын удирдлагын хэлтэс  </vt:lpstr>
      <vt:lpstr>     Инженерийн байгууламжийн хэлтэс  </vt:lpstr>
      <vt:lpstr>     Хүнс, худалдаа үйлчилгээний  хэлтэс  </vt:lpstr>
      <vt:lpstr>Дүгнэлт </vt:lpstr>
      <vt:lpstr>PowerPoint Presentation</vt:lpstr>
      <vt:lpstr> Цаашид анхаарах асуудлууд: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УЛААНБААТАР ХОТЫН ЗАХИРАГЧИЙН АЖЛЫН АЛБА</dc:title>
  <dc:creator>Erdenebat.E</dc:creator>
  <cp:lastModifiedBy>Delgermaa-PC</cp:lastModifiedBy>
  <cp:revision>265</cp:revision>
  <cp:lastPrinted>2014-11-04T05:28:58Z</cp:lastPrinted>
  <dcterms:created xsi:type="dcterms:W3CDTF">2014-04-10T03:29:37Z</dcterms:created>
  <dcterms:modified xsi:type="dcterms:W3CDTF">2015-04-02T17:07:44Z</dcterms:modified>
</cp:coreProperties>
</file>