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6" r:id="rId3"/>
    <p:sldId id="307" r:id="rId4"/>
    <p:sldId id="303" r:id="rId5"/>
    <p:sldId id="273" r:id="rId6"/>
    <p:sldId id="278" r:id="rId7"/>
    <p:sldId id="280" r:id="rId8"/>
    <p:sldId id="305" r:id="rId9"/>
    <p:sldId id="308" r:id="rId10"/>
    <p:sldId id="294" r:id="rId11"/>
    <p:sldId id="292" r:id="rId12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79076" autoAdjust="0"/>
  </p:normalViewPr>
  <p:slideViewPr>
    <p:cSldViewPr snapToGrid="0">
      <p:cViewPr>
        <p:scale>
          <a:sx n="90" d="100"/>
          <a:sy n="90" d="100"/>
        </p:scale>
        <p:origin x="-128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1" d="100"/>
          <a:sy n="111" d="100"/>
        </p:scale>
        <p:origin x="32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mn-MN" sz="1400" b="0" dirty="0" smtClean="0">
                <a:latin typeface="Arial" pitchFamily="34" charset="0"/>
                <a:cs typeface="Arial" pitchFamily="34" charset="0"/>
              </a:rPr>
              <a:t>Эх</a:t>
            </a:r>
            <a:r>
              <a:rPr lang="mn-MN" sz="1400" b="0" baseline="0" dirty="0" smtClean="0">
                <a:latin typeface="Arial" pitchFamily="34" charset="0"/>
                <a:cs typeface="Arial" pitchFamily="34" charset="0"/>
              </a:rPr>
              <a:t> сурвалж:</a:t>
            </a:r>
            <a:endParaRPr lang="en-US" sz="1400" b="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3.1319020034123236E-3"/>
                  <c:y val="3.568986375520686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9851870463393699E-2"/>
                  <c:y val="2.824848505742538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9555673275849798E-2"/>
                  <c:y val="-2.45802041052085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mn-MN" b="0" smtClean="0"/>
                      <a:t>Бусад</a:t>
                    </a:r>
                    <a:r>
                      <a:rPr lang="en-US" b="0" dirty="0"/>
                      <a:t>
78%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1800 -1200 тусгай утас</c:v>
                </c:pt>
                <c:pt idx="1">
                  <c:v>www.ub.1200. mn  цахим хуудас </c:v>
                </c:pt>
                <c:pt idx="2">
                  <c:v>Засгийн газрын 11-11 төв</c:v>
                </c:pt>
                <c:pt idx="3">
                  <c:v>Иргэд хүлээн авах төв</c:v>
                </c:pt>
                <c:pt idx="4">
                  <c:v>Нутгийн захиргааны байгууллагууд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</c:v>
                </c:pt>
                <c:pt idx="1">
                  <c:v>4</c:v>
                </c:pt>
                <c:pt idx="2">
                  <c:v>27</c:v>
                </c:pt>
                <c:pt idx="3">
                  <c:v>153</c:v>
                </c:pt>
                <c:pt idx="4">
                  <c:v>20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6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27622-F202-45BF-8224-BAFB18BD640D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6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461EC-5127-41A7-A21D-3116F786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6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22165" cy="495460"/>
          </a:xfrm>
          <a:prstGeom prst="rect">
            <a:avLst/>
          </a:prstGeom>
        </p:spPr>
        <p:txBody>
          <a:bodyPr vert="horz" lIns="91477" tIns="45739" rIns="91477" bIns="457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359" y="1"/>
            <a:ext cx="2922164" cy="495460"/>
          </a:xfrm>
          <a:prstGeom prst="rect">
            <a:avLst/>
          </a:prstGeom>
        </p:spPr>
        <p:txBody>
          <a:bodyPr vert="horz" lIns="91477" tIns="45739" rIns="91477" bIns="45739" rtlCol="0"/>
          <a:lstStyle>
            <a:lvl1pPr algn="r">
              <a:defRPr sz="1200"/>
            </a:lvl1pPr>
          </a:lstStyle>
          <a:p>
            <a:fld id="{4D3EF834-7D41-4E3E-8921-ECDE429AF013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9" rIns="91477" bIns="457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736" y="4751328"/>
            <a:ext cx="5394644" cy="3887450"/>
          </a:xfrm>
          <a:prstGeom prst="rect">
            <a:avLst/>
          </a:prstGeom>
        </p:spPr>
        <p:txBody>
          <a:bodyPr vert="horz" lIns="91477" tIns="45739" rIns="91477" bIns="457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7205"/>
            <a:ext cx="2922165" cy="495460"/>
          </a:xfrm>
          <a:prstGeom prst="rect">
            <a:avLst/>
          </a:prstGeom>
        </p:spPr>
        <p:txBody>
          <a:bodyPr vert="horz" lIns="91477" tIns="45739" rIns="91477" bIns="457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359" y="9377205"/>
            <a:ext cx="2922164" cy="495460"/>
          </a:xfrm>
          <a:prstGeom prst="rect">
            <a:avLst/>
          </a:prstGeom>
        </p:spPr>
        <p:txBody>
          <a:bodyPr vert="horz" lIns="91477" tIns="45739" rIns="91477" bIns="45739" rtlCol="0" anchor="b"/>
          <a:lstStyle>
            <a:lvl1pPr algn="r">
              <a:defRPr sz="1200"/>
            </a:lvl1pPr>
          </a:lstStyle>
          <a:p>
            <a:fld id="{4DD315FA-5E59-4FB9-9FD8-B79B812CB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03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56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01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62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6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68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3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28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9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32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694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577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7837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909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792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545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634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403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830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586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967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nitoring@ubservice.m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3228"/>
            <a:ext cx="6400800" cy="765572"/>
          </a:xfrm>
        </p:spPr>
        <p:txBody>
          <a:bodyPr>
            <a:noAutofit/>
          </a:bodyPr>
          <a:lstStyle/>
          <a:p>
            <a:pPr algn="ctr"/>
            <a:r>
              <a:rPr lang="mn-MN" sz="21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mn-MN" sz="21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mn-MN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УЛААНБААТАР ХОТЫН ЗАХИРАГЧИЙН АЖЛЫН АЛБА </a:t>
            </a:r>
            <a:r>
              <a:rPr lang="en-US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endParaRPr lang="en-US" sz="1050" dirty="0"/>
          </a:p>
        </p:txBody>
      </p:sp>
      <p:pic>
        <p:nvPicPr>
          <p:cNvPr id="5" name="Picture 15" descr="UB.B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25716" y="1885950"/>
            <a:ext cx="162657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885950" y="4457701"/>
            <a:ext cx="5429250" cy="71558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mn-MN" sz="13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ҮЙЛ АЖИЛЛАГААНЫ МОНИТОРИНГИЙН ХЭЛТЭС</a:t>
            </a:r>
            <a:endParaRPr lang="en-US" sz="13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35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35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 </a:t>
            </a:r>
            <a:r>
              <a:rPr lang="en-US" sz="13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monitoring@ubservice.mn</a:t>
            </a:r>
            <a:endParaRPr lang="en-US" sz="13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5900" y="3429000"/>
            <a:ext cx="6286500" cy="49398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n-MN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2015 </a:t>
            </a:r>
            <a:r>
              <a:rPr lang="mn-MN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оны </a:t>
            </a:r>
            <a:r>
              <a:rPr lang="mn-MN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r>
              <a:rPr lang="mn-MN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en-US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mn-MN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сард ирсэн </a:t>
            </a:r>
            <a:r>
              <a:rPr lang="mn-MN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өргөдөл, гомдлын шийдвэрлэлтийн тайлан </a:t>
            </a:r>
            <a:endParaRPr lang="en-US" sz="13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mn-MN" sz="105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13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49262"/>
          </a:xfrm>
        </p:spPr>
        <p:txBody>
          <a:bodyPr>
            <a:normAutofit/>
          </a:bodyPr>
          <a:lstStyle/>
          <a:p>
            <a:pPr algn="ctr"/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Дүгнэлт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549" y="816114"/>
            <a:ext cx="8631227" cy="57229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mn-MN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Улаанбаатар </a:t>
            </a:r>
            <a:r>
              <a:rPr lang="mn-MN" b="1" u="sng" dirty="0">
                <a:latin typeface="Arial" panose="020B0604020202020204" pitchFamily="34" charset="0"/>
                <a:cs typeface="Arial" panose="020B0604020202020204" pitchFamily="34" charset="0"/>
              </a:rPr>
              <a:t>хотын Захирагчийн ажлын албаны хэмжээнд  ирсэн нийт өргөдөл гомдлын хүрээнд</a:t>
            </a:r>
            <a:r>
              <a:rPr lang="mn-MN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buNone/>
            </a:pPr>
            <a:endParaRPr lang="mn-MN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mn-MN" dirty="0"/>
              <a:t>	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дүгээр сарын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01-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ний өдрөөс хойш манай байгууллагад ирсэн  нийт өргөдөл гомдлыг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05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дугаар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сарын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–ний  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дотор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Өргөдөл, гомдлын нэгдсэн програмд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’’-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  бүрэн бүртгэж, иргэдээс төрийн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байгууллага,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албан тушаалтанд гаргасан өргөдөл гомдлыг шийдвэрлэх тухай хууль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 Засгийн газрын 2009 оны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Ил тод байдлыг илтгэх  шалгуур үзүүлэлт  батлах тухай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 143 дугаар тогтоол, Нийслэлийн Засаг даргын 2013 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а/127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1086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дугаар захирамжаар батлагдсан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журмын дагуу шийдвэрлэн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ажиллаж байна. </a:t>
            </a:r>
            <a:endParaRPr lang="mn-M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mn-M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, гомдлын шийдвэрлэлтийн  дундаж хугацаа нь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хоног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цаг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минут болж 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дундаж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хугацаа 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сайжирсан байна.  Захирагчийн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ажлын албанд иргэд,  аж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ахуйн нэгж,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байгууллагаас хандаж ирүүлсэн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санал, хүсэлт, өргөдөл, 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гомдлын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шийдвэрлэлтийн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тайлан мэдээг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цахим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сайтад байршуулан мэдээллийг тогтмол шинэчлэн ажиллаж байна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./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вservice.mn/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0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0252"/>
            <a:ext cx="7886700" cy="1401939"/>
          </a:xfrm>
        </p:spPr>
        <p:txBody>
          <a:bodyPr>
            <a:normAutofit/>
          </a:bodyPr>
          <a:lstStyle/>
          <a:p>
            <a:pPr algn="ctr"/>
            <a:r>
              <a:rPr lang="mn-MN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Цаашид анхаарах асуудлууд: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1" y="1378634"/>
            <a:ext cx="8443912" cy="5078437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endParaRPr lang="mn-M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Нийслэлийн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Засаг даргын  2013 оны А/1086-р захирамжаар батлагдсан ж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урмын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дагуу өргөдөл, гомдлыг бүрэн дүүрэн  шийдвэрлэх.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Байгууллагад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ирсэн нийт өргөдөл, гомдлыг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“Өргөдөл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, гомдлын нэгдсэн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програм”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д  бүрэн 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хамруулж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, өргөдөл, гомдлыг хуулийн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хугацаанд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бодитой  шийдвэрлэж, иргэдэд албан ёсны хариуг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хүргүүлэх.</a:t>
            </a:r>
          </a:p>
          <a:p>
            <a:pPr marL="0" lvl="0" indent="0" algn="just">
              <a:buNone/>
            </a:pPr>
            <a:endParaRPr lang="mn-M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n-MN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mn-MN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Үйл ажиллагааны мониторингийн хэлтэс</a:t>
            </a:r>
          </a:p>
        </p:txBody>
      </p:sp>
    </p:spTree>
    <p:extLst>
      <p:ext uri="{BB962C8B-B14F-4D97-AF65-F5344CB8AC3E}">
        <p14:creationId xmlns:p14="http://schemas.microsoft.com/office/powerpoint/2010/main" val="194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78465"/>
            <a:ext cx="7886700" cy="925033"/>
          </a:xfrm>
        </p:spPr>
        <p:txBody>
          <a:bodyPr>
            <a:normAutofit/>
          </a:bodyPr>
          <a:lstStyle/>
          <a:p>
            <a:pPr algn="ctr"/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Өргөдөл, гомдол шийдвэрлэлтийн график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сард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5841907"/>
              </p:ext>
            </p:extLst>
          </p:nvPr>
        </p:nvGraphicFramePr>
        <p:xfrm>
          <a:off x="265815" y="4805916"/>
          <a:ext cx="8648014" cy="1796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814"/>
                <a:gridCol w="1557723"/>
                <a:gridCol w="1752026"/>
                <a:gridCol w="2585451"/>
              </a:tblGrid>
              <a:tr h="526961">
                <a:tc gridSpan="4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Өргөдөл, гомдлын шийдвэрлэлтийн  дундаж хугацаа: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85514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Дундаж</a:t>
                      </a:r>
                      <a:r>
                        <a:rPr lang="mn-MN" sz="14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хугацаа 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Хоног 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цаг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минут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84428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оны </a:t>
                      </a:r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</a:t>
                      </a:r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сард</a:t>
                      </a:r>
                      <a:r>
                        <a:rPr lang="mn-MN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367038"/>
              </p:ext>
            </p:extLst>
          </p:nvPr>
        </p:nvGraphicFramePr>
        <p:xfrm>
          <a:off x="393405" y="1360967"/>
          <a:ext cx="8378455" cy="3338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760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3190"/>
          </a:xfrm>
        </p:spPr>
        <p:txBody>
          <a:bodyPr>
            <a:normAutofit fontScale="90000"/>
          </a:bodyPr>
          <a:lstStyle/>
          <a:p>
            <a:pPr algn="ctr"/>
            <a:r>
              <a:rPr lang="mn-MN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Өргөдөл гомдлын  хандалт 2015</a:t>
            </a:r>
            <a:r>
              <a:rPr lang="mn-MN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2015 оны  </a:t>
            </a:r>
            <a:r>
              <a:rPr lang="mn-MN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05 </a:t>
            </a:r>
            <a:r>
              <a:rPr lang="mn-MN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сард  хандсан гол асуудлууд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742300"/>
              </p:ext>
            </p:extLst>
          </p:nvPr>
        </p:nvGraphicFramePr>
        <p:xfrm>
          <a:off x="297713" y="1265271"/>
          <a:ext cx="8442250" cy="5358814"/>
        </p:xfrm>
        <a:graphic>
          <a:graphicData uri="http://schemas.openxmlformats.org/drawingml/2006/table">
            <a:tbl>
              <a:tblPr/>
              <a:tblGrid>
                <a:gridCol w="582069"/>
                <a:gridCol w="4861799"/>
                <a:gridCol w="1540954"/>
                <a:gridCol w="1457428"/>
              </a:tblGrid>
              <a:tr h="397794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Д/д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тоо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хувь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61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Ахмадын орон сууцны хөтөлбөрт хамрагдах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56.95%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61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эзэмшлийн гудамж, талбайн болон ТҮЦ, павильон, ил задгай худалдаа, үйлчилгээний тухай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61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эзэмшлийн гудамж, талбайн тохижилтын тухай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61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Орон сууц хүсэх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61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Бусад зориулалтаар газар эзэмших хүсэлтийн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61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Согтууруулах ундааны зөвшөөрөл, худалдаа, үйлчилгээний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61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Орон сууцны конторын үйл ажиллагааны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61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Хог цэвэрлэгээ, тээвэрлэлтийн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61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Ногоон байгууламжийн тохижилт, хамгаалалтын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61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Инженерийн байгууламжийн засвар, үйлчилгээний тухай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48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531627"/>
            <a:ext cx="7886700" cy="116958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</a:t>
            </a:r>
            <a:r>
              <a:rPr lang="mn-MN" sz="2000" b="1" dirty="0">
                <a:latin typeface="Arial" panose="020B0604020202020204" pitchFamily="34" charset="0"/>
                <a:cs typeface="Arial" panose="020B0604020202020204" pitchFamily="34" charset="0"/>
              </a:rPr>
              <a:t>, гомдлын төрөл </a:t>
            </a: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1300" dirty="0">
                <a:latin typeface="Arial" pitchFamily="34" charset="0"/>
                <a:cs typeface="Arial" pitchFamily="34" charset="0"/>
              </a:rPr>
              <a:t>Хэлтсүүдийн өргөдөл, гомдлын шийдвэрлэлтийн дэлгэрэнгүй тайлан </a:t>
            </a:r>
            <a:br>
              <a:rPr lang="mn-MN" sz="1300" dirty="0">
                <a:latin typeface="Arial" pitchFamily="34" charset="0"/>
                <a:cs typeface="Arial" pitchFamily="34" charset="0"/>
              </a:rPr>
            </a:br>
            <a:r>
              <a:rPr lang="mn-MN" sz="1300" dirty="0">
                <a:latin typeface="Arial" pitchFamily="34" charset="0"/>
                <a:cs typeface="Arial" pitchFamily="34" charset="0"/>
              </a:rPr>
              <a:t>/</a:t>
            </a:r>
            <a:r>
              <a:rPr lang="mn-MN" sz="1300" dirty="0" smtClean="0">
                <a:latin typeface="Arial" pitchFamily="34" charset="0"/>
                <a:cs typeface="Arial" pitchFamily="34" charset="0"/>
              </a:rPr>
              <a:t>2015.0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5</a:t>
            </a:r>
            <a:r>
              <a:rPr lang="mn-MN" sz="13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01</a:t>
            </a:r>
            <a:r>
              <a:rPr lang="mn-MN" sz="1300" dirty="0">
                <a:latin typeface="Arial" pitchFamily="34" charset="0"/>
                <a:cs typeface="Arial" pitchFamily="34" charset="0"/>
              </a:rPr>
              <a:t>- нээс </a:t>
            </a:r>
            <a:r>
              <a:rPr lang="mn-MN" sz="13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5</a:t>
            </a:r>
            <a:r>
              <a:rPr lang="mn-MN" sz="1300" dirty="0" smtClean="0">
                <a:latin typeface="Arial" pitchFamily="34" charset="0"/>
                <a:cs typeface="Arial" pitchFamily="34" charset="0"/>
              </a:rPr>
              <a:t>.3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mn-MN" sz="1300" dirty="0" smtClean="0">
                <a:latin typeface="Arial" pitchFamily="34" charset="0"/>
                <a:cs typeface="Arial" pitchFamily="34" charset="0"/>
              </a:rPr>
              <a:t>-ний  </a:t>
            </a:r>
            <a:r>
              <a:rPr lang="mn-MN" sz="1300" dirty="0" smtClean="0">
                <a:latin typeface="Arial" pitchFamily="34" charset="0"/>
                <a:cs typeface="Arial" pitchFamily="34" charset="0"/>
              </a:rPr>
              <a:t>хугацаанд </a:t>
            </a:r>
            <a:r>
              <a:rPr lang="mn-MN" sz="1300" dirty="0">
                <a:latin typeface="Arial" pitchFamily="34" charset="0"/>
                <a:cs typeface="Arial" pitchFamily="34" charset="0"/>
              </a:rPr>
              <a:t>нийт ирсэн өргөдлийн тоо/</a:t>
            </a:r>
            <a:endParaRPr lang="en-US" sz="13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358113"/>
              </p:ext>
            </p:extLst>
          </p:nvPr>
        </p:nvGraphicFramePr>
        <p:xfrm>
          <a:off x="212652" y="1935126"/>
          <a:ext cx="8665535" cy="4582631"/>
        </p:xfrm>
        <a:graphic>
          <a:graphicData uri="http://schemas.openxmlformats.org/drawingml/2006/table">
            <a:tbl>
              <a:tblPr/>
              <a:tblGrid>
                <a:gridCol w="382013"/>
                <a:gridCol w="1947668"/>
                <a:gridCol w="446340"/>
                <a:gridCol w="615626"/>
                <a:gridCol w="340714"/>
                <a:gridCol w="456866"/>
                <a:gridCol w="443960"/>
                <a:gridCol w="443960"/>
                <a:gridCol w="333370"/>
                <a:gridCol w="500772"/>
                <a:gridCol w="315705"/>
                <a:gridCol w="631408"/>
                <a:gridCol w="459766"/>
                <a:gridCol w="518813"/>
                <a:gridCol w="327783"/>
                <a:gridCol w="500771"/>
              </a:tblGrid>
              <a:tr h="404146">
                <a:tc rowSpan="4"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Нэгжүүд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Шийдвэрлэх шатандаа байгаа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Шийдвэрлэж хариу өгсөн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48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Хугацаандаа байгаа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Хугацаа хэтэрсэн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Бүгд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Хугацаандаа шийдвэрлэсэн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Хугацаа хэтэрч шийдвэрлэсэн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Бүгд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211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1=4+7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4=2+3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7=5+6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06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0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Удирдлага</a:t>
                      </a:r>
                    </a:p>
                  </a:txBody>
                  <a:tcPr marL="7832" marR="7832" marT="7832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75.00%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75.00%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12.50%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12.50%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25.00%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0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Захиргаа, санхүүгийн хэлтэс</a:t>
                      </a:r>
                    </a:p>
                  </a:txBody>
                  <a:tcPr marL="7832" marR="7832" marT="7832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12.95%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2.16%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15.11%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80.58%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4.32%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84.89%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0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Инженерийн байгууламжийн хэлтэс</a:t>
                      </a:r>
                    </a:p>
                  </a:txBody>
                  <a:tcPr marL="7832" marR="7832" marT="7832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33.33%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9.52%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42.86%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47.62%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9.52%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57.14%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63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Тохижилт, хог хаягдлын удирдлагын хэлтэс</a:t>
                      </a:r>
                    </a:p>
                  </a:txBody>
                  <a:tcPr marL="7832" marR="7832" marT="7832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46.15%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46.15%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50.00%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3.85%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53.85%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0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Үйл ажиллагааны мониторингийн хэлтэс</a:t>
                      </a:r>
                    </a:p>
                  </a:txBody>
                  <a:tcPr marL="7832" marR="7832" marT="7832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80.00%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80.00%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20.00%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20.00%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0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mn-M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Хүнс, худалдаа, үйлчилгээний хэлтэс</a:t>
                      </a:r>
                    </a:p>
                  </a:txBody>
                  <a:tcPr marL="7832" marR="7832" marT="7832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9.09%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9.09%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86.36%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4.55%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90.91%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712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Улаанбаатар хотын Захирагчийн ажлын алба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221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22.17%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2.26%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24.43%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156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70.59%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4.98%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75.57%</a:t>
                      </a:r>
                    </a:p>
                  </a:txBody>
                  <a:tcPr marL="7832" marR="7832" marT="783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2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170688"/>
            <a:ext cx="8748346" cy="828772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Захиргаа, санхүүгийн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183457"/>
              </p:ext>
            </p:extLst>
          </p:nvPr>
        </p:nvGraphicFramePr>
        <p:xfrm>
          <a:off x="265816" y="1148316"/>
          <a:ext cx="8506043" cy="5411974"/>
        </p:xfrm>
        <a:graphic>
          <a:graphicData uri="http://schemas.openxmlformats.org/drawingml/2006/table">
            <a:tbl>
              <a:tblPr/>
              <a:tblGrid>
                <a:gridCol w="583519"/>
                <a:gridCol w="199030"/>
                <a:gridCol w="217122"/>
                <a:gridCol w="162843"/>
                <a:gridCol w="94991"/>
                <a:gridCol w="1013244"/>
                <a:gridCol w="203553"/>
                <a:gridCol w="3189002"/>
                <a:gridCol w="1357023"/>
                <a:gridCol w="230693"/>
                <a:gridCol w="67851"/>
                <a:gridCol w="1121805"/>
                <a:gridCol w="65367"/>
              </a:tblGrid>
              <a:tr h="405100">
                <a:tc rowSpan="2" gridSpan="3"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5/1/2015</a:t>
                      </a:r>
                    </a:p>
                  </a:txBody>
                  <a:tcPr marL="9083" marR="9083" marT="90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083" marR="9083" marT="90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5/31/2015</a:t>
                      </a:r>
                    </a:p>
                  </a:txBody>
                  <a:tcPr marL="9083" marR="9083" marT="90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83" marR="9083" marT="90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хандалтын тайлан</a:t>
                      </a:r>
                    </a:p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3" marR="9083" marT="90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83" marR="9083" marT="90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83" marR="9083" marT="90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83" marR="9083" marT="90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7458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83" marR="9083" marT="90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83" marR="9083" marT="90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83" marR="9083" marT="90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83" marR="9083" marT="90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83" marR="9083" marT="90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83" marR="9083" marT="90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745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083" marR="9083" marT="90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083" marR="9083" marT="90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9083" marR="9083" marT="90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083" marR="9083" marT="90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9083" marR="9083" marT="90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083" marR="9083" marT="90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083" marR="9083" marT="90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083" marR="9083" marT="90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083" marR="9083" marT="90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083" marR="9083" marT="90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083" marR="9083" marT="90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083" marR="9083" marT="90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083" marR="9083" marT="90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490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Д/д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тоо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хувь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1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Ахмадын орон сууцны хөтөлбөрт хамрагдах тухай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90.07%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1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Орон сууц хүсэх тухай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5.67%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1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Архивын лавлагаа, мэдээллийн тухай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0.71%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1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Ажилд орох хүсэлтийн тухай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0.71%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1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Нийслэлийн удирдах албан тушаалтантай уулзах хүсэлтийн тухай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0.71%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1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Цалинтай чөлөө хүсэх тухай 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0.71%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1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Жирэмсний амралтын тухай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0.71%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1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Нийслэлийн Засаг дарга бөгөөд Улаанбаатар хотын Захирагчийн бодлого, үйл ажиллагааны тухай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0.71%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542"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 өргөдөл, гомдлын дүн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083" marR="9083" marT="908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80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170689"/>
            <a:ext cx="8748346" cy="538228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Тохижилт, хог хаягдлын удирдлагын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726033"/>
              </p:ext>
            </p:extLst>
          </p:nvPr>
        </p:nvGraphicFramePr>
        <p:xfrm>
          <a:off x="191386" y="1063251"/>
          <a:ext cx="8612373" cy="5603363"/>
        </p:xfrm>
        <a:graphic>
          <a:graphicData uri="http://schemas.openxmlformats.org/drawingml/2006/table">
            <a:tbl>
              <a:tblPr/>
              <a:tblGrid>
                <a:gridCol w="593360"/>
                <a:gridCol w="202384"/>
                <a:gridCol w="220787"/>
                <a:gridCol w="165589"/>
                <a:gridCol w="96592"/>
                <a:gridCol w="1030332"/>
                <a:gridCol w="206989"/>
                <a:gridCol w="3242783"/>
                <a:gridCol w="1306313"/>
                <a:gridCol w="234582"/>
                <a:gridCol w="85969"/>
                <a:gridCol w="1140724"/>
                <a:gridCol w="85969"/>
              </a:tblGrid>
              <a:tr h="1971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rtl="0" fontAlgn="t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Өргөдөл, гомдлын хандалтын тайлан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7149">
                <a:tc rowSpan="2" gridSpan="3"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5/1/2015</a:t>
                      </a:r>
                    </a:p>
                  </a:txBody>
                  <a:tcPr marL="6043" marR="6043" marT="60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043" marR="6043" marT="60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5/31/2015</a:t>
                      </a:r>
                    </a:p>
                  </a:txBody>
                  <a:tcPr marL="6043" marR="6043" marT="60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43" marR="6043" marT="60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43" marR="6043" marT="60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100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043" marR="6043" marT="60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Д/д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Ангилал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Өргөдөл, гомдлын тоо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Өргөдөл, гомдлын хувь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5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Нийтийн эзэмшлийн гудамж, талбайн тохижилтын тухай 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26.92%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5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Хог цэвэрлэгээ, тээвэрлэлтийн тухай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11.54%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5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Ногоон байгууламжийн тохижилт, хамгаалалтын тухай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11.54%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5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Нийтийн эд аж ахуйн ашиглалт, үйлчилгээний тухай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7.69%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5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Хог хаягдлыг дахин боловсруулах тухай  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7.69%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9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Нийслэлийн Засаг дарга бөгөөд Улаанбаатар хотын Захирагчийн бодлого, үйл ажиллагааны тухай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3.85%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5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Хогийн сав, уут, хогны бункерийн тухай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3.85%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5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Усны үнэ тарифын тухай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3.85%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5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Улаанбаатар хотын Захирагчийн ажлын албаны үйл ажиллагааны тухай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3.85%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5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Авто замын сэтэлгээ болон орц, гарцны тухай 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3.85%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5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Ногоон бүсийн ашиглалт, хамгаалалтын тухай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3.85%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5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Газар чөлөөлөх тухай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3.85%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5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Гэрэлтүүлэг, чимэглэлийн тухай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3.85%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71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Зар сурталчилгаа, мэдээллийн самбарын тухай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3.85%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112"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Нийт өргөдөл, гомдлын дүн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100.00%</a:t>
                      </a:r>
                    </a:p>
                  </a:txBody>
                  <a:tcPr marL="6043" marR="6043" marT="604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4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170688"/>
            <a:ext cx="8748346" cy="711063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Инженерийн байгууламжийн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901782"/>
              </p:ext>
            </p:extLst>
          </p:nvPr>
        </p:nvGraphicFramePr>
        <p:xfrm>
          <a:off x="308344" y="1140050"/>
          <a:ext cx="8527313" cy="5395505"/>
        </p:xfrm>
        <a:graphic>
          <a:graphicData uri="http://schemas.openxmlformats.org/drawingml/2006/table">
            <a:tbl>
              <a:tblPr/>
              <a:tblGrid>
                <a:gridCol w="581832"/>
                <a:gridCol w="198456"/>
                <a:gridCol w="216496"/>
                <a:gridCol w="162372"/>
                <a:gridCol w="97146"/>
                <a:gridCol w="1010316"/>
                <a:gridCol w="202965"/>
                <a:gridCol w="3179790"/>
                <a:gridCol w="1335058"/>
                <a:gridCol w="230027"/>
                <a:gridCol w="97146"/>
                <a:gridCol w="1118563"/>
                <a:gridCol w="97146"/>
              </a:tblGrid>
              <a:tr h="344416">
                <a:tc rowSpan="3" gridSpan="3"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5/1/2015</a:t>
                      </a:r>
                    </a:p>
                  </a:txBody>
                  <a:tcPr marL="4933" marR="4933" marT="4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4933" marR="4933" marT="4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5/31/2015</a:t>
                      </a:r>
                    </a:p>
                  </a:txBody>
                  <a:tcPr marL="4933" marR="4933" marT="4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n-MN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Өргөдөл, гомдлын хандалтын тайлан</a:t>
                      </a:r>
                    </a:p>
                    <a:p>
                      <a:endParaRPr lang="en-US" sz="1200" dirty="0"/>
                    </a:p>
                  </a:txBody>
                  <a:tcPr marL="4933" marR="4933" marT="4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4933" marR="4933" marT="49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65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t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t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t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933" marR="4933" marT="493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07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Д/д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тоо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хувь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Орон сууцны конторын үйл ажиллагааны тухай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12.50%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Төвлөрсөн цахилгаан хангамжийн тухай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8.33%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Инженерийн байгууламжийн төлөвлөлт, шинэчлэлтийн тухай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8.33%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Инженерийн байгууламжийн засвар, үйлчилгээний тухай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8.33%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Тээврийн хэрэгслийг ачиж, журамлах тухай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8.33%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эзэмшлийн гудамж, талбайн тохижилтын тухай 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4.17%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Дулаан хангамжийн гэмтэл, доголдол, саатлын тухай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4.17%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Сууц өмчлөгчдийн холбоодын төлбөр, хураамж, үнэ тарифын тухай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4.17%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Ажлаас чөлөөлөгдөх тухай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4.17%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Цахилгаан шугам сүлжээний техникийн нөхцлийн тухай 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4.17%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Төвлөрсөн дулаан хангамжийн тухай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4.17%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Дулааны шугам сүлжээний техникийн нөхцлийн тухай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4.17%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Авто зам, гүүрийн ажлын гүйцэтгэл, явцын тухай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4.17%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Усан хангамж, ус түгээлтийн тухай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4.17%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Сууц өмчлөгчдийн холбоодын үйл ажиллагааны тухай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4.17%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Барилга, байгууламж барих, өргөтгөх тухай 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4.17%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Барилга, байгууламжийн чанар, аюулгүй байдлын тухай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4.17%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Гол горхи, худаг усны ашиглалт, хамгаалалтын тухай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4.17%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846"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 өргөдөл, гомдлын дүн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4933" marR="4933" marT="493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41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423081"/>
            <a:ext cx="8748346" cy="545910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Хүнс, худалдаа үйлчилгээний 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430285"/>
              </p:ext>
            </p:extLst>
          </p:nvPr>
        </p:nvGraphicFramePr>
        <p:xfrm>
          <a:off x="233917" y="1095149"/>
          <a:ext cx="8474148" cy="5549502"/>
        </p:xfrm>
        <a:graphic>
          <a:graphicData uri="http://schemas.openxmlformats.org/drawingml/2006/table">
            <a:tbl>
              <a:tblPr/>
              <a:tblGrid>
                <a:gridCol w="41714"/>
                <a:gridCol w="656592"/>
                <a:gridCol w="190841"/>
                <a:gridCol w="208191"/>
                <a:gridCol w="156144"/>
                <a:gridCol w="91084"/>
                <a:gridCol w="971558"/>
                <a:gridCol w="195179"/>
                <a:gridCol w="3057802"/>
                <a:gridCol w="1318540"/>
                <a:gridCol w="221203"/>
                <a:gridCol w="221203"/>
                <a:gridCol w="1075653"/>
                <a:gridCol w="68444"/>
              </a:tblGrid>
              <a:tr h="25259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rtl="0" fontAlgn="t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хандалтын тайлан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638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5/1/2015</a:t>
                      </a:r>
                    </a:p>
                  </a:txBody>
                  <a:tcPr marL="7843" marR="7843" marT="78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843" marR="7843" marT="78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5/31/2015</a:t>
                      </a:r>
                    </a:p>
                  </a:txBody>
                  <a:tcPr marL="7843" marR="7843" marT="78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4046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Д/д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тоо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Өргөдөл, гомдлын хувь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77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эзэмшлийн гудамж, талбайн болон ТҮЦ, павильон, ил задгай худалдаа, үйлчилгээний тухай  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33.33%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5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Бусад зориулалтаар газар эзэмших хүсэлтийн тухай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20.83%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277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Согтууруулах ундааны зөвшөөрөл, худалдаа, үйлчилгээний тухай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16.67%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1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Иргэний ахуйн зориулалтаар (0.07 га) газар эзэмших хүсэлтийн тухай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4.17%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1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Газар чөлөөлөх тухай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4.17%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1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Хувийн аж ахуй, фермерийн үйл ажиллагааны тухай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4.17%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1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Зах болон худалдааны төв, дэлгүүрийн худалдаа, үйлчилгээний тухай 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4.17%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1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Дүүргүүдийн Засаг даргын Тамгын газрын үйл ажиллагааны тухай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4.17%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1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Нийтийн бие засах газрын тухай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4.17%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1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Орон сууцны 1-р давхарт байрлах үйлчилгээний газруудын тухай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4.17%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92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43" marR="7843" marT="7843" marB="0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Нийт өргөдөл, гомдлын дүн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7843" marR="7843" marT="7843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998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835616"/>
              </p:ext>
            </p:extLst>
          </p:nvPr>
        </p:nvGraphicFramePr>
        <p:xfrm>
          <a:off x="308345" y="393404"/>
          <a:ext cx="8548575" cy="5986131"/>
        </p:xfrm>
        <a:graphic>
          <a:graphicData uri="http://schemas.openxmlformats.org/drawingml/2006/table">
            <a:tbl>
              <a:tblPr/>
              <a:tblGrid>
                <a:gridCol w="990924"/>
                <a:gridCol w="147899"/>
                <a:gridCol w="428908"/>
                <a:gridCol w="1636751"/>
                <a:gridCol w="1557871"/>
                <a:gridCol w="1124033"/>
                <a:gridCol w="369750"/>
                <a:gridCol w="517647"/>
                <a:gridCol w="354959"/>
                <a:gridCol w="276079"/>
                <a:gridCol w="788795"/>
                <a:gridCol w="354959"/>
              </a:tblGrid>
              <a:tr h="57301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mn-MN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Хариу өгсөн хэлбэрийн тайлан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693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3917"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mn-M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Хариу өгсөн хэлбэр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2834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Програм + Мессеж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Програм + Мессеж </a:t>
                      </a:r>
                      <a:b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</a:br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+ Утсаар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mn-M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Програм+Мессеж</a:t>
                      </a:r>
                      <a:br>
                        <a:rPr lang="mn-M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</a:br>
                      <a:r>
                        <a:rPr lang="mn-M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+Албан бичиг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Програм + мессеж</a:t>
                      </a:r>
                      <a:b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</a:br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+ Биечлэн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Програм + мессеж</a:t>
                      </a:r>
                      <a:b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</a:br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+ хуудас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9671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Ногоон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mn-MN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Улаан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9671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279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9734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mn-M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Шийдвэрлэсэн байдал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9671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mn-M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Ангилал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Тоо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9671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mn-M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Боломжгүй тухай хариу өгсөн өргөдөл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9671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mn-M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Иргэний талд шийдвэрлэсэн өргөдөл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18545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mn-M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Тодорхойгүй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239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6189</TotalTime>
  <Words>1139</Words>
  <Application>Microsoft Office PowerPoint</Application>
  <PresentationFormat>On-screen Show (4:3)</PresentationFormat>
  <Paragraphs>662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УЛААНБААТАР ХОТЫН ЗАХИРАГЧИЙН АЖЛЫН АЛБА  </vt:lpstr>
      <vt:lpstr>Өргөдөл, гомдол шийдвэрлэлтийн график  5 сард </vt:lpstr>
      <vt:lpstr>Өргөдөл гомдлын  хандалт 2015:  2015 оны  05 сард  хандсан гол асуудлууд</vt:lpstr>
      <vt:lpstr> Өргөдөл, гомдлын төрөл   Хэлтсүүдийн өргөдөл, гомдлын шийдвэрлэлтийн дэлгэрэнгүй тайлан  /2015.05.01- нээс 05.31-ний  хугацаанд нийт ирсэн өргөдлийн тоо/</vt:lpstr>
      <vt:lpstr>    Захиргаа, санхүүгийн хэлтэс  </vt:lpstr>
      <vt:lpstr>     Тохижилт, хог хаягдлын удирдлагын хэлтэс  </vt:lpstr>
      <vt:lpstr>     Инженерийн байгууламжийн хэлтэс  </vt:lpstr>
      <vt:lpstr>     Хүнс, худалдаа үйлчилгээний  хэлтэс  </vt:lpstr>
      <vt:lpstr>PowerPoint Presentation</vt:lpstr>
      <vt:lpstr>Дүгнэлт </vt:lpstr>
      <vt:lpstr> Цаашид анхаарах асуудлууд: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УЛААНБААТАР ХОТЫН ЗАХИРАГЧИЙН АЖЛЫН АЛБА</dc:title>
  <dc:creator>Erdenebat.E</dc:creator>
  <cp:lastModifiedBy>Delgermaa-PC</cp:lastModifiedBy>
  <cp:revision>284</cp:revision>
  <cp:lastPrinted>2015-07-06T20:56:01Z</cp:lastPrinted>
  <dcterms:created xsi:type="dcterms:W3CDTF">2014-04-10T03:29:37Z</dcterms:created>
  <dcterms:modified xsi:type="dcterms:W3CDTF">2015-07-08T19:11:18Z</dcterms:modified>
</cp:coreProperties>
</file>