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6" r:id="rId3"/>
    <p:sldId id="303" r:id="rId4"/>
    <p:sldId id="306" r:id="rId5"/>
    <p:sldId id="273" r:id="rId6"/>
    <p:sldId id="278" r:id="rId7"/>
    <p:sldId id="280" r:id="rId8"/>
    <p:sldId id="305" r:id="rId9"/>
    <p:sldId id="294" r:id="rId10"/>
    <p:sldId id="292" r:id="rId1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9076" autoAdjust="0"/>
  </p:normalViewPr>
  <p:slideViewPr>
    <p:cSldViewPr snapToGrid="0">
      <p:cViewPr>
        <p:scale>
          <a:sx n="90" d="100"/>
          <a:sy n="90" d="100"/>
        </p:scale>
        <p:origin x="-12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mn-MN" sz="1200" smtClean="0"/>
                      <a:t>Бусад</a:t>
                    </a:r>
                    <a:r>
                      <a:rPr lang="en-US" sz="1200"/>
                      <a:t>
17%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1800 -1200 тусгай дугаарын  утас</c:v>
                </c:pt>
                <c:pt idx="1">
                  <c:v>www.ub1200.mn цахим хуудас</c:v>
                </c:pt>
                <c:pt idx="2">
                  <c:v>Засгийн газрын 11-11 төв</c:v>
                </c:pt>
                <c:pt idx="3">
                  <c:v>Иргэд хүлээн авах төв</c:v>
                </c:pt>
                <c:pt idx="4">
                  <c:v>Байгууллага</c:v>
                </c:pt>
                <c:pt idx="5">
                  <c:v>Smart UB аппликейшн Clean UB аппликейшн 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11</c:v>
                </c:pt>
                <c:pt idx="2">
                  <c:v>50</c:v>
                </c:pt>
                <c:pt idx="3">
                  <c:v>52</c:v>
                </c:pt>
                <c:pt idx="4">
                  <c:v>27</c:v>
                </c:pt>
                <c:pt idx="5">
                  <c:v>2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5815"/>
            <a:ext cx="7886700" cy="606055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822292"/>
              </p:ext>
            </p:extLst>
          </p:nvPr>
        </p:nvGraphicFramePr>
        <p:xfrm>
          <a:off x="388013" y="5082363"/>
          <a:ext cx="8525815" cy="129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916"/>
                <a:gridCol w="1535712"/>
                <a:gridCol w="1727269"/>
                <a:gridCol w="2548918"/>
              </a:tblGrid>
              <a:tr h="379795">
                <a:tc gridSpan="4"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199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9328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оны 07 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764657"/>
              </p:ext>
            </p:extLst>
          </p:nvPr>
        </p:nvGraphicFramePr>
        <p:xfrm>
          <a:off x="435935" y="1084521"/>
          <a:ext cx="8399722" cy="355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297712"/>
            <a:ext cx="7886700" cy="8718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, гомдлын төрөл 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300" dirty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300" dirty="0">
                <a:latin typeface="Arial" pitchFamily="34" charset="0"/>
                <a:cs typeface="Arial" pitchFamily="34" charset="0"/>
              </a:rPr>
            </a:br>
            <a:r>
              <a:rPr lang="mn-MN" sz="13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2015.07.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- нээс 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07.31-ний  хугацаанд 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нийт ирсэн өргөдлийн тоо/</a:t>
            </a:r>
            <a:endParaRPr lang="en-US" sz="13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81679"/>
              </p:ext>
            </p:extLst>
          </p:nvPr>
        </p:nvGraphicFramePr>
        <p:xfrm>
          <a:off x="378114" y="1265274"/>
          <a:ext cx="8606404" cy="5345501"/>
        </p:xfrm>
        <a:graphic>
          <a:graphicData uri="http://schemas.openxmlformats.org/drawingml/2006/table">
            <a:tbl>
              <a:tblPr/>
              <a:tblGrid>
                <a:gridCol w="39322"/>
                <a:gridCol w="39322"/>
                <a:gridCol w="32361"/>
                <a:gridCol w="459745"/>
                <a:gridCol w="75918"/>
                <a:gridCol w="154549"/>
                <a:gridCol w="401282"/>
                <a:gridCol w="140992"/>
                <a:gridCol w="56940"/>
                <a:gridCol w="50016"/>
                <a:gridCol w="260293"/>
                <a:gridCol w="122013"/>
                <a:gridCol w="477202"/>
                <a:gridCol w="50016"/>
                <a:gridCol w="130146"/>
                <a:gridCol w="50016"/>
                <a:gridCol w="122013"/>
                <a:gridCol w="479914"/>
                <a:gridCol w="466356"/>
                <a:gridCol w="466356"/>
                <a:gridCol w="477202"/>
                <a:gridCol w="477202"/>
                <a:gridCol w="50016"/>
                <a:gridCol w="130146"/>
                <a:gridCol w="309096"/>
                <a:gridCol w="349768"/>
                <a:gridCol w="138281"/>
                <a:gridCol w="252159"/>
                <a:gridCol w="50016"/>
                <a:gridCol w="154549"/>
                <a:gridCol w="455511"/>
                <a:gridCol w="238600"/>
                <a:gridCol w="455511"/>
                <a:gridCol w="249447"/>
                <a:gridCol w="249447"/>
                <a:gridCol w="292828"/>
                <a:gridCol w="50016"/>
                <a:gridCol w="151837"/>
              </a:tblGrid>
              <a:tr h="3996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гомдол шийдвэрлэлтийн дэлгэрэнгүй тайлан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5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01</a:t>
                      </a:r>
                    </a:p>
                  </a:txBody>
                  <a:tcPr marL="6961" marR="6961" marT="6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5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6961" marR="6961" marT="6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6961" marR="6961" marT="6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7/31/2015</a:t>
                      </a:r>
                    </a:p>
                  </a:txBody>
                  <a:tcPr marL="6961" marR="6961" marT="6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5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61" marR="6961" marT="696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686">
                <a:tc rowSpan="4" gridSpan="8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Шийдвэрлэх шатандаа байгаа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Шийдвэрлэж хариу өгсөн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575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Хугацаандаа байгаа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 хэтэрсэн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Хугацаандаа шийдвэрлэсэн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 хэтэрч шийдвэрлэсэн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525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1=4+7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4=2+3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7=5+6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185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1800-1200 тусгай дугаарын утас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19.05%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www.ub1200.mn </a:t>
                      </a:r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цахим хуудас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45.45%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45.45%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36.36%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18.18%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54.55%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3.81%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Засгийн газрын  11-11 төв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29.94%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29.94%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23.81%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23.40%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35.24%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22.16%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32.50%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23.35%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Иргэд хүлээн авах төв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17.31%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67.31%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15.38%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82.69%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19.15%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20.96%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35.83%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25.75%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байгууллагууд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59.26%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62.96%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37.04%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38.10%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36.17%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Smart UB </a:t>
                      </a:r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аппликейшн,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UB </a:t>
                      </a:r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аппликейшн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04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185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Мессеж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185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rowSpan="2" gridSpan="7">
                  <a:txBody>
                    <a:bodyPr/>
                    <a:lstStyle/>
                    <a:p>
                      <a:pPr algn="ctr" rtl="0" fontAlgn="ctr"/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28.14%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62.87%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71.86%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9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961" marR="6961" marT="6961" marB="0" vert="vert27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25.15%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2.99%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28.14%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62.87%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8.98%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71.86%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9488"/>
            <a:ext cx="7886700" cy="91439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 </a:t>
            </a: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гомдлын  хандалт 2015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dirty="0">
                <a:latin typeface="Arial" pitchFamily="34" charset="0"/>
                <a:cs typeface="Arial" pitchFamily="34" charset="0"/>
              </a:rPr>
              <a:t>2015 оны 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07 </a:t>
            </a:r>
            <a:r>
              <a:rPr lang="mn-MN" sz="2000" dirty="0">
                <a:latin typeface="Arial" pitchFamily="34" charset="0"/>
                <a:cs typeface="Arial" pitchFamily="34" charset="0"/>
              </a:rPr>
              <a:t>сард  хандсан гол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асуудлууд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968868"/>
              </p:ext>
            </p:extLst>
          </p:nvPr>
        </p:nvGraphicFramePr>
        <p:xfrm>
          <a:off x="276447" y="1158950"/>
          <a:ext cx="8774981" cy="5359334"/>
        </p:xfrm>
        <a:graphic>
          <a:graphicData uri="http://schemas.openxmlformats.org/drawingml/2006/table">
            <a:tbl>
              <a:tblPr/>
              <a:tblGrid>
                <a:gridCol w="578080"/>
                <a:gridCol w="197175"/>
                <a:gridCol w="334764"/>
                <a:gridCol w="41658"/>
                <a:gridCol w="94105"/>
                <a:gridCol w="1003797"/>
                <a:gridCol w="201657"/>
                <a:gridCol w="3159272"/>
                <a:gridCol w="1438477"/>
                <a:gridCol w="228542"/>
                <a:gridCol w="69219"/>
                <a:gridCol w="1359016"/>
                <a:gridCol w="69219"/>
              </a:tblGrid>
              <a:tr h="25518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44"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8129" marR="8129" marT="8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8129" marR="8129" marT="8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7/31/2015</a:t>
                      </a:r>
                    </a:p>
                  </a:txBody>
                  <a:tcPr marL="8129" marR="8129" marT="8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mn-M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29" marR="8129" marT="8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427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4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29" marR="8129" marT="81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29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12.57%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10.18%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9.58%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9.58%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Хувийн аж ахуй, фермерийн үйл ажиллагааны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7.19%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Хөрс, усны бохирдлын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4.79%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2.99%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2.40%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2.40%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2.40%</a:t>
                      </a:r>
                    </a:p>
                  </a:txBody>
                  <a:tcPr marL="8129" marR="8129" marT="8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8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Захиргаа, санхүүгийн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839668"/>
              </p:ext>
            </p:extLst>
          </p:nvPr>
        </p:nvGraphicFramePr>
        <p:xfrm>
          <a:off x="361508" y="1041994"/>
          <a:ext cx="8272128" cy="5456001"/>
        </p:xfrm>
        <a:graphic>
          <a:graphicData uri="http://schemas.openxmlformats.org/drawingml/2006/table">
            <a:tbl>
              <a:tblPr/>
              <a:tblGrid>
                <a:gridCol w="42529"/>
                <a:gridCol w="499730"/>
                <a:gridCol w="130445"/>
                <a:gridCol w="183845"/>
                <a:gridCol w="200558"/>
                <a:gridCol w="150419"/>
                <a:gridCol w="87745"/>
                <a:gridCol w="935937"/>
                <a:gridCol w="188024"/>
                <a:gridCol w="2945698"/>
                <a:gridCol w="1391373"/>
                <a:gridCol w="213092"/>
                <a:gridCol w="66554"/>
                <a:gridCol w="969366"/>
                <a:gridCol w="92170"/>
                <a:gridCol w="40938"/>
                <a:gridCol w="133705"/>
              </a:tblGrid>
              <a:tr h="1669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093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7769" marR="7769" marT="7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769" marR="7769" marT="7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7/31/2015</a:t>
                      </a:r>
                    </a:p>
                  </a:txBody>
                  <a:tcPr marL="7769" marR="7769" marT="7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03</a:t>
                      </a:r>
                    </a:p>
                  </a:txBody>
                  <a:tcPr marL="7769" marR="7769" marT="7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2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1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mn-MN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40.48%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38.10%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4.76%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Өмч хувьчлах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Дүүргүүдийн Засаг даргын Тамгын газрын үйл ажиллагааны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Хот байгуулалтын ерөнхий болон хэсэгчилсэн ерөнхий төлөвлөгөөний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Цалинтай чөлөө хүсэх тухай 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Сургалтанд хамрагдах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Ээлжийн амралтын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2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Нийгмийн асуудал шийдвэрлүүлэх тухай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mn-MN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925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769" marR="7769" marT="77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69" marR="7769" marT="77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9"/>
            <a:ext cx="8748346" cy="538228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784933"/>
              </p:ext>
            </p:extLst>
          </p:nvPr>
        </p:nvGraphicFramePr>
        <p:xfrm>
          <a:off x="394341" y="893128"/>
          <a:ext cx="8483845" cy="5691182"/>
        </p:xfrm>
        <a:graphic>
          <a:graphicData uri="http://schemas.openxmlformats.org/drawingml/2006/table">
            <a:tbl>
              <a:tblPr/>
              <a:tblGrid>
                <a:gridCol w="36210"/>
                <a:gridCol w="578382"/>
                <a:gridCol w="197278"/>
                <a:gridCol w="215212"/>
                <a:gridCol w="161410"/>
                <a:gridCol w="94154"/>
                <a:gridCol w="1004321"/>
                <a:gridCol w="201762"/>
                <a:gridCol w="3160917"/>
                <a:gridCol w="1385424"/>
                <a:gridCol w="228662"/>
                <a:gridCol w="90253"/>
                <a:gridCol w="950516"/>
                <a:gridCol w="179344"/>
              </a:tblGrid>
              <a:tr h="1810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5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7/31/2015</a:t>
                      </a: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mn-M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5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5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Хөшөө, түүх соёлын дурсгалт зүйлийн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10.71%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10.71%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10.71%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10.71%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цэвэрлэгээ, тээвэрлэлтийн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Хот тохижилтын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Дүүргүүдийн Засаг даргын Тамгын газрын үйл ажиллагааны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Барилга, байгууламжийн чанар, аюулгүй байдлын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Зар сурталчилгаа, мэдээллийн самбарын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Газрын гэрчилгээ, лавлагаа, мэдээлэл, тодорхойлолт хүсэх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Хогийн сав, уут, хогны бункерийн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хаягдлыг дахин боловсруулах тухай  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0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Хүрээлэн буй орчны тухай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75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05" marR="5405" marT="5405" marB="0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746038"/>
              </p:ext>
            </p:extLst>
          </p:nvPr>
        </p:nvGraphicFramePr>
        <p:xfrm>
          <a:off x="276446" y="967559"/>
          <a:ext cx="8633636" cy="5656516"/>
        </p:xfrm>
        <a:graphic>
          <a:graphicData uri="http://schemas.openxmlformats.org/drawingml/2006/table">
            <a:tbl>
              <a:tblPr/>
              <a:tblGrid>
                <a:gridCol w="534697"/>
                <a:gridCol w="189630"/>
                <a:gridCol w="206868"/>
                <a:gridCol w="155152"/>
                <a:gridCol w="93082"/>
                <a:gridCol w="965395"/>
                <a:gridCol w="193940"/>
                <a:gridCol w="3361638"/>
                <a:gridCol w="1430850"/>
                <a:gridCol w="219800"/>
                <a:gridCol w="93082"/>
                <a:gridCol w="913676"/>
                <a:gridCol w="275826"/>
              </a:tblGrid>
              <a:tr h="19202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7286"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4889" marR="4889" marT="48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889" marR="4889" marT="48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7/31/2015</a:t>
                      </a:r>
                    </a:p>
                  </a:txBody>
                  <a:tcPr marL="4889" marR="4889" marT="48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mn-M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89" marR="4889" marT="48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728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72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9" marR="4889" marT="48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37.74%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Хөрс, усны бохирдлын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13.21%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цахилгаан хангамжийн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5.66%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Цэвэр, бохир усны шугам сүлжээний засвар, үйлчилгээний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5.66%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дээврийн засвар, үйлчилгээний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төлөвлөлт, шинэчлэлтийн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засвар, үйлчилгээний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Үерийн далан суваг, далан сувгийн цэвэрлэгээний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Гэрэлтүүлэг, чимэглэлийн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Барилгын салбарын үйл ажиллагааны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 зам цэвэрлэгээ, ашиглалтын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 замын салбарын үйл ажиллагааны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Хороодын үйл ажиллагааны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Хороолол доторх инженерийн шугам сүлжээний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эвдрэл, гэмтлийн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төлбөр, хураамжийн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айлуудын засварын ажлын тухай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286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4889" marR="4889" marT="488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423081"/>
            <a:ext cx="8748346" cy="54591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60200"/>
              </p:ext>
            </p:extLst>
          </p:nvPr>
        </p:nvGraphicFramePr>
        <p:xfrm>
          <a:off x="308345" y="1116419"/>
          <a:ext cx="8357190" cy="5475771"/>
        </p:xfrm>
        <a:graphic>
          <a:graphicData uri="http://schemas.openxmlformats.org/drawingml/2006/table">
            <a:tbl>
              <a:tblPr/>
              <a:tblGrid>
                <a:gridCol w="39878"/>
                <a:gridCol w="641333"/>
                <a:gridCol w="186170"/>
                <a:gridCol w="203095"/>
                <a:gridCol w="152321"/>
                <a:gridCol w="88854"/>
                <a:gridCol w="947772"/>
                <a:gridCol w="190401"/>
                <a:gridCol w="3071799"/>
                <a:gridCol w="1404733"/>
                <a:gridCol w="190401"/>
                <a:gridCol w="70170"/>
                <a:gridCol w="1100093"/>
                <a:gridCol w="70170"/>
              </a:tblGrid>
              <a:tr h="2315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17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7239" marR="7239" marT="7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239" marR="7239" marT="7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7/31/2015</a:t>
                      </a:r>
                    </a:p>
                  </a:txBody>
                  <a:tcPr marL="7239" marR="7239" marT="7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03</a:t>
                      </a:r>
                    </a:p>
                  </a:txBody>
                  <a:tcPr marL="7239" marR="7239" marT="7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17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17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34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40.54%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Хувийн аж ахуй, фермерийн үйл ажиллагааны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32.43%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5.41%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удирдах албан тушаалтантай уулзах хүсэлтийн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Бусад зориулалтаар газар эзэмших хүсэлтийн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Урлаг соёлын арга хэмжээний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Дүүргүүдийн Засаг даргын Тамгын газрын үйл ажиллагааны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21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39" marR="7239" marT="7239" marB="0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239" marR="7239" marT="723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Улаанбаатар </a:t>
            </a:r>
            <a:r>
              <a:rPr lang="mn-MN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дүгээр 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07 дугаар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31 –ний 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нь:17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хоног, 17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цаг, 53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сайжирсан байна.  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./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6624</TotalTime>
  <Words>1429</Words>
  <Application>Microsoft Office PowerPoint</Application>
  <PresentationFormat>On-screen Show (4:3)</PresentationFormat>
  <Paragraphs>1005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УЛААНБААТАР ХОТЫН ЗАХИРАГЧИЙН АЖЛЫН АЛБА  </vt:lpstr>
      <vt:lpstr>Өргөдөл, гомдол шийдвэрлэлтийн график  7 сард </vt:lpstr>
      <vt:lpstr> Өргөдөл, гомдлын төрөл  Хэлтсүүдийн өргөдөл, гомдлын шийдвэрлэлтийн дэлгэрэнгүй тайлан  /2015.07.01- нээс 07.31-ний  хугацаанд нийт ирсэн өргөдлийн тоо/</vt:lpstr>
      <vt:lpstr>  Өргөдөл гомдлын  хандалт 2015: 2015 оны  07 сард  хандсан гол асуудлууд  </vt:lpstr>
      <vt:lpstr>    Захиргаа, санхүүгийн хэлтэс  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Delgermaa-PC</cp:lastModifiedBy>
  <cp:revision>289</cp:revision>
  <cp:lastPrinted>2015-08-19T06:06:29Z</cp:lastPrinted>
  <dcterms:created xsi:type="dcterms:W3CDTF">2014-04-10T03:29:37Z</dcterms:created>
  <dcterms:modified xsi:type="dcterms:W3CDTF">2015-08-19T15:43:30Z</dcterms:modified>
</cp:coreProperties>
</file>