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6" r:id="rId3"/>
    <p:sldId id="303" r:id="rId4"/>
    <p:sldId id="306" r:id="rId5"/>
    <p:sldId id="307" r:id="rId6"/>
    <p:sldId id="273" r:id="rId7"/>
    <p:sldId id="278" r:id="rId8"/>
    <p:sldId id="280" r:id="rId9"/>
    <p:sldId id="305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>
        <p:scale>
          <a:sx n="90" d="100"/>
          <a:sy n="90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mn-MN" sz="1400" b="0" dirty="0" smtClean="0">
                <a:latin typeface="Arial" pitchFamily="34" charset="0"/>
                <a:cs typeface="Arial" pitchFamily="34" charset="0"/>
              </a:rPr>
              <a:t>Эх</a:t>
            </a:r>
            <a:r>
              <a:rPr lang="mn-MN" sz="1400" b="0" baseline="0" dirty="0" smtClean="0">
                <a:latin typeface="Arial" pitchFamily="34" charset="0"/>
                <a:cs typeface="Arial" pitchFamily="34" charset="0"/>
              </a:rPr>
              <a:t> сурвалж: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9131972976364442E-2"/>
          <c:y val="0.13719831951309996"/>
          <c:w val="0.84173605404727114"/>
          <c:h val="0.71505233258514522"/>
        </c:manualLayout>
      </c:layout>
      <c:ofPieChart>
        <c:ofPieType val="bar"/>
        <c:varyColors val="1"/>
        <c:ser>
          <c:idx val="0"/>
          <c:order val="0"/>
          <c:dLbls>
            <c:dLbl>
              <c:idx val="0"/>
              <c:layout>
                <c:manualLayout>
                  <c:x val="-3.1672980959971009E-2"/>
                  <c:y val="-4.1187649901959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2510686994000339E-3"/>
                  <c:y val="-3.39449191615937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0480064080294669E-3"/>
                  <c:y val="-7.66116063018941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8728030438139967E-2"/>
                  <c:y val="6.61645690789085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mn-MN" dirty="0" smtClean="0"/>
                      <a:t>Бусад</a:t>
                    </a:r>
                    <a:r>
                      <a:rPr lang="en-US" dirty="0"/>
                      <a:t>
30%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Sheet4!$A$1:$A$6</c:f>
              <c:strCache>
                <c:ptCount val="6"/>
                <c:pt idx="0">
                  <c:v>1800-1200 тусгай утас</c:v>
                </c:pt>
                <c:pt idx="1">
                  <c:v>www.ub 1200.mn цахим хуудас</c:v>
                </c:pt>
                <c:pt idx="2">
                  <c:v>ЗГ-ийн 11-11 төв </c:v>
                </c:pt>
                <c:pt idx="3">
                  <c:v>ИХАТөв</c:v>
                </c:pt>
                <c:pt idx="4">
                  <c:v>Байгууллага</c:v>
                </c:pt>
                <c:pt idx="5">
                  <c:v>Smart UB аппликейшн</c:v>
                </c:pt>
              </c:strCache>
            </c:strRef>
          </c:cat>
          <c:val>
            <c:numRef>
              <c:f>Sheet4!$B$1:$B$6</c:f>
              <c:numCache>
                <c:formatCode>General</c:formatCode>
                <c:ptCount val="6"/>
                <c:pt idx="0">
                  <c:v>11</c:v>
                </c:pt>
                <c:pt idx="1">
                  <c:v>6</c:v>
                </c:pt>
                <c:pt idx="2">
                  <c:v>24</c:v>
                </c:pt>
                <c:pt idx="3">
                  <c:v>24</c:v>
                </c:pt>
                <c:pt idx="4">
                  <c:v>26</c:v>
                </c:pt>
                <c:pt idx="5">
                  <c:v>2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Улаанбаатар </a:t>
            </a:r>
            <a:r>
              <a:rPr lang="mn-MN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дүгээр 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08 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 –ний 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сайжирсан байна.  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1508"/>
            <a:ext cx="7886700" cy="691116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67999"/>
              </p:ext>
            </p:extLst>
          </p:nvPr>
        </p:nvGraphicFramePr>
        <p:xfrm>
          <a:off x="388013" y="5082363"/>
          <a:ext cx="8394480" cy="129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916"/>
                <a:gridCol w="1535712"/>
                <a:gridCol w="1727269"/>
                <a:gridCol w="2417583"/>
              </a:tblGrid>
              <a:tr h="379795"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99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9328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08 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018908"/>
              </p:ext>
            </p:extLst>
          </p:nvPr>
        </p:nvGraphicFramePr>
        <p:xfrm>
          <a:off x="393221" y="1297172"/>
          <a:ext cx="8399462" cy="364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531627"/>
            <a:ext cx="7886700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300" dirty="0" smtClean="0">
                <a:latin typeface="Arial" pitchFamily="34" charset="0"/>
                <a:cs typeface="Arial" pitchFamily="34" charset="0"/>
              </a:rPr>
              <a:t>Хэлтсүүдийн 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өргөдөл, гомдлын шийдвэрлэлтийн дэлгэрэнгүй тайлан </a:t>
            </a:r>
            <a:br>
              <a:rPr lang="mn-MN" sz="1300" dirty="0">
                <a:latin typeface="Arial" pitchFamily="34" charset="0"/>
                <a:cs typeface="Arial" pitchFamily="34" charset="0"/>
              </a:rPr>
            </a:br>
            <a:r>
              <a:rPr lang="mn-MN" sz="13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2015.08.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08.31-ний  хугацаанд 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нийт ирсэн өргөдлийн тоо/</a:t>
            </a:r>
            <a:endParaRPr lang="en-US" sz="13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14596"/>
              </p:ext>
            </p:extLst>
          </p:nvPr>
        </p:nvGraphicFramePr>
        <p:xfrm>
          <a:off x="372140" y="1796900"/>
          <a:ext cx="8420985" cy="4678326"/>
        </p:xfrm>
        <a:graphic>
          <a:graphicData uri="http://schemas.openxmlformats.org/drawingml/2006/table">
            <a:tbl>
              <a:tblPr/>
              <a:tblGrid>
                <a:gridCol w="373674"/>
                <a:gridCol w="2052683"/>
                <a:gridCol w="348740"/>
                <a:gridCol w="542523"/>
                <a:gridCol w="333278"/>
                <a:gridCol w="446894"/>
                <a:gridCol w="314719"/>
                <a:gridCol w="553821"/>
                <a:gridCol w="328681"/>
                <a:gridCol w="519661"/>
                <a:gridCol w="309679"/>
                <a:gridCol w="606056"/>
                <a:gridCol w="276446"/>
                <a:gridCol w="669852"/>
                <a:gridCol w="244548"/>
                <a:gridCol w="499730"/>
              </a:tblGrid>
              <a:tr h="363996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Нэгжүүд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Нийт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Шийдвэрлэх шатандаа байгаа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Шийдвэрлэж хариу өгсөн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694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Хугацаандаа байгаа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Хугацаа хэтэрсэн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Хугацаандаа шийдвэрлэсэн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Хугацаа хэтэрч шийдвэрлэсэн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0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1=4+7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4=2+3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7=5+6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85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Удирдлага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66.67%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66.67%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22.22%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Захиргаа, санхүүгийн хэлтэс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22.22%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22.22%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66.67%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77.78%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Инженерийн байгууламжийн хэлтэс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36.36%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27.27%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63.64%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22.73%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13.64%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36.36%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Тохижилт, хог хаягдлын удирдлагын хэлтэс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46.67%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Үйл ажиллагааны мониторингийн хэлтэс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Хүнс, худалдаа, үйлчилгээний хэлтэс</a:t>
                      </a:r>
                    </a:p>
                  </a:txBody>
                  <a:tcPr marL="7915" marR="7915" marT="7915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7.41%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18.52%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48.15%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81.48%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48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Улаанбаатар хотын Захирагчийн ажлын алба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34.78%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11.96%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46.74%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31.52%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21.74%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53.26%</a:t>
                      </a:r>
                    </a:p>
                  </a:txBody>
                  <a:tcPr marL="7915" marR="7915" marT="791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5814"/>
            <a:ext cx="7886700" cy="63795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гомдлын  хандалт 2015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dirty="0">
                <a:latin typeface="Arial" pitchFamily="34" charset="0"/>
                <a:cs typeface="Arial" pitchFamily="34" charset="0"/>
              </a:rPr>
              <a:t>2015 оны 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08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сард  хандсан гол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92900"/>
              </p:ext>
            </p:extLst>
          </p:nvPr>
        </p:nvGraphicFramePr>
        <p:xfrm>
          <a:off x="318978" y="1201484"/>
          <a:ext cx="8463515" cy="5380069"/>
        </p:xfrm>
        <a:graphic>
          <a:graphicData uri="http://schemas.openxmlformats.org/drawingml/2006/table">
            <a:tbl>
              <a:tblPr/>
              <a:tblGrid>
                <a:gridCol w="595572"/>
                <a:gridCol w="5166248"/>
                <a:gridCol w="1319462"/>
                <a:gridCol w="1382233"/>
              </a:tblGrid>
              <a:tr h="546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Хувийн аж ахуй, фермерийн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Үерийн далан суваг, далан сувгийн цэвэрлэгээний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Гэрэлтүүлэг, чимэглэлийн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7833"/>
            <a:ext cx="7886700" cy="552894"/>
          </a:xfrm>
        </p:spPr>
        <p:txBody>
          <a:bodyPr>
            <a:normAutofit/>
          </a:bodyPr>
          <a:lstStyle/>
          <a:p>
            <a:pPr algn="ctr"/>
            <a:r>
              <a:rPr lang="mn-MN" sz="2400" dirty="0" smtClean="0">
                <a:latin typeface="Arial" pitchFamily="34" charset="0"/>
                <a:cs typeface="Arial" pitchFamily="34" charset="0"/>
              </a:rPr>
              <a:t>Удирдлага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01805"/>
              </p:ext>
            </p:extLst>
          </p:nvPr>
        </p:nvGraphicFramePr>
        <p:xfrm>
          <a:off x="382772" y="1233377"/>
          <a:ext cx="8495414" cy="5273748"/>
        </p:xfrm>
        <a:graphic>
          <a:graphicData uri="http://schemas.openxmlformats.org/drawingml/2006/table">
            <a:tbl>
              <a:tblPr/>
              <a:tblGrid>
                <a:gridCol w="609176"/>
                <a:gridCol w="5284253"/>
                <a:gridCol w="1246686"/>
                <a:gridCol w="1355299"/>
              </a:tblGrid>
              <a:tr h="578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Хөрс, усны бохирдлын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0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нутгийн захиргааны байгууллагаас шийдвэрлэх, шийдвэрлэх боломжтой бусад асуудлын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3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1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308344"/>
            <a:ext cx="8748346" cy="701749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560537"/>
              </p:ext>
            </p:extLst>
          </p:nvPr>
        </p:nvGraphicFramePr>
        <p:xfrm>
          <a:off x="404037" y="1148318"/>
          <a:ext cx="8304027" cy="5252484"/>
        </p:xfrm>
        <a:graphic>
          <a:graphicData uri="http://schemas.openxmlformats.org/drawingml/2006/table">
            <a:tbl>
              <a:tblPr/>
              <a:tblGrid>
                <a:gridCol w="580921"/>
                <a:gridCol w="5039158"/>
                <a:gridCol w="1188863"/>
                <a:gridCol w="1495085"/>
              </a:tblGrid>
              <a:tr h="683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төлбөр, хураамжийн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Эд хөрөнгийн эрхийн бүртгэлийн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06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622525"/>
              </p:ext>
            </p:extLst>
          </p:nvPr>
        </p:nvGraphicFramePr>
        <p:xfrm>
          <a:off x="435936" y="1116421"/>
          <a:ext cx="8250866" cy="5356457"/>
        </p:xfrm>
        <a:graphic>
          <a:graphicData uri="http://schemas.openxmlformats.org/drawingml/2006/table">
            <a:tbl>
              <a:tblPr/>
              <a:tblGrid>
                <a:gridCol w="582888"/>
                <a:gridCol w="5056219"/>
                <a:gridCol w="1192889"/>
                <a:gridCol w="1418870"/>
              </a:tblGrid>
              <a:tr h="432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Хөшөө, түүх соёлын дурсгалт зүйлийн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Золбин нохой, муур устгах тухай 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11.11%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бүсийн ашиглалт, хамгаалалтын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хаягдлыг дахин боловсруулах тухай  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хаягдлын төвлөрсөн цэгийн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бие засах газрын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нутгийн захиргааны байгууллагаас шийдвэрлэх, шийдвэрлэх боломжтой бусад асуудлын тухай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5.56%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14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221" marR="7221" marT="722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223284"/>
            <a:ext cx="8748346" cy="691116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5335"/>
              </p:ext>
            </p:extLst>
          </p:nvPr>
        </p:nvGraphicFramePr>
        <p:xfrm>
          <a:off x="467834" y="1137689"/>
          <a:ext cx="8112639" cy="5316255"/>
        </p:xfrm>
        <a:graphic>
          <a:graphicData uri="http://schemas.openxmlformats.org/drawingml/2006/table">
            <a:tbl>
              <a:tblPr/>
              <a:tblGrid>
                <a:gridCol w="572185"/>
                <a:gridCol w="4963377"/>
                <a:gridCol w="1258641"/>
                <a:gridCol w="1318436"/>
              </a:tblGrid>
              <a:tr h="437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Үерийн далан суваг, далан сувгийн цэвэрлэгээний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17.39%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13.04%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13.04%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Гэрэлтүүлэг, чимэглэлийн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13.04%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хаягдал шатаах, орчны эвгүй үнэр, бохирдлын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Хороодын үйл ажиллагааны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 замын салбарын үйл ажиллагааны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эвдрэл, гэмтлийн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Хэрэглээний /халуун, хүйтэн/ усан хангамжийн гэмтэл, доголдол, саатлын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Сууц өмчлөгчдийн холбоодын төлбөр, хураамж, үнэ тарифын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58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671735"/>
              </p:ext>
            </p:extLst>
          </p:nvPr>
        </p:nvGraphicFramePr>
        <p:xfrm>
          <a:off x="350874" y="1212114"/>
          <a:ext cx="8506046" cy="5273745"/>
        </p:xfrm>
        <a:graphic>
          <a:graphicData uri="http://schemas.openxmlformats.org/drawingml/2006/table">
            <a:tbl>
              <a:tblPr/>
              <a:tblGrid>
                <a:gridCol w="602570"/>
                <a:gridCol w="5128379"/>
                <a:gridCol w="1392865"/>
                <a:gridCol w="1382232"/>
              </a:tblGrid>
              <a:tr h="46831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Хувийн аж ахуй, фермерийн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40.74%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18.52%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7.41%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Бусад зориулалтаар газар эзэмших хүсэлтийн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Газар чөлөөлөх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Дүүргийн Засаг даргын бодлого,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Тамхины зөвшөөрөл, худалдаа, үйлчилгээний тухай  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Өмчийн маргааны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90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6199</TotalTime>
  <Words>1148</Words>
  <Application>Microsoft Office PowerPoint</Application>
  <PresentationFormat>On-screen Show (4:3)</PresentationFormat>
  <Paragraphs>483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УЛААНБААТАР ХОТЫН ЗАХИРАГЧИЙН АЖЛЫН АЛБА  </vt:lpstr>
      <vt:lpstr>Өргөдөл, гомдол шийдвэрлэлтийн график  8 сард </vt:lpstr>
      <vt:lpstr> Өргөдөл, гомдлын төрөл  Хэлтсүүдийн өргөдөл, гомдлын шийдвэрлэлтийн дэлгэрэнгүй тайлан  /2015.08.01- нээс 08.31-ний  хугацаанд нийт ирсэн өргөдлийн тоо/</vt:lpstr>
      <vt:lpstr>  Өргөдөл гомдлын  хандалт 2015: 2015 оны  08 сард  хандсан гол асуудлууд  </vt:lpstr>
      <vt:lpstr>Удирдлага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Delgermaa-PC</cp:lastModifiedBy>
  <cp:revision>285</cp:revision>
  <cp:lastPrinted>2015-07-06T20:56:01Z</cp:lastPrinted>
  <dcterms:created xsi:type="dcterms:W3CDTF">2014-04-10T03:29:37Z</dcterms:created>
  <dcterms:modified xsi:type="dcterms:W3CDTF">2015-09-03T16:10:18Z</dcterms:modified>
</cp:coreProperties>
</file>