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9" r:id="rId2"/>
    <p:sldId id="266" r:id="rId3"/>
    <p:sldId id="306" r:id="rId4"/>
    <p:sldId id="303" r:id="rId5"/>
    <p:sldId id="289" r:id="rId6"/>
    <p:sldId id="273" r:id="rId7"/>
    <p:sldId id="278" r:id="rId8"/>
    <p:sldId id="280" r:id="rId9"/>
    <p:sldId id="305" r:id="rId10"/>
    <p:sldId id="294" r:id="rId11"/>
    <p:sldId id="292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1870" autoAdjust="0"/>
  </p:normalViewPr>
  <p:slideViewPr>
    <p:cSldViewPr snapToGrid="0">
      <p:cViewPr varScale="1">
        <p:scale>
          <a:sx n="67" d="100"/>
          <a:sy n="67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2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dirty="0" smtClean="0"/>
              <a:t>Эх</a:t>
            </a:r>
            <a:r>
              <a:rPr lang="mn-MN" baseline="0" dirty="0" smtClean="0"/>
              <a:t> сурвалж: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596041436849379"/>
          <c:y val="0.16919623343440568"/>
          <c:w val="0.36534177792993267"/>
          <c:h val="0.6621735659238606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1200  утас</c:v>
                </c:pt>
                <c:pt idx="1">
                  <c:v>www.ub 1200.mn</c:v>
                </c:pt>
                <c:pt idx="2">
                  <c:v>Засгын газрын 11-11 төв</c:v>
                </c:pt>
                <c:pt idx="3">
                  <c:v>Байгууллага</c:v>
                </c:pt>
                <c:pt idx="4">
                  <c:v>Иргэд хүлээн авах төв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3</c:v>
                </c:pt>
                <c:pt idx="2">
                  <c:v>24</c:v>
                </c:pt>
                <c:pt idx="3">
                  <c:v>12</c:v>
                </c:pt>
                <c:pt idx="4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894524959742351"/>
          <c:y val="0.11012038136315773"/>
          <c:w val="0.36054750402576491"/>
          <c:h val="0.698909622741327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4213549393283"/>
          <c:y val="0.10934383860780293"/>
          <c:w val="0.86154449896661467"/>
          <c:h val="0.642571549256803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тоо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Хүсэлт</c:v>
                </c:pt>
                <c:pt idx="1">
                  <c:v>Санал</c:v>
                </c:pt>
                <c:pt idx="2">
                  <c:v>Гомдол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2229784"/>
        <c:axId val="342226256"/>
      </c:barChart>
      <c:catAx>
        <c:axId val="342229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42226256"/>
        <c:crosses val="autoZero"/>
        <c:auto val="1"/>
        <c:lblAlgn val="ctr"/>
        <c:lblOffset val="100"/>
        <c:noMultiLvlLbl val="0"/>
      </c:catAx>
      <c:valAx>
        <c:axId val="342226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2229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800575652681098"/>
          <c:y val="1.7511854974263087E-2"/>
          <c:w val="6.3988486946378084E-2"/>
          <c:h val="0.129774336077776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 dirty="0" smtClean="0"/>
              <a:t>Нийт</a:t>
            </a:r>
            <a:r>
              <a:rPr lang="mn-MN" baseline="0" dirty="0" smtClean="0"/>
              <a:t> хэлтсүүд: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Нийт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ЗСХэлтэс</c:v>
                </c:pt>
                <c:pt idx="1">
                  <c:v>ТХХУХэлтэс</c:v>
                </c:pt>
                <c:pt idx="2">
                  <c:v>ХХҮХэлтэс</c:v>
                </c:pt>
                <c:pt idx="3">
                  <c:v>ИБХэлтэс</c:v>
                </c:pt>
                <c:pt idx="4">
                  <c:v>Нийт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86</c:v>
                </c:pt>
                <c:pt idx="1">
                  <c:v>16</c:v>
                </c:pt>
                <c:pt idx="2">
                  <c:v>11</c:v>
                </c:pt>
                <c:pt idx="3">
                  <c:v>8</c:v>
                </c:pt>
                <c:pt idx="4">
                  <c:v>121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Шийдвэрлэж  хариу өгсөн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ЗСХэлтэс</c:v>
                </c:pt>
                <c:pt idx="1">
                  <c:v>ТХХУХэлтэс</c:v>
                </c:pt>
                <c:pt idx="2">
                  <c:v>ХХҮХэлтэс</c:v>
                </c:pt>
                <c:pt idx="3">
                  <c:v>ИБХэлтэс</c:v>
                </c:pt>
                <c:pt idx="4">
                  <c:v>Нийт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Хяналтанд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ЗСХэлтэс</c:v>
                </c:pt>
                <c:pt idx="1">
                  <c:v>ТХХУХэлтэс</c:v>
                </c:pt>
                <c:pt idx="2">
                  <c:v>ХХҮХэлтэс</c:v>
                </c:pt>
                <c:pt idx="3">
                  <c:v>ИБХэлтэс</c:v>
                </c:pt>
                <c:pt idx="4">
                  <c:v>Нийт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82</c:v>
                </c:pt>
                <c:pt idx="1">
                  <c:v>13</c:v>
                </c:pt>
                <c:pt idx="2">
                  <c:v>9</c:v>
                </c:pt>
                <c:pt idx="3">
                  <c:v>7</c:v>
                </c:pt>
                <c:pt idx="4">
                  <c:v>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3233840"/>
        <c:axId val="343234232"/>
        <c:axId val="0"/>
      </c:bar3DChart>
      <c:catAx>
        <c:axId val="34323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234232"/>
        <c:crosses val="autoZero"/>
        <c:auto val="1"/>
        <c:lblAlgn val="ctr"/>
        <c:lblOffset val="100"/>
        <c:noMultiLvlLbl val="0"/>
      </c:catAx>
      <c:valAx>
        <c:axId val="343234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43233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6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27622-F202-45BF-8224-BAFB18BD640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6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461EC-5127-41A7-A21D-3116F786B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9" y="1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/>
          <a:lstStyle>
            <a:lvl1pPr algn="r">
              <a:defRPr sz="1200"/>
            </a:lvl1pPr>
          </a:lstStyle>
          <a:p>
            <a:fld id="{4D3EF834-7D41-4E3E-8921-ECDE429AF013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9" rIns="91477" bIns="457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6" y="4751328"/>
            <a:ext cx="5394644" cy="3887450"/>
          </a:xfrm>
          <a:prstGeom prst="rect">
            <a:avLst/>
          </a:prstGeom>
        </p:spPr>
        <p:txBody>
          <a:bodyPr vert="horz" lIns="91477" tIns="45739" rIns="91477" bIns="4573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7205"/>
            <a:ext cx="2922165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9" y="9377205"/>
            <a:ext cx="2922164" cy="495460"/>
          </a:xfrm>
          <a:prstGeom prst="rect">
            <a:avLst/>
          </a:prstGeom>
        </p:spPr>
        <p:txBody>
          <a:bodyPr vert="horz" lIns="91477" tIns="45739" rIns="91477" bIns="45739" rtlCol="0" anchor="b"/>
          <a:lstStyle>
            <a:lvl1pPr algn="r">
              <a:defRPr sz="1200"/>
            </a:lvl1pPr>
          </a:lstStyle>
          <a:p>
            <a:fld id="{4DD315FA-5E59-4FB9-9FD8-B79B812CB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3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28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98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56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90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01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9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2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81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n-M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315FA-5E59-4FB9-9FD8-B79B812CB3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32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7694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577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7837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909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792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54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34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403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3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586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967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onitoring@ubservice.mn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063228"/>
            <a:ext cx="6400800" cy="765572"/>
          </a:xfrm>
        </p:spPr>
        <p:txBody>
          <a:bodyPr>
            <a:noAutofit/>
          </a:bodyPr>
          <a:lstStyle/>
          <a:p>
            <a:pPr algn="ctr"/>
            <a: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mn-MN" sz="21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mn-MN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УЛААНБААТАР ХОТЫН ЗАХИРАГЧИЙН АЖЛЫН АЛБА </a:t>
            </a:r>
            <a: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105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</a:br>
            <a:endParaRPr lang="en-US" sz="1050" dirty="0"/>
          </a:p>
        </p:txBody>
      </p:sp>
      <p:pic>
        <p:nvPicPr>
          <p:cNvPr id="5" name="Picture 15" descr="UB.BMP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25716" y="1885950"/>
            <a:ext cx="162657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85950" y="4457701"/>
            <a:ext cx="5429250" cy="7155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mn-MN" sz="13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ҮЙЛ АЖИЛЛАГААНЫ МОНИТОРИНГИЙН ХЭЛТЭС</a:t>
            </a:r>
            <a:endParaRPr lang="en-US" sz="13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3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3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 </a:t>
            </a:r>
            <a:r>
              <a:rPr lang="en-US" sz="13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monitoring@ubservice.mn</a:t>
            </a:r>
            <a:endParaRPr lang="en-US" sz="13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5900" y="3429000"/>
            <a:ext cx="6286500" cy="493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оны </a:t>
            </a:r>
            <a:r>
              <a:rPr lang="en-US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mn-MN" sz="135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сард ирсэн </a:t>
            </a:r>
            <a:r>
              <a:rPr lang="mn-MN" sz="13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өргөдөл, гомдлын шийдвэрлэлтийн тайлан </a:t>
            </a:r>
            <a:endParaRPr lang="en-US" sz="13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mn-MN" sz="105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3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49262"/>
          </a:xfrm>
        </p:spPr>
        <p:txBody>
          <a:bodyPr>
            <a:normAutofit/>
          </a:bodyPr>
          <a:lstStyle/>
          <a:p>
            <a:pPr algn="ctr"/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34" y="816113"/>
            <a:ext cx="8401050" cy="57211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Улаанбаатар </a:t>
            </a:r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хотын Захирагчийн ажлын албаны хэмжээнд  ирсэн нийт өргөдөл гомдлын хүрээнд</a:t>
            </a: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mn-MN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dirty="0"/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оны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1 дүгээр сарын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01-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ний өдрөөс хойш манай байгууллагад ирсэн  нийт өргөдөл гомдлыг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5 оны 01 дүгээр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сарын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31 –ний  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дотор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програмд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  бүрэн бүртгэж, иргэдээс төрийн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байгууллага,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тушаалтанд гаргасан өргөдөл гомдлыг шийдвэрлэх тухай хууль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Засгийн газрын 2009 оны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Ил тод байдлыг илтгэх  шалгуур үзүүлэлт  батлах тухай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 143 дугаар тогтоол, Нийслэлийн Засаг даргын 2013 оны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а/127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1086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дугаар захирамжаар батлагдсан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журмын дагуу шийдвэрлэн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ажиллаж байна.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гомдлын шийдвэрлэлтийн  дундаж хугацаа нь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хоног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цаг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минут болж 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дундаж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хугацаа 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сайжирсан байна.  Захирагчийн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ажлын албанд иргэд,  аж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ахуйн нэгж,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байгууллагаас хандаж ирүүлсэн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санал, хүсэлт, өргөдөл, 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гомдлын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шийдвэрлэлтийн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тайлан мэдээг 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цахим </a:t>
            </a:r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сайтад байршуулан мэдээллийг тогтмол шинэчлэн ажиллаж байна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./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вservice.mn/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40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0252"/>
            <a:ext cx="7886700" cy="1401939"/>
          </a:xfrm>
        </p:spPr>
        <p:txBody>
          <a:bodyPr>
            <a:normAutofit/>
          </a:bodyPr>
          <a:lstStyle/>
          <a:p>
            <a:pPr algn="ctr"/>
            <a: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Цаашид анхаарах асуудлууд: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1" y="1378634"/>
            <a:ext cx="8443912" cy="5078437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Нийслэлийн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Засаг даргын  2013 оны А/1086-р захирамжаар батлагдсан ж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урмын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дагуу өргөдөл, гомдлыг бүрэн дүүрэн  шийдвэрлэх.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Байгууллагад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ирсэн нийт өргөдөл, гомдлыг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‘’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нэгдсэн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’’-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д  бүрэн 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хамруулж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, өргөдөл, гомдлыг хуулийн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хугацаанд </a:t>
            </a:r>
            <a:r>
              <a:rPr lang="mn-MN" sz="2000" dirty="0">
                <a:latin typeface="Arial" panose="020B0604020202020204" pitchFamily="34" charset="0"/>
                <a:cs typeface="Arial" panose="020B0604020202020204" pitchFamily="34" charset="0"/>
              </a:rPr>
              <a:t>бодитой  шийдвэрлэж, иргэдэд албан ёсны хариуг </a:t>
            </a:r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хүргүүлэх.</a:t>
            </a:r>
          </a:p>
          <a:p>
            <a:pPr marL="0" lvl="0" indent="0" algn="just">
              <a:buNone/>
            </a:pPr>
            <a:endParaRPr lang="mn-M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Үйл ажиллагааны мониторингийн хэлтэс</a:t>
            </a:r>
          </a:p>
        </p:txBody>
      </p:sp>
    </p:spTree>
    <p:extLst>
      <p:ext uri="{BB962C8B-B14F-4D97-AF65-F5344CB8AC3E}">
        <p14:creationId xmlns:p14="http://schemas.microsoft.com/office/powerpoint/2010/main" val="1948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4973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гомдол шийдвэрлэлтийн график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сард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655679"/>
              </p:ext>
            </p:extLst>
          </p:nvPr>
        </p:nvGraphicFramePr>
        <p:xfrm>
          <a:off x="407963" y="1463039"/>
          <a:ext cx="8384345" cy="4797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76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435538"/>
          </a:xfrm>
        </p:spPr>
        <p:txBody>
          <a:bodyPr>
            <a:normAutofit/>
          </a:bodyPr>
          <a:lstStyle/>
          <a:p>
            <a:pPr algn="ctr"/>
            <a:r>
              <a:rPr lang="mn-MN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төрөл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747136"/>
              </p:ext>
            </p:extLst>
          </p:nvPr>
        </p:nvGraphicFramePr>
        <p:xfrm>
          <a:off x="628650" y="1825625"/>
          <a:ext cx="7886700" cy="2493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700251"/>
              </p:ext>
            </p:extLst>
          </p:nvPr>
        </p:nvGraphicFramePr>
        <p:xfrm>
          <a:off x="185738" y="4698609"/>
          <a:ext cx="8772525" cy="19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2448"/>
                <a:gridCol w="1580151"/>
                <a:gridCol w="1777251"/>
                <a:gridCol w="2622675"/>
              </a:tblGrid>
              <a:tr h="567171">
                <a:tc gridSpan="4"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Өргөдөл, гомдлын шийдвэрлэлтийн  дундаж хугацаа: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30189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Дундаж</a:t>
                      </a:r>
                      <a:r>
                        <a:rPr lang="mn-MN" sz="1400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хугацаа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Хоног 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цаг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минут</a:t>
                      </a:r>
                      <a:endParaRPr lang="en-US" sz="14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36650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58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2000" b="1" dirty="0">
                <a:latin typeface="Arial" panose="020B0604020202020204" pitchFamily="34" charset="0"/>
                <a:cs typeface="Arial" panose="020B0604020202020204" pitchFamily="34" charset="0"/>
              </a:rPr>
              <a:t>Өргөдөл, гомдлын төрөл </a:t>
            </a:r>
            <a: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Хэлтсүүдийн өргөдөл, гомдлын шийдвэрлэлтийн дэлгэрэнгүй тайлан </a:t>
            </a:r>
            <a:br>
              <a:rPr lang="mn-MN" sz="1400" dirty="0">
                <a:latin typeface="Arial" pitchFamily="34" charset="0"/>
                <a:cs typeface="Arial" pitchFamily="34" charset="0"/>
              </a:rPr>
            </a:br>
            <a:r>
              <a:rPr lang="mn-MN" sz="1400" dirty="0">
                <a:latin typeface="Arial" pitchFamily="34" charset="0"/>
                <a:cs typeface="Arial" pitchFamily="34" charset="0"/>
              </a:rPr>
              <a:t>/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.01.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- нээс  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01</a:t>
            </a:r>
            <a:r>
              <a:rPr lang="mn-MN" sz="1400" dirty="0" smtClean="0">
                <a:latin typeface="Arial" pitchFamily="34" charset="0"/>
                <a:cs typeface="Arial" pitchFamily="34" charset="0"/>
              </a:rPr>
              <a:t>.31-ний  </a:t>
            </a:r>
            <a:r>
              <a:rPr lang="mn-MN" sz="1400" dirty="0">
                <a:latin typeface="Arial" pitchFamily="34" charset="0"/>
                <a:cs typeface="Arial" pitchFamily="34" charset="0"/>
              </a:rPr>
              <a:t>хугацаанд нийт ирсэн өргөдлийн тоо/</a:t>
            </a:r>
            <a:endParaRPr lang="en-US" sz="1400" dirty="0"/>
          </a:p>
        </p:txBody>
      </p:sp>
      <p:graphicFrame>
        <p:nvGraphicFramePr>
          <p:cNvPr id="7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687366"/>
              </p:ext>
            </p:extLst>
          </p:nvPr>
        </p:nvGraphicFramePr>
        <p:xfrm>
          <a:off x="471487" y="1825624"/>
          <a:ext cx="8243887" cy="464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0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340" y="358220"/>
            <a:ext cx="8044010" cy="470456"/>
          </a:xfrm>
        </p:spPr>
        <p:txBody>
          <a:bodyPr>
            <a:normAutofit/>
          </a:bodyPr>
          <a:lstStyle/>
          <a:p>
            <a:pPr algn="ctr"/>
            <a:r>
              <a:rPr lang="mn-M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Өргөдөл гомдлын  хандалт 2014:</a:t>
            </a:r>
            <a:endParaRPr lang="en-US" sz="1600" b="1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771464"/>
              </p:ext>
            </p:extLst>
          </p:nvPr>
        </p:nvGraphicFramePr>
        <p:xfrm>
          <a:off x="143692" y="970674"/>
          <a:ext cx="8869678" cy="5793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03"/>
                <a:gridCol w="4833198"/>
                <a:gridCol w="1323832"/>
                <a:gridCol w="1548045"/>
              </a:tblGrid>
              <a:tr h="553129"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оны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сард  хандсан гол асуудлууд: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Эзэлсэн байр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Хандалтын тоо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өргөдөл гомдлын хувь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0757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1-рт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47.11</a:t>
                      </a:r>
                      <a:endParaRPr lang="en-US" sz="1600" dirty="0"/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Засаг дарга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бөгөөд Улаанбаатар хотын Захирагчийн  үйл ажиллагааны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14.05</a:t>
                      </a:r>
                      <a:endParaRPr lang="en-US" sz="1600" dirty="0"/>
                    </a:p>
                  </a:txBody>
                  <a:tcPr/>
                </a:tc>
              </a:tr>
              <a:tr h="33075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Хогийн сав,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хогны бункерийн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4.13</a:t>
                      </a:r>
                      <a:endParaRPr lang="en-US" sz="1600" dirty="0"/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болон Түц, павилон ил задгай худалдаа, үйлчилгээ явуулах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4.13</a:t>
                      </a:r>
                      <a:endParaRPr lang="en-US" sz="1600" dirty="0"/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5-рт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удирдах албан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тушаалтантай уулзах хүсэлтийн 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3.31</a:t>
                      </a:r>
                      <a:endParaRPr lang="en-US" sz="1600" dirty="0"/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 сурталчилгаа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мэдээллийн самбарын тухай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2.48</a:t>
                      </a:r>
                      <a:endParaRPr lang="en-US" sz="1600" dirty="0"/>
                    </a:p>
                  </a:txBody>
                  <a:tcPr/>
                </a:tc>
              </a:tr>
              <a:tr h="33075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7-рт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 хүсэх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2.48</a:t>
                      </a:r>
                      <a:endParaRPr lang="en-US" sz="1600" dirty="0"/>
                    </a:p>
                  </a:txBody>
                  <a:tcPr/>
                </a:tc>
              </a:tr>
              <a:tr h="51116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8-рт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 цахилгаан хангамжийн тухай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1.65</a:t>
                      </a:r>
                      <a:endParaRPr lang="en-US" sz="1600" dirty="0"/>
                    </a:p>
                  </a:txBody>
                  <a:tcPr/>
                </a:tc>
              </a:tr>
              <a:tr h="571307">
                <a:tc>
                  <a:txBody>
                    <a:bodyPr/>
                    <a:lstStyle/>
                    <a:p>
                      <a:pPr algn="ctr"/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9-рт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Улаанбаатар хотын Захирагчийн ажлын албаны тухай 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/>
                        <a:t>1.65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54644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10-рт </a:t>
                      </a:r>
                      <a:endParaRPr lang="en-US" sz="1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</a:t>
                      </a:r>
                      <a:r>
                        <a:rPr lang="mn-M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тээвэрлэлтийн </a:t>
                      </a:r>
                      <a:r>
                        <a:rPr lang="mn-MN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тухай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/>
                        <a:t>1.65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1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Захиргаа, санхүүгийн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848694"/>
              </p:ext>
            </p:extLst>
          </p:nvPr>
        </p:nvGraphicFramePr>
        <p:xfrm>
          <a:off x="123678" y="1078167"/>
          <a:ext cx="8874017" cy="563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6"/>
                <a:gridCol w="6053937"/>
                <a:gridCol w="2296644"/>
              </a:tblGrid>
              <a:tr h="1081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just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0309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Ахмадын орон сууц хөтөлбөрт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тухай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06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Засаг дарга бөгөөд Улаанбаатар хотын Захирагчийн үйл ажиллагааны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5674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Нийслэлийн  удирдах албан тушаалтантай уулзах хүсэлтийн тухай</a:t>
                      </a:r>
                      <a:r>
                        <a:rPr lang="mn-MN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277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сууц хүсэх тухай 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06939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Нутгийн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захиргааны  байгууллагын төрийн албан хаагч нарын 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0724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Бусад</a:t>
                      </a:r>
                      <a:r>
                        <a:rPr lang="mn-MN" sz="16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зориулалтаар газар эзэмших </a:t>
                      </a:r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хүсэлтийн </a:t>
                      </a:r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тухай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0724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Эд хөрөнгийн бүртгэлийн тухай</a:t>
                      </a:r>
                      <a:endParaRPr lang="en-US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0724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Сургалтанд</a:t>
                      </a:r>
                      <a:r>
                        <a:rPr lang="mn-MN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хамрагдах </a:t>
                      </a:r>
                      <a:r>
                        <a:rPr lang="mn-M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mn-MN" sz="16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тухай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724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8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9"/>
            <a:ext cx="8748346" cy="538228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Тохижилт, хог хаягдлын удирдлагын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446751"/>
              </p:ext>
            </p:extLst>
          </p:nvPr>
        </p:nvGraphicFramePr>
        <p:xfrm>
          <a:off x="123679" y="991672"/>
          <a:ext cx="8915817" cy="5690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503"/>
                <a:gridCol w="6012573"/>
                <a:gridCol w="2365741"/>
              </a:tblGrid>
              <a:tr h="1521226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76653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Хогны сав, хогны бункерийн тухай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76653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 сурталчилгаа,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мэдээллийн  самбарын 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518100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Улаанбаатар хотын Захирагчийн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ажлын албаны үйл ажиллагааны тухай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68575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 цэвэрлэгээ,</a:t>
                      </a:r>
                      <a:r>
                        <a:rPr lang="mn-M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тээвэрлэлтийн тухай </a:t>
                      </a:r>
                      <a:endParaRPr lang="mn-M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09116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бие засах газрын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609116"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Хог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хягдал болон хог тээвэрлэлтийн үнэ тарифын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811044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170688"/>
            <a:ext cx="8748346" cy="711063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Инженерийн байгууламжийн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274833"/>
              </p:ext>
            </p:extLst>
          </p:nvPr>
        </p:nvGraphicFramePr>
        <p:xfrm>
          <a:off x="177421" y="731523"/>
          <a:ext cx="8723692" cy="6012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804"/>
                <a:gridCol w="6206538"/>
                <a:gridCol w="2037350"/>
              </a:tblGrid>
              <a:tr h="1699060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411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цахилгаан хангамжийн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326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Худаг,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ус гаргах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50155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Хэрэглээний /халуун,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хүйтэн/ усан хангамжийн гэмтэл засварын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326175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Цахилгааны  хангамжийн гэмтэл, доголдол, саатлын тухай 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644279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Цэвэр, бохир усны шугам сүлжээний  засвар, үйлчилгээний  тухай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526113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</a:t>
                      </a: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сууц,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нийтийн аж ахуйн салбарын үйл ажиллагааны  </a:t>
                      </a: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тухай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644279"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Төвлөрсөн дулаан хангамжийн тухай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1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  <a:tr h="933066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 </a:t>
                      </a: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8</a:t>
                      </a:r>
                      <a:endParaRPr lang="en-US" sz="1600" dirty="0"/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4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679" y="423081"/>
            <a:ext cx="8748346" cy="545910"/>
          </a:xfrm>
        </p:spPr>
        <p:txBody>
          <a:bodyPr>
            <a:noAutofit/>
          </a:bodyPr>
          <a:lstStyle/>
          <a:p>
            <a:pPr algn="ctr"/>
            <a:r>
              <a:rPr lang="mn-MN" sz="21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mn-MN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Хүнс, худалдаа үйлчилгээний  хэлтэс  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014190"/>
              </p:ext>
            </p:extLst>
          </p:nvPr>
        </p:nvGraphicFramePr>
        <p:xfrm>
          <a:off x="195209" y="1228297"/>
          <a:ext cx="8792037" cy="5478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591"/>
                <a:gridCol w="5847966"/>
                <a:gridCol w="2453480"/>
              </a:tblGrid>
              <a:tr h="1200412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Д/д</a:t>
                      </a: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Асуудал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n-MN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Ирсэн өргөдөл гомдлын тоо</a:t>
                      </a:r>
                    </a:p>
                    <a:p>
                      <a:pPr algn="ctr" rtl="0" fontAlgn="ctr"/>
                      <a:endParaRPr lang="mn-MN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00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Нийтийн эзэмшлийн гудамж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талбайн болон Түц, павилон ил задгай худалдаа, үйлчилгээ явуулах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0018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Зах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худалдааны төв, дэлгүүрийн худалдаа үйлчилгээний тухай</a:t>
                      </a:r>
                      <a:endParaRPr lang="en-US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51348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Жижиг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дунд үйлдвэрлэлийн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82531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Хоолны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газар, баар, рестораны үйлчилгээний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345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Хувийн аж ахуйн, фермерийн үйл ажиллагааны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786294">
                <a:tc>
                  <a:txBody>
                    <a:bodyPr/>
                    <a:lstStyle/>
                    <a:p>
                      <a:pPr algn="ctr" rtl="0" fontAlgn="ctr"/>
                      <a:r>
                        <a:rPr lang="mn-M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Орон сууцны 1-р давхарт байрлах үйлчилгээний газруудын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тухай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  <a:tr h="934628"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Нийт</a:t>
                      </a:r>
                      <a:r>
                        <a:rPr lang="mn-M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9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5084</TotalTime>
  <Words>503</Words>
  <Application>Microsoft Office PowerPoint</Application>
  <PresentationFormat>On-screen Show (4:3)</PresentationFormat>
  <Paragraphs>202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 УЛААНБААТАР ХОТЫН ЗАХИРАГЧИЙН АЖЛЫН АЛБА  </vt:lpstr>
      <vt:lpstr>Өргөдөл, гомдол шийдвэрлэлтийн график 1 сард </vt:lpstr>
      <vt:lpstr>Өргөдөл, гомдлын төрөл</vt:lpstr>
      <vt:lpstr>Өргөдөл, гомдлын төрөл    Хэлтсүүдийн өргөдөл, гомдлын шийдвэрлэлтийн дэлгэрэнгүй тайлан  /2015.01.01- нээс  01.31-ний  хугацаанд нийт ирсэн өргөдлийн тоо/</vt:lpstr>
      <vt:lpstr>Өргөдөл гомдлын  хандалт 2014:</vt:lpstr>
      <vt:lpstr>    Захиргаа, санхүүгийн хэлтэс  </vt:lpstr>
      <vt:lpstr>     Тохижилт, хог хаягдлын удирдлагын хэлтэс  </vt:lpstr>
      <vt:lpstr>     Инженерийн байгууламжийн хэлтэс  </vt:lpstr>
      <vt:lpstr>     Хүнс, худалдаа үйлчилгээний  хэлтэс  </vt:lpstr>
      <vt:lpstr>Дүгнэлт </vt:lpstr>
      <vt:lpstr> Цаашид анхаарах асуудлууд: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УЛААНБААТАР ХОТЫН ЗАХИРАГЧИЙН АЖЛЫН АЛБА</dc:title>
  <dc:creator>Erdenebat.E</dc:creator>
  <cp:lastModifiedBy>Delgermaa.E</cp:lastModifiedBy>
  <cp:revision>252</cp:revision>
  <cp:lastPrinted>2014-11-04T05:28:58Z</cp:lastPrinted>
  <dcterms:created xsi:type="dcterms:W3CDTF">2014-04-10T03:29:37Z</dcterms:created>
  <dcterms:modified xsi:type="dcterms:W3CDTF">2015-01-30T07:20:45Z</dcterms:modified>
</cp:coreProperties>
</file>