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6" r:id="rId3"/>
    <p:sldId id="309" r:id="rId4"/>
    <p:sldId id="306" r:id="rId5"/>
    <p:sldId id="307" r:id="rId6"/>
    <p:sldId id="278" r:id="rId7"/>
    <p:sldId id="280" r:id="rId8"/>
    <p:sldId id="305" r:id="rId9"/>
    <p:sldId id="294" r:id="rId10"/>
    <p:sldId id="292" r:id="rId11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9076" autoAdjust="0"/>
  </p:normalViewPr>
  <p:slideViewPr>
    <p:cSldViewPr snapToGrid="0">
      <p:cViewPr>
        <p:scale>
          <a:sx n="80" d="100"/>
          <a:sy n="80" d="100"/>
        </p:scale>
        <p:origin x="-706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7.8858596714407911E-2"/>
          <c:w val="0.93888888888888888"/>
          <c:h val="0.69689762317314796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0.2414113277623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489695888524706E-17"/>
                  <c:y val="-9.6564531104921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81987000928505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6768802228412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540013638503309E-3"/>
                  <c:y val="-0.1894150417827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620040915509925E-3"/>
                  <c:y val="-6.6852367688022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Sheet4!$A$24:$A$29</c:f>
              <c:strCache>
                <c:ptCount val="6"/>
                <c:pt idx="0">
                  <c:v>1800-1200 утас 14</c:v>
                </c:pt>
                <c:pt idx="1">
                  <c:v>ub 1200.mn  4</c:v>
                </c:pt>
                <c:pt idx="2">
                  <c:v>Засгийн газрын 11-11  9</c:v>
                </c:pt>
                <c:pt idx="3">
                  <c:v>ИХАТөвд 22</c:v>
                </c:pt>
                <c:pt idx="4">
                  <c:v>Байгууллага 10</c:v>
                </c:pt>
                <c:pt idx="5">
                  <c:v>Smart UB аппликейшн 1</c:v>
                </c:pt>
              </c:strCache>
            </c:strRef>
          </c:cat>
          <c:val>
            <c:numRef>
              <c:f>Sheet4!$B$24:$B$29</c:f>
              <c:numCache>
                <c:formatCode>0.0%</c:formatCode>
                <c:ptCount val="6"/>
                <c:pt idx="0">
                  <c:v>0.23330000000000001</c:v>
                </c:pt>
                <c:pt idx="1">
                  <c:v>6.6699999999999995E-2</c:v>
                </c:pt>
                <c:pt idx="2">
                  <c:v>0.15</c:v>
                </c:pt>
                <c:pt idx="3">
                  <c:v>0.36670000000000003</c:v>
                </c:pt>
                <c:pt idx="4">
                  <c:v>0.16669999999999999</c:v>
                </c:pt>
                <c:pt idx="5">
                  <c:v>1.67E-2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1356288"/>
        <c:axId val="121358208"/>
      </c:barChart>
      <c:catAx>
        <c:axId val="121356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1358208"/>
        <c:crosses val="autoZero"/>
        <c:auto val="1"/>
        <c:lblAlgn val="ctr"/>
        <c:lblOffset val="100"/>
        <c:noMultiLvlLbl val="0"/>
      </c:catAx>
      <c:valAx>
        <c:axId val="12135820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213562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8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493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2015 оны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ирсэн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05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3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378634"/>
            <a:ext cx="8443912" cy="507843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 2013 оны А/1086-р захирамжаар батлагдсан ж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өргөдөл, гомдлыг бүрэн дүүрэн  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гомдлыг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“Өргөдөл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 бүрэн 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 шийдвэрлэж,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2140"/>
            <a:ext cx="7886700" cy="932785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099120"/>
              </p:ext>
            </p:extLst>
          </p:nvPr>
        </p:nvGraphicFramePr>
        <p:xfrm>
          <a:off x="413413" y="4933950"/>
          <a:ext cx="8394480" cy="1248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916"/>
                <a:gridCol w="1535712"/>
                <a:gridCol w="1727269"/>
                <a:gridCol w="2417583"/>
              </a:tblGrid>
              <a:tr h="366210">
                <a:tc gridSpan="4"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6902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4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5642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оны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сард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324008"/>
              </p:ext>
            </p:extLst>
          </p:nvPr>
        </p:nvGraphicFramePr>
        <p:xfrm>
          <a:off x="1533524" y="1238251"/>
          <a:ext cx="6315076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6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216026"/>
          </a:xfrm>
        </p:spPr>
        <p:txBody>
          <a:bodyPr>
            <a:noAutofit/>
          </a:bodyPr>
          <a:lstStyle/>
          <a:p>
            <a:pPr algn="ctr"/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  <a:t>, гомдлын төрөл </a:t>
            </a:r>
            <a:b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600" dirty="0">
                <a:latin typeface="Arial" pitchFamily="34" charset="0"/>
                <a:cs typeface="Arial" pitchFamily="34" charset="0"/>
              </a:rPr>
              <a:t>Хэлтсүүдийн өргөдөл, гомдлын шийдвэрлэлтийн дэлгэрэнгүй тайлан </a:t>
            </a:r>
            <a:br>
              <a:rPr lang="mn-MN" sz="1600" dirty="0">
                <a:latin typeface="Arial" pitchFamily="34" charset="0"/>
                <a:cs typeface="Arial" pitchFamily="34" charset="0"/>
              </a:rPr>
            </a:br>
            <a:r>
              <a:rPr lang="mn-MN" sz="1600" dirty="0">
                <a:latin typeface="Arial" pitchFamily="34" charset="0"/>
                <a:cs typeface="Arial" pitchFamily="34" charset="0"/>
              </a:rPr>
              <a:t>/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2015.11.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01</a:t>
            </a:r>
            <a:r>
              <a:rPr lang="mn-MN" sz="1600" dirty="0">
                <a:latin typeface="Arial" pitchFamily="34" charset="0"/>
                <a:cs typeface="Arial" pitchFamily="34" charset="0"/>
              </a:rPr>
              <a:t>- нээс 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11.30-ны  </a:t>
            </a:r>
            <a:r>
              <a:rPr lang="mn-MN" sz="1600" dirty="0">
                <a:latin typeface="Arial" pitchFamily="34" charset="0"/>
                <a:cs typeface="Arial" pitchFamily="34" charset="0"/>
              </a:rPr>
              <a:t>хугацаанд нийт ирсэн өргөдлийн тоо/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634268"/>
              </p:ext>
            </p:extLst>
          </p:nvPr>
        </p:nvGraphicFramePr>
        <p:xfrm>
          <a:off x="266700" y="1685925"/>
          <a:ext cx="8553449" cy="4595095"/>
        </p:xfrm>
        <a:graphic>
          <a:graphicData uri="http://schemas.openxmlformats.org/drawingml/2006/table">
            <a:tbl>
              <a:tblPr/>
              <a:tblGrid>
                <a:gridCol w="477155"/>
                <a:gridCol w="1716525"/>
                <a:gridCol w="387595"/>
                <a:gridCol w="504825"/>
                <a:gridCol w="342900"/>
                <a:gridCol w="498546"/>
                <a:gridCol w="476812"/>
                <a:gridCol w="476812"/>
                <a:gridCol w="465976"/>
                <a:gridCol w="465976"/>
                <a:gridCol w="444302"/>
                <a:gridCol w="444302"/>
                <a:gridCol w="432499"/>
                <a:gridCol w="514350"/>
                <a:gridCol w="381000"/>
                <a:gridCol w="523874"/>
              </a:tblGrid>
              <a:tr h="468585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Нэгжүүд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Шийдвэрлэх шатандаа байгаа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Шийдвэрлэж хариу өгсөн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92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Хугацаандаа байгаа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 хэтэрсэн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Бүгд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Хугацаандаа шийдвэрлэсэн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 хэтэрч шийдвэрлэсэн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Бүгд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3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1=4+7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4=2+3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7=5+6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3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Удирдлага</a:t>
                      </a:r>
                    </a:p>
                  </a:txBody>
                  <a:tcPr marL="6226" marR="6226" marT="62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Захиргаа, санхүүгийн хэлтэс</a:t>
                      </a:r>
                    </a:p>
                  </a:txBody>
                  <a:tcPr marL="6226" marR="6226" marT="62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6.67%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6.67%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93.33%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93.33%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хэлтэс</a:t>
                      </a:r>
                    </a:p>
                  </a:txBody>
                  <a:tcPr marL="6226" marR="6226" marT="62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78.57%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7.14%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85.71%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7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Тохижилт, хог хаягдлын удирдлагын хэлтэс</a:t>
                      </a:r>
                    </a:p>
                  </a:txBody>
                  <a:tcPr marL="6226" marR="6226" marT="62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71.43%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85.71%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7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Үйл ажиллагааны мониторингийн хэлтэс</a:t>
                      </a:r>
                    </a:p>
                  </a:txBody>
                  <a:tcPr marL="6226" marR="6226" marT="62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7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Хүнс, худалдаа, үйлчилгээний хэлтэс</a:t>
                      </a:r>
                    </a:p>
                  </a:txBody>
                  <a:tcPr marL="6226" marR="6226" marT="62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7.14%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7.14%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85.71%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7.14%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92.86%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61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Улаанбаатар хотын Захирагчийн ажлын алба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20.69%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20.69%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74.14%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5.17%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79.31%</a:t>
                      </a:r>
                    </a:p>
                  </a:txBody>
                  <a:tcPr marL="6226" marR="6226" marT="62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6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0500"/>
            <a:ext cx="7886700" cy="80009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 </a:t>
            </a: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гомдлын  хандалт 2015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dirty="0">
                <a:latin typeface="Arial" pitchFamily="34" charset="0"/>
                <a:cs typeface="Arial" pitchFamily="34" charset="0"/>
              </a:rPr>
              <a:t>2015 оны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mn-MN" sz="2000" dirty="0">
                <a:latin typeface="Arial" pitchFamily="34" charset="0"/>
                <a:cs typeface="Arial" pitchFamily="34" charset="0"/>
              </a:rPr>
              <a:t>сард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хандсан </a:t>
            </a:r>
            <a:r>
              <a:rPr lang="mn-MN" sz="2000" dirty="0">
                <a:latin typeface="Arial" pitchFamily="34" charset="0"/>
                <a:cs typeface="Arial" pitchFamily="34" charset="0"/>
              </a:rPr>
              <a:t>гол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асуудлууд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364325"/>
              </p:ext>
            </p:extLst>
          </p:nvPr>
        </p:nvGraphicFramePr>
        <p:xfrm>
          <a:off x="333373" y="990603"/>
          <a:ext cx="8458201" cy="5572121"/>
        </p:xfrm>
        <a:graphic>
          <a:graphicData uri="http://schemas.openxmlformats.org/drawingml/2006/table">
            <a:tbl>
              <a:tblPr/>
              <a:tblGrid>
                <a:gridCol w="708672"/>
                <a:gridCol w="4814796"/>
                <a:gridCol w="1467190"/>
                <a:gridCol w="1467543"/>
              </a:tblGrid>
              <a:tr h="56797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Ахмадын орон сууцны хөтөлбөрт хамрагдах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 хүсэх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Хальтиргаа, гулгаа цэвэрлэгээний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Төвлөрсөн цахилгаан хангамжийн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конторын үйл ажиллагааны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Өмчит үйлдвэрийн газруудын үйл ажиллагааны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Дулаан хангамжийн гэмтэл, доголдол, саатлын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0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3917"/>
            <a:ext cx="7886700" cy="824416"/>
          </a:xfrm>
        </p:spPr>
        <p:txBody>
          <a:bodyPr>
            <a:normAutofit/>
          </a:bodyPr>
          <a:lstStyle/>
          <a:p>
            <a:pPr algn="ctr"/>
            <a:r>
              <a:rPr lang="mn-MN" sz="2400" dirty="0" smtClean="0">
                <a:latin typeface="Arial" pitchFamily="34" charset="0"/>
                <a:cs typeface="Arial" pitchFamily="34" charset="0"/>
              </a:rPr>
              <a:t>Удирдлага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53" y="2615608"/>
            <a:ext cx="7953154" cy="66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60061"/>
              </p:ext>
            </p:extLst>
          </p:nvPr>
        </p:nvGraphicFramePr>
        <p:xfrm>
          <a:off x="457200" y="1123949"/>
          <a:ext cx="8210549" cy="1400175"/>
        </p:xfrm>
        <a:graphic>
          <a:graphicData uri="http://schemas.openxmlformats.org/drawingml/2006/table">
            <a:tbl>
              <a:tblPr/>
              <a:tblGrid>
                <a:gridCol w="698594"/>
                <a:gridCol w="4663981"/>
                <a:gridCol w="1409700"/>
                <a:gridCol w="1438274"/>
              </a:tblGrid>
              <a:tr h="45334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2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346824"/>
              </p:ext>
            </p:extLst>
          </p:nvPr>
        </p:nvGraphicFramePr>
        <p:xfrm>
          <a:off x="523874" y="3285459"/>
          <a:ext cx="8191501" cy="3314700"/>
        </p:xfrm>
        <a:graphic>
          <a:graphicData uri="http://schemas.openxmlformats.org/drawingml/2006/table">
            <a:tbl>
              <a:tblPr/>
              <a:tblGrid>
                <a:gridCol w="640845"/>
                <a:gridCol w="4353972"/>
                <a:gridCol w="1596484"/>
                <a:gridCol w="1600200"/>
              </a:tblGrid>
              <a:tr h="432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Ахмадын орон сууцны хөтөлбөрт хамрагдах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 хүсэх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Өмчит үйлдвэрийн газруудын үйл ажиллагааны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Бусад зориулалтаар газар эзэмших хүсэлтийн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Цалинтай чөлөө хүсэх тухай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Нийгмийн асуудал шийдвэрлүүлэх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Нутгийн захиргааны байгууллагын төрийн албан хаагчийн ёс зүйн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2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0688"/>
            <a:ext cx="8448675" cy="896111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Тохижилт, хог хаягдлын удирдлагын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768810"/>
              </p:ext>
            </p:extLst>
          </p:nvPr>
        </p:nvGraphicFramePr>
        <p:xfrm>
          <a:off x="342900" y="1066800"/>
          <a:ext cx="8448675" cy="5391147"/>
        </p:xfrm>
        <a:graphic>
          <a:graphicData uri="http://schemas.openxmlformats.org/drawingml/2006/table">
            <a:tbl>
              <a:tblPr/>
              <a:tblGrid>
                <a:gridCol w="692181"/>
                <a:gridCol w="4702754"/>
                <a:gridCol w="1548790"/>
                <a:gridCol w="1504950"/>
              </a:tblGrid>
              <a:tr h="79466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1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Хальтиргаа, гулгаа цэвэрлэгээний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28.57%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1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Хот байгуулалтын ерөнхий болон хэсэгчилсэн ерөнхий төлөвлөгөөний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1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эд аж ахуйн ашиглалт, үйлчилгээний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1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1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Хогийн сав, уут, хогны бункерийн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1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хаягдлын төвлөрсөн цэгийн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58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12" y="223284"/>
            <a:ext cx="8442252" cy="860450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740092"/>
              </p:ext>
            </p:extLst>
          </p:nvPr>
        </p:nvGraphicFramePr>
        <p:xfrm>
          <a:off x="342900" y="1143004"/>
          <a:ext cx="8382001" cy="5505446"/>
        </p:xfrm>
        <a:graphic>
          <a:graphicData uri="http://schemas.openxmlformats.org/drawingml/2006/table">
            <a:tbl>
              <a:tblPr/>
              <a:tblGrid>
                <a:gridCol w="679837"/>
                <a:gridCol w="4618898"/>
                <a:gridCol w="1540215"/>
                <a:gridCol w="1543051"/>
              </a:tblGrid>
              <a:tr h="41205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Төвлөрсөн цахилгаан хангамжийн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17.65%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Дулаан хангамжийн гэмтэл, доголдол, саатлын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11.76%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конторын үйл ажиллагааны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11.76%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сууц, нийтийн аж ахуйн салбарын үйл ажиллагааны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Сууц өмчлөгчдийн холбоодын үйл ажиллагааны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Барилга, байгууламжийн чанар, аюулгүй байдлын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Авто замын сэтэлгээ болон орц, гарцны тухай 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тээврийн салбарын үйл ажиллагааны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конторын төлбөр, хураамжийн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Төвлөрсөн дулаан хангамжийн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Дулааны шугам сүлжээний техникийн нөхцлийн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4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Өмчит үйлдвэрийн газруудын үйл ажиллагааны тухай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50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5920" marR="5920" marT="59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65" y="228600"/>
            <a:ext cx="8303585" cy="981075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89903"/>
              </p:ext>
            </p:extLst>
          </p:nvPr>
        </p:nvGraphicFramePr>
        <p:xfrm>
          <a:off x="352425" y="1200148"/>
          <a:ext cx="8467725" cy="5295902"/>
        </p:xfrm>
        <a:graphic>
          <a:graphicData uri="http://schemas.openxmlformats.org/drawingml/2006/table">
            <a:tbl>
              <a:tblPr/>
              <a:tblGrid>
                <a:gridCol w="691078"/>
                <a:gridCol w="4695256"/>
                <a:gridCol w="1547866"/>
                <a:gridCol w="1533525"/>
              </a:tblGrid>
              <a:tr h="552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44.44%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Архивын лавлагаа, мэдээллийн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Хөдөлмөр эрхлэлтийн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Хальтиргаа, гулгаа цэвэрлэгээний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1-р давхарт байрлах үйлчилгээний газруудын тухай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84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9262"/>
          </a:xfrm>
        </p:spPr>
        <p:txBody>
          <a:bodyPr>
            <a:normAutofit/>
          </a:bodyPr>
          <a:lstStyle/>
          <a:p>
            <a:pPr algn="ctr"/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816114"/>
            <a:ext cx="8631227" cy="5722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Улаанбаатар </a:t>
            </a:r>
            <a:r>
              <a:rPr lang="mn-MN" b="1" u="sng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 дүгээр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ирсэн  нийт өргөдөл гомдлыг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 дүгээр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ны дотор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 дундаж хугацаа нь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14 хоног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 цаг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35 минут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болж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хугацаа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буурсан үзүүлэлттэй байна.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Захирагчийн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 аж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ахуйн нэгж,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гомдлын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шийдвэрлэлтийн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./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6973</TotalTime>
  <Words>936</Words>
  <Application>Microsoft Office PowerPoint</Application>
  <PresentationFormat>On-screen Show (4:3)</PresentationFormat>
  <Paragraphs>416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УЛААНБААТАР ХОТЫН ЗАХИРАГЧИЙН АЖЛЫН АЛБА  </vt:lpstr>
      <vt:lpstr>Өргөдөл, гомдол шийдвэрлэлтийн график  11 сард </vt:lpstr>
      <vt:lpstr>Өргөдөл, гомдлын төрөл  Хэлтсүүдийн өргөдөл, гомдлын шийдвэрлэлтийн дэлгэрэнгүй тайлан  /2015.11.01- нээс 11.30-ны  хугацаанд нийт ирсэн өргөдлийн тоо/</vt:lpstr>
      <vt:lpstr>  Өргөдөл гомдлын  хандалт 2015: 2015 оны 11 сард хандсан гол асуудлууд  </vt:lpstr>
      <vt:lpstr>Удирдлага</vt:lpstr>
      <vt:lpstr>     Тохижилт, хог хаягдлын удирдлагын хэлтэс  </vt:lpstr>
      <vt:lpstr>     Инженерийн байгууламжийн хэлтэс  </vt:lpstr>
      <vt:lpstr>     Хүнс, худалдаа үйлчилгээний  хэлтэс  </vt:lpstr>
      <vt:lpstr>Дүгнэлт </vt:lpstr>
      <vt:lpstr> Цаашид анхаарах асуудлууд: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Delgermaa-PC</cp:lastModifiedBy>
  <cp:revision>310</cp:revision>
  <cp:lastPrinted>2015-07-06T20:56:01Z</cp:lastPrinted>
  <dcterms:created xsi:type="dcterms:W3CDTF">2014-04-10T03:29:37Z</dcterms:created>
  <dcterms:modified xsi:type="dcterms:W3CDTF">2015-12-01T18:48:38Z</dcterms:modified>
</cp:coreProperties>
</file>