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9" r:id="rId2"/>
    <p:sldId id="307" r:id="rId3"/>
    <p:sldId id="306" r:id="rId4"/>
    <p:sldId id="303" r:id="rId5"/>
    <p:sldId id="289" r:id="rId6"/>
    <p:sldId id="273" r:id="rId7"/>
    <p:sldId id="278" r:id="rId8"/>
    <p:sldId id="280" r:id="rId9"/>
    <p:sldId id="305" r:id="rId10"/>
    <p:sldId id="294" r:id="rId11"/>
    <p:sldId id="292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61870" autoAdjust="0"/>
  </p:normalViewPr>
  <p:slideViewPr>
    <p:cSldViewPr snapToGrid="0">
      <p:cViewPr varScale="1">
        <p:scale>
          <a:sx n="67" d="100"/>
          <a:sy n="67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mn-MN" sz="1400" dirty="0" smtClean="0">
                <a:solidFill>
                  <a:schemeClr val="tx1"/>
                </a:solidFill>
              </a:rPr>
              <a:t>Эх</a:t>
            </a:r>
            <a:r>
              <a:rPr lang="mn-MN" sz="1400" baseline="0" dirty="0" smtClean="0">
                <a:solidFill>
                  <a:schemeClr val="tx1"/>
                </a:solidFill>
              </a:rPr>
              <a:t> сурвалж:</a:t>
            </a:r>
            <a:endParaRPr lang="en-US" sz="1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345226774189462E-2"/>
          <c:y val="0.16391349051716966"/>
          <c:w val="0.40263012413303412"/>
          <c:h val="0.7297578354060291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1800-1200 тусгай дугаарын утас </c:v>
                </c:pt>
                <c:pt idx="1">
                  <c:v>www.ub 1200.mn цахим хуудас </c:v>
                </c:pt>
                <c:pt idx="2">
                  <c:v>Засгийн газрын 11-11 төв</c:v>
                </c:pt>
                <c:pt idx="3">
                  <c:v>Иргэд хүлээн авах төв </c:v>
                </c:pt>
                <c:pt idx="4">
                  <c:v>Нутгийн захиргааны байгууллагууд </c:v>
                </c:pt>
                <c:pt idx="5">
                  <c:v>Smart UB aппликейшн Clean UB aппликейшн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12</c:v>
                </c:pt>
                <c:pt idx="3">
                  <c:v>45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132045088566831"/>
          <c:y val="0.1332757878151502"/>
          <c:w val="0.37520128824476651"/>
          <c:h val="0.76184658603859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mn-MN" dirty="0" smtClean="0">
                <a:solidFill>
                  <a:schemeClr val="tx1"/>
                </a:solidFill>
              </a:rPr>
              <a:t>тоо</a:t>
            </a:r>
            <a:r>
              <a:rPr lang="mn-MN" baseline="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044188317040081E-2"/>
          <c:y val="0.26310550915603431"/>
          <c:w val="0.83957345911471215"/>
          <c:h val="0.64807468415462099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Хүсэлт </c:v>
                </c:pt>
                <c:pt idx="1">
                  <c:v>Санал </c:v>
                </c:pt>
                <c:pt idx="2">
                  <c:v>Гомдол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4</c:v>
                </c:pt>
                <c:pt idx="2">
                  <c:v>12</c:v>
                </c:pt>
              </c:numCache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3094283181599005"/>
          <c:y val="2.4458224114054111E-2"/>
          <c:w val="0.15320010741231604"/>
          <c:h val="0.28116639065960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</a:t>
            </a:r>
            <a:r>
              <a:rPr lang="mn-MN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хэлтсүүд</a:t>
            </a:r>
            <a:r>
              <a:rPr lang="mn-MN" baseline="0" dirty="0" smtClean="0"/>
              <a:t>: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74185654329445"/>
          <c:y val="0.19583085576994624"/>
          <c:w val="0.84325814345670558"/>
          <c:h val="0.77579028964978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Нийт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Нийт</c:v>
                </c:pt>
                <c:pt idx="1">
                  <c:v>ЗСХэлтэс</c:v>
                </c:pt>
                <c:pt idx="2">
                  <c:v>ТХХУХэлтэс</c:v>
                </c:pt>
                <c:pt idx="3">
                  <c:v>ИБХэлтэс</c:v>
                </c:pt>
                <c:pt idx="4">
                  <c:v>ХХҮХэлтэс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</c:v>
                </c:pt>
                <c:pt idx="1">
                  <c:v>45</c:v>
                </c:pt>
                <c:pt idx="2">
                  <c:v>12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Шийдвэрлэсэн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Нийт</c:v>
                </c:pt>
                <c:pt idx="1">
                  <c:v>ЗСХэлтэс</c:v>
                </c:pt>
                <c:pt idx="2">
                  <c:v>ТХХУХэлтэс</c:v>
                </c:pt>
                <c:pt idx="3">
                  <c:v>ИБХэлтэс</c:v>
                </c:pt>
                <c:pt idx="4">
                  <c:v>ХХҮХэлтэс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Хяналтанд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Нийт</c:v>
                </c:pt>
                <c:pt idx="1">
                  <c:v>ЗСХэлтэс</c:v>
                </c:pt>
                <c:pt idx="2">
                  <c:v>ТХХУХэлтэс</c:v>
                </c:pt>
                <c:pt idx="3">
                  <c:v>ИБХэлтэс</c:v>
                </c:pt>
                <c:pt idx="4">
                  <c:v>ХХҮХэлтэс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54</c:v>
                </c:pt>
                <c:pt idx="1">
                  <c:v>38</c:v>
                </c:pt>
                <c:pt idx="2">
                  <c:v>10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239480"/>
        <c:axId val="233479264"/>
      </c:barChart>
      <c:catAx>
        <c:axId val="282239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3479264"/>
        <c:crosses val="autoZero"/>
        <c:auto val="1"/>
        <c:lblAlgn val="ctr"/>
        <c:lblOffset val="100"/>
        <c:noMultiLvlLbl val="0"/>
      </c:catAx>
      <c:valAx>
        <c:axId val="233479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2239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8363231769941788"/>
          <c:y val="9.5721876499247058E-2"/>
          <c:w val="0.18957916492322519"/>
          <c:h val="0.261868450378232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6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9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493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</a:t>
            </a:r>
            <a:r>
              <a:rPr lang="en-US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en-US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ирсэн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05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3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9262"/>
          </a:xfrm>
        </p:spPr>
        <p:txBody>
          <a:bodyPr>
            <a:normAutofit/>
          </a:bodyPr>
          <a:lstStyle/>
          <a:p>
            <a:pPr algn="ctr"/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34" y="816113"/>
            <a:ext cx="8401050" cy="5721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Улаанбаатар </a:t>
            </a:r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 дугаар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ирсэн  нийт өргөдөл гомдлыг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5 оны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02 дугаар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–ны дотор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 дундаж хугацаа нь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хоног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минут болж 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хугацаа 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1 хоногоор удааширсан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байна.  Захирагчийн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 аж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ахуйн нэгж,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гомдлын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шийдвэрлэлтийн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./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378634"/>
            <a:ext cx="8443912" cy="507843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 2013 оны А/1086-р захирамжаар батлагдсан ж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өргөдөл, гомдлыг бүрэн дүүрэн  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гомдлыг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 бүрэн 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 шийдвэрлэж,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сард </a:t>
            </a: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7435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840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0026"/>
            <a:ext cx="7886700" cy="742950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төрөл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155829"/>
              </p:ext>
            </p:extLst>
          </p:nvPr>
        </p:nvGraphicFramePr>
        <p:xfrm>
          <a:off x="185738" y="4972050"/>
          <a:ext cx="8772525" cy="154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448"/>
                <a:gridCol w="1580151"/>
                <a:gridCol w="1777251"/>
                <a:gridCol w="2622675"/>
              </a:tblGrid>
              <a:tr h="532007">
                <a:tc gridSpan="4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1118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4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992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оны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сард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410566"/>
              </p:ext>
            </p:extLst>
          </p:nvPr>
        </p:nvGraphicFramePr>
        <p:xfrm>
          <a:off x="200025" y="1200150"/>
          <a:ext cx="8658225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958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төрөл 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dirty="0">
                <a:latin typeface="Arial" pitchFamily="34" charset="0"/>
                <a:cs typeface="Arial" pitchFamily="34" charset="0"/>
              </a:rPr>
              <a:t>Хэлтсүүдийн өргөдөл, гомдлын шийдвэрлэлтийн дэлгэрэнгүй тайлан </a:t>
            </a:r>
            <a:br>
              <a:rPr lang="mn-MN" sz="1400" dirty="0">
                <a:latin typeface="Arial" pitchFamily="34" charset="0"/>
                <a:cs typeface="Arial" pitchFamily="34" charset="0"/>
              </a:rPr>
            </a:br>
            <a:r>
              <a:rPr lang="mn-MN" sz="1400" dirty="0">
                <a:latin typeface="Arial" pitchFamily="34" charset="0"/>
                <a:cs typeface="Arial" pitchFamily="34" charset="0"/>
              </a:rPr>
              <a:t>/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2015.02.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01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- нээс 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02.28-ний 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хугацаанд нийт ирсэн өргөдлийн тоо/</a:t>
            </a:r>
            <a:endParaRPr lang="en-US" sz="1400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871769"/>
              </p:ext>
            </p:extLst>
          </p:nvPr>
        </p:nvGraphicFramePr>
        <p:xfrm>
          <a:off x="628650" y="1825624"/>
          <a:ext cx="7886700" cy="447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40" y="157164"/>
            <a:ext cx="8044010" cy="485774"/>
          </a:xfrm>
        </p:spPr>
        <p:txBody>
          <a:bodyPr>
            <a:normAutofit/>
          </a:bodyPr>
          <a:lstStyle/>
          <a:p>
            <a:pPr algn="ctr"/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 гомдлын  хандалт </a:t>
            </a:r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2015:</a:t>
            </a:r>
            <a:endParaRPr lang="en-US" sz="1600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614516"/>
              </p:ext>
            </p:extLst>
          </p:nvPr>
        </p:nvGraphicFramePr>
        <p:xfrm>
          <a:off x="143692" y="800098"/>
          <a:ext cx="8869678" cy="573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603"/>
                <a:gridCol w="4833198"/>
                <a:gridCol w="1323832"/>
                <a:gridCol w="1548045"/>
              </a:tblGrid>
              <a:tr h="527929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оны 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сард  хандсан гол асуудлууд: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38475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Эзэлсэн байр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Асуудал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Хандалтын тоо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Ирсэн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өргөдөл гомдлын хувь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666"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1-рт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Ахмадын орон сууц хөтөлбөрт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хамрагдах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46.38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66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2-рт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 хүсэх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66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 цэвэрлэгээ,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тээвэрлэлтийн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042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Согтууруулах ундааны зөвшөөрөл,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худалдаа үйлчилгээний тухай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472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5-рт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Зах болон  худалдааны төв, дэлгүүрийн худалдаа, үйлчилгээний тухай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66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6-рт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Золбин нохой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муур устгах тухай</a:t>
                      </a:r>
                      <a:endParaRPr lang="mn-MN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66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7-рт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Нийгмийн халамжийн үйлчилгээний тухай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042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 Өмчит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үйлдвэрийн газруудын үйл ажиллагааны тухай </a:t>
                      </a:r>
                      <a:endParaRPr lang="mn-MN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762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9-рт</a:t>
                      </a:r>
                      <a:r>
                        <a:rPr lang="mn-MN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талбайн болон Түц, павилон ил задгай худалдаа, үйлчилгээ явуулах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042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10-рт</a:t>
                      </a:r>
                      <a:r>
                        <a:rPr lang="mn-MN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эзэмшлийн гудамж, талбайн тохижилтын тухай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1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Захиргаа, санхүүгийн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544319"/>
              </p:ext>
            </p:extLst>
          </p:nvPr>
        </p:nvGraphicFramePr>
        <p:xfrm>
          <a:off x="123678" y="1078167"/>
          <a:ext cx="8874017" cy="563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6"/>
                <a:gridCol w="6053937"/>
                <a:gridCol w="2296644"/>
              </a:tblGrid>
              <a:tr h="13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just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47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Ахмадын орон сууц хөтөлбөрт</a:t>
                      </a:r>
                      <a:r>
                        <a:rPr lang="mn-M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хамрагдах тухай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3477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</a:t>
                      </a:r>
                      <a:r>
                        <a:rPr lang="mn-M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сууц хүсэх тухай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28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Нийгмийн халамжийн үйлчилгээний тухай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56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Бусад</a:t>
                      </a:r>
                      <a:r>
                        <a:rPr lang="mn-M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зориулалтаар газар эзэмших хүсэлтийн тухай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5281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Дүүргийн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Засаг даргын бодлого, үйл ажиллагааны тухай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28913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Цалинтай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чөлөө хүсэх тухай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99474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9"/>
            <a:ext cx="8748346" cy="538228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Тохижилт, хог хаягдлын удирдлагын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821902"/>
              </p:ext>
            </p:extLst>
          </p:nvPr>
        </p:nvGraphicFramePr>
        <p:xfrm>
          <a:off x="123679" y="991673"/>
          <a:ext cx="8915817" cy="575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503"/>
                <a:gridCol w="6012573"/>
                <a:gridCol w="2365741"/>
              </a:tblGrid>
              <a:tr h="1539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06576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 цэвэрлэгээ,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тээвэрлэлтийн тухай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75936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Золбин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нохой, муур устгах тухай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11119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эзэмшлийн гудамж, талбайн тохижилтын тухай 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17385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Ногоон байгууламж тохижилт хамгаалалтын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тухай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68566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 сурталчилгаа,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мэдээллийн  самбарын тухай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82376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 хаягдал шатаах, орчны эвгүй үнэр, бохирдлын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тухай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42236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хаягдлыг дахин боловсруулах тухай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87560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Явган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хүний зам, талбайн тохижилтын тухай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820782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687988"/>
              </p:ext>
            </p:extLst>
          </p:nvPr>
        </p:nvGraphicFramePr>
        <p:xfrm>
          <a:off x="177421" y="731523"/>
          <a:ext cx="8723692" cy="594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04"/>
                <a:gridCol w="6206538"/>
                <a:gridCol w="2037350"/>
              </a:tblGrid>
              <a:tr h="1851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39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Өмчит үйлдвэрийн газруудын үйл ажиллагааны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55464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Дулаан хангамжийн гэмтэл, доголдол, саатлын тухай 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4659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Хот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байгуулалтын ерөнхий болон хэсэгчилсэн ерөнхий төлөвлөгөөний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55464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Цахилгааны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хөнгөлөлтийн тухай  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702132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Цэвэр, бохир усны шугам сүлжээний  засвар, үйлчилгээний  тухай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73355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Агаарын бохидлын тухай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1016851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423081"/>
            <a:ext cx="8748346" cy="545910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737765"/>
              </p:ext>
            </p:extLst>
          </p:nvPr>
        </p:nvGraphicFramePr>
        <p:xfrm>
          <a:off x="195209" y="1228297"/>
          <a:ext cx="8792037" cy="544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591"/>
                <a:gridCol w="5847966"/>
                <a:gridCol w="2453480"/>
              </a:tblGrid>
              <a:tr h="1539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34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Согтууруулах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ундааны зөвшөөрөл, худалдаа, үйлчилгээний тухай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34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Зах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худалдааны төв, дэлгүүрийн худалдаа үйлчилгээний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94709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талбайн болон Түц, павилон ил задгай худалдаа, үйлчилгээ явуулах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90472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Хоолны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газар, баар, рестораны үйлчилгээний тухай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1198357"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5199</TotalTime>
  <Words>472</Words>
  <Application>Microsoft Office PowerPoint</Application>
  <PresentationFormat>On-screen Show (4:3)</PresentationFormat>
  <Paragraphs>194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 УЛААНБААТАР ХОТЫН ЗАХИРАГЧИЙН АЖЛЫН АЛБА  </vt:lpstr>
      <vt:lpstr>Өргөдөл, гомдол шийдвэрлэлтийн график 2 сард </vt:lpstr>
      <vt:lpstr>Өргөдөл, гомдлын төрөл</vt:lpstr>
      <vt:lpstr>Өргөдөл, гомдлын төрөл    Хэлтсүүдийн өргөдөл, гомдлын шийдвэрлэлтийн дэлгэрэнгүй тайлан  /2015.02.01- нээс  02.28-ний  хугацаанд нийт ирсэн өргөдлийн тоо/</vt:lpstr>
      <vt:lpstr>Өргөдөл гомдлын  хандалт 2015:</vt:lpstr>
      <vt:lpstr>    Захиргаа, санхүүгийн хэлтэс  </vt:lpstr>
      <vt:lpstr>     Тохижилт, хог хаягдлын удирдлагын хэлтэс  </vt:lpstr>
      <vt:lpstr>     Инженерийн байгууламжийн хэлтэс  </vt:lpstr>
      <vt:lpstr>     Хүнс, худалдаа үйлчилгээний  хэлтэс  </vt:lpstr>
      <vt:lpstr>Дүгнэлт </vt:lpstr>
      <vt:lpstr> Цаашид анхаарах асуудлууд: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Delgermaa.E</cp:lastModifiedBy>
  <cp:revision>265</cp:revision>
  <cp:lastPrinted>2014-11-04T05:28:58Z</cp:lastPrinted>
  <dcterms:created xsi:type="dcterms:W3CDTF">2014-04-10T03:29:37Z</dcterms:created>
  <dcterms:modified xsi:type="dcterms:W3CDTF">2015-03-02T07:40:02Z</dcterms:modified>
</cp:coreProperties>
</file>