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9" r:id="rId2"/>
    <p:sldId id="308" r:id="rId3"/>
    <p:sldId id="303" r:id="rId4"/>
    <p:sldId id="306" r:id="rId5"/>
    <p:sldId id="307" r:id="rId6"/>
    <p:sldId id="273" r:id="rId7"/>
    <p:sldId id="309" r:id="rId8"/>
    <p:sldId id="278" r:id="rId9"/>
    <p:sldId id="310" r:id="rId10"/>
    <p:sldId id="294" r:id="rId11"/>
    <p:sldId id="292" r:id="rId1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79076" autoAdjust="0"/>
  </p:normalViewPr>
  <p:slideViewPr>
    <p:cSldViewPr snapToGrid="0">
      <p:cViewPr varScale="1">
        <p:scale>
          <a:sx n="92" d="100"/>
          <a:sy n="92" d="100"/>
        </p:scale>
        <p:origin x="11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1" d="100"/>
          <a:sy n="111" d="100"/>
        </p:scale>
        <p:origin x="32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2.8169116660198782E-3"/>
          <c:w val="0.96457326892109496"/>
          <c:h val="0.8043809609024105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'2016'!$A$24:$A$29</c:f>
              <c:strCache>
                <c:ptCount val="6"/>
                <c:pt idx="0">
                  <c:v>1800-1200 утас  26</c:v>
                </c:pt>
                <c:pt idx="1">
                  <c:v>www.ub 1200 mn 9</c:v>
                </c:pt>
                <c:pt idx="2">
                  <c:v>Засгийн газрын 11-11 төв 29</c:v>
                </c:pt>
                <c:pt idx="3">
                  <c:v>ИХАТөв 20</c:v>
                </c:pt>
                <c:pt idx="4">
                  <c:v>Байгууллага 40</c:v>
                </c:pt>
                <c:pt idx="5">
                  <c:v>Smart UB аппликейшн 1</c:v>
                </c:pt>
              </c:strCache>
            </c:strRef>
          </c:cat>
          <c:val>
            <c:numRef>
              <c:f>'2016'!$B$24:$B$29</c:f>
              <c:numCache>
                <c:formatCode>0%</c:formatCode>
                <c:ptCount val="6"/>
                <c:pt idx="0">
                  <c:v>0.21</c:v>
                </c:pt>
                <c:pt idx="1">
                  <c:v>7.0000000000000007E-2</c:v>
                </c:pt>
                <c:pt idx="2">
                  <c:v>0.23</c:v>
                </c:pt>
                <c:pt idx="3">
                  <c:v>0.16</c:v>
                </c:pt>
                <c:pt idx="4">
                  <c:v>0.32</c:v>
                </c:pt>
                <c:pt idx="5">
                  <c:v>1.49E-2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038147232"/>
        <c:axId val="-2038147776"/>
      </c:barChart>
      <c:catAx>
        <c:axId val="-203814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38147776"/>
        <c:crosses val="autoZero"/>
        <c:auto val="1"/>
        <c:lblAlgn val="ctr"/>
        <c:lblOffset val="100"/>
        <c:noMultiLvlLbl val="0"/>
      </c:catAx>
      <c:valAx>
        <c:axId val="-20381477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2038147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mn-MN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Өргөдөл,</a:t>
            </a:r>
            <a:r>
              <a:rPr lang="mn-MN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гомдлын төрөл: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1111111111111109E-2"/>
          <c:y val="0.2419644429976204"/>
          <c:w val="0.88888888888888884"/>
          <c:h val="0.5661069103467956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'2016'!$A$2:$A$5</c:f>
              <c:strCache>
                <c:ptCount val="4"/>
                <c:pt idx="0">
                  <c:v>Талархал 1</c:v>
                </c:pt>
                <c:pt idx="1">
                  <c:v>Хүсэлт 86</c:v>
                </c:pt>
                <c:pt idx="2">
                  <c:v>Санал 8</c:v>
                </c:pt>
                <c:pt idx="3">
                  <c:v>Гомдол 30</c:v>
                </c:pt>
              </c:strCache>
            </c:strRef>
          </c:cat>
          <c:val>
            <c:numRef>
              <c:f>'2016'!$B$2:$B$5</c:f>
              <c:numCache>
                <c:formatCode>0.0%</c:formatCode>
                <c:ptCount val="4"/>
                <c:pt idx="0">
                  <c:v>0.01</c:v>
                </c:pt>
                <c:pt idx="1">
                  <c:v>0.69</c:v>
                </c:pt>
                <c:pt idx="2">
                  <c:v>0.05</c:v>
                </c:pt>
                <c:pt idx="3">
                  <c:v>0.24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038158112"/>
        <c:axId val="-2038160288"/>
      </c:barChart>
      <c:catAx>
        <c:axId val="-203815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38160288"/>
        <c:crosses val="autoZero"/>
        <c:auto val="1"/>
        <c:lblAlgn val="ctr"/>
        <c:lblOffset val="100"/>
        <c:noMultiLvlLbl val="0"/>
      </c:catAx>
      <c:valAx>
        <c:axId val="-203816028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-2038158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6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27622-F202-45BF-8224-BAFB18BD640D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6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461EC-5127-41A7-A21D-3116F78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6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22165" cy="495460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359" y="1"/>
            <a:ext cx="2922164" cy="495460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r">
              <a:defRPr sz="1200"/>
            </a:lvl1pPr>
          </a:lstStyle>
          <a:p>
            <a:fld id="{4D3EF834-7D41-4E3E-8921-ECDE429AF013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9" rIns="91477" bIns="457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736" y="4751328"/>
            <a:ext cx="5394644" cy="3887450"/>
          </a:xfrm>
          <a:prstGeom prst="rect">
            <a:avLst/>
          </a:prstGeom>
        </p:spPr>
        <p:txBody>
          <a:bodyPr vert="horz" lIns="91477" tIns="45739" rIns="91477" bIns="457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7205"/>
            <a:ext cx="2922165" cy="495460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359" y="9377205"/>
            <a:ext cx="2922164" cy="495460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r">
              <a:defRPr sz="1200"/>
            </a:lvl1pPr>
          </a:lstStyle>
          <a:p>
            <a:fld id="{4DD315FA-5E59-4FB9-9FD8-B79B812CB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03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01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62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6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28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9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32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694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577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7837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909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792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545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634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403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30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586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967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nitoring@ubservice.m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3228"/>
            <a:ext cx="6400800" cy="765572"/>
          </a:xfrm>
        </p:spPr>
        <p:txBody>
          <a:bodyPr>
            <a:noAutofit/>
          </a:bodyPr>
          <a:lstStyle/>
          <a:p>
            <a:pPr algn="ctr"/>
            <a:r>
              <a:rPr lang="mn-MN" sz="21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mn-MN" sz="21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mn-MN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УЛААНБААТАР ХОТЫН ЗАХИРАГЧИЙН АЖЛЫН АЛБА </a:t>
            </a:r>
            <a:r>
              <a:rPr lang="en-US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endParaRPr lang="en-US" sz="1050" dirty="0"/>
          </a:p>
        </p:txBody>
      </p:sp>
      <p:pic>
        <p:nvPicPr>
          <p:cNvPr id="5" name="Picture 15" descr="UB.B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716" y="1885950"/>
            <a:ext cx="162657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85950" y="4457701"/>
            <a:ext cx="5429250" cy="7155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mn-MN" sz="13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ҮЙЛ АЖИЛЛАГААНЫ МОНИТОРИНГИЙН ХЭЛТЭС</a:t>
            </a:r>
            <a:endParaRPr lang="en-US" sz="13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35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35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 </a:t>
            </a:r>
            <a:r>
              <a:rPr lang="en-US" sz="13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monitoring@ubservice.mn</a:t>
            </a:r>
            <a:endParaRPr lang="en-US" sz="13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5900" y="3429000"/>
            <a:ext cx="6286500" cy="56630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n-MN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2016 </a:t>
            </a:r>
            <a:r>
              <a:rPr lang="mn-MN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оны </a:t>
            </a:r>
            <a:r>
              <a:rPr lang="mn-MN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mn-MN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сард ирсэн </a:t>
            </a:r>
            <a:r>
              <a:rPr lang="mn-MN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өргөдөл, гомдлын шийдвэрлэлтийн тайлан 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mn-MN" sz="1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42791"/>
          </a:xfrm>
        </p:spPr>
        <p:txBody>
          <a:bodyPr>
            <a:normAutofit/>
          </a:bodyPr>
          <a:lstStyle/>
          <a:p>
            <a:pPr algn="ctr"/>
            <a:r>
              <a:rPr lang="mn-M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Дүгнэлт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549" y="816114"/>
            <a:ext cx="8631227" cy="57229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n-MN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 algn="ctr">
              <a:buNone/>
            </a:pPr>
            <a:r>
              <a:rPr lang="mn-MN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Улаанбаатар </a:t>
            </a:r>
            <a:r>
              <a:rPr lang="mn-MN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хотын Захирагчийн ажлын албаны хэмжээнд  ирсэн нийт өргөдөл гомдлын хүрээнд</a:t>
            </a:r>
            <a:r>
              <a:rPr lang="mn-MN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buNone/>
            </a:pPr>
            <a:endParaRPr lang="mn-MN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mn-MN" dirty="0"/>
              <a:t>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04 дүгээр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сарын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01-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ний өдрөөс хойш манай байгууллагад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ирсэн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нийт өргөдөл гомдлыг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04 дүгээр сарын 30–ний дотор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Өргөдөл, гомдлын нэгдсэн програмд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’’-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  бүрэн бүртгэж, иргэдээс төрийн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байгууллага,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албан тушаалтанд гаргасан өргөдөл гомдлыг шийдвэрлэх тухай хууль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 Засгийн газрын 2009 оны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Ил тод байдлыг илтгэх  шалгуур үзүүлэлт  батлах тухай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 143 дугаар тогтоол, Нийслэлийн Засаг даргын 2013 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А/127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1086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дугаар захирамжаар батлагдсан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журмын дагуу шийдвэрлэн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ажиллаж байна. </a:t>
            </a:r>
            <a:endParaRPr lang="mn-M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mn-M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 гомдлын шийдвэрлэлтийн  дундаж хугацаа нь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16 хоног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цаг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 4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 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минут болж 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дундаж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хугацаа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 хоног, 1 цаг,  20 минутаар удааширсан үзүүлэлттэй байна.  </a:t>
            </a:r>
          </a:p>
          <a:p>
            <a:pPr marL="0" indent="0" algn="just">
              <a:buNone/>
            </a:pP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mn-M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Захирагчийн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ажлын албанд иргэд,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аж ахуйн нэгж,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байгууллагаас хандаж ирүүлсэн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санал, хүсэлт, өргөдөл, гомдлын шийдвэрлэлтийн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тайлан мэдээг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цахим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сайтад байршуулан мэдээллийг тогтмол шинэчлэн ажиллаж байна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./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вservice.mn/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0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0252"/>
            <a:ext cx="7886700" cy="1401939"/>
          </a:xfrm>
        </p:spPr>
        <p:txBody>
          <a:bodyPr>
            <a:normAutofit/>
          </a:bodyPr>
          <a:lstStyle/>
          <a:p>
            <a:pPr algn="ctr"/>
            <a:r>
              <a:rPr lang="mn-MN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Цаашид анхаарах асуудлууд: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378634"/>
            <a:ext cx="7886701" cy="4772783"/>
          </a:xfrm>
        </p:spPr>
        <p:txBody>
          <a:bodyPr>
            <a:normAutofit fontScale="92500" lnSpcReduction="1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endParaRPr lang="mn-M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0" indent="0" algn="just">
              <a:buNone/>
            </a:pP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Нийслэлийн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Засаг даргын  2013 оны А/1086-р захирамжаар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батлагдсан журмын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дагуу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өргөдөл, гомдлыг бүрэн дүүрэн 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шийдвэрлэх.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 algn="just">
              <a:buNone/>
            </a:pP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Байгууллагад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ирсэн нийт өргөдөл, гомдлыг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“Өргөдөл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, гомдлын нэгдсэн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программ”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д  бүрэн 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хамруулж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, өргөдөл, гомдлыг хуулийн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хугацаанд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бодитой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шийдвэрлэж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, иргэдэд албан ёсны хариуг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хүргүүлэх.</a:t>
            </a:r>
          </a:p>
          <a:p>
            <a:pPr marL="0" lvl="0" indent="0" algn="just">
              <a:buNone/>
            </a:pPr>
            <a:endParaRPr lang="mn-M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n-MN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mn-MN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Үйл ажиллагааны мониторингийн хэлтэс</a:t>
            </a:r>
          </a:p>
        </p:txBody>
      </p:sp>
    </p:spTree>
    <p:extLst>
      <p:ext uri="{BB962C8B-B14F-4D97-AF65-F5344CB8AC3E}">
        <p14:creationId xmlns:p14="http://schemas.microsoft.com/office/powerpoint/2010/main" val="194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59665"/>
          </a:xfrm>
        </p:spPr>
        <p:txBody>
          <a:bodyPr>
            <a:normAutofit/>
          </a:bodyPr>
          <a:lstStyle/>
          <a:p>
            <a:pPr algn="ctr"/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Өргөдөл, гомдол шийдвэрлэлтийн график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сард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3455551"/>
              </p:ext>
            </p:extLst>
          </p:nvPr>
        </p:nvGraphicFramePr>
        <p:xfrm>
          <a:off x="467592" y="3865419"/>
          <a:ext cx="3792682" cy="2369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450"/>
                <a:gridCol w="783979"/>
                <a:gridCol w="716098"/>
                <a:gridCol w="907155"/>
              </a:tblGrid>
              <a:tr h="730106">
                <a:tc gridSpan="4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Өргөдөл, гомдлын шийдвэрлэлтийн  дундаж хугацаа: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09190"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Дундаж</a:t>
                      </a:r>
                      <a:r>
                        <a:rPr lang="mn-MN" sz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хугацаа </a:t>
                      </a:r>
                      <a:endParaRPr lang="en-US" sz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Хоног </a:t>
                      </a:r>
                      <a:endParaRPr lang="en-US" sz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цаг</a:t>
                      </a:r>
                      <a:endParaRPr lang="en-US" sz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минут</a:t>
                      </a:r>
                      <a:endParaRPr lang="en-US" sz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29832">
                <a:tc>
                  <a:txBody>
                    <a:bodyPr/>
                    <a:lstStyle/>
                    <a:p>
                      <a:pPr marL="342900" indent="-342900" algn="ctr">
                        <a:buAutoNum type="arabicPlain" startAt="2016"/>
                      </a:pPr>
                      <a:r>
                        <a:rPr lang="mn-M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оны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mn-M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сард</a:t>
                      </a:r>
                      <a:r>
                        <a:rPr lang="mn-MN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mn-M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189437"/>
              </p:ext>
            </p:extLst>
          </p:nvPr>
        </p:nvGraphicFramePr>
        <p:xfrm>
          <a:off x="368878" y="1059873"/>
          <a:ext cx="7886700" cy="2254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3876686"/>
              </p:ext>
            </p:extLst>
          </p:nvPr>
        </p:nvGraphicFramePr>
        <p:xfrm>
          <a:off x="4364181" y="3875809"/>
          <a:ext cx="4572000" cy="244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2565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39041" y="363682"/>
            <a:ext cx="7886700" cy="1007918"/>
          </a:xfrm>
        </p:spPr>
        <p:txBody>
          <a:bodyPr>
            <a:normAutofit/>
          </a:bodyPr>
          <a:lstStyle/>
          <a:p>
            <a:pPr algn="ctr"/>
            <a:r>
              <a:rPr lang="mn-MN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Өргөдөл</a:t>
            </a:r>
            <a:r>
              <a:rPr lang="mn-MN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гомдлын шийдвэрлэлтийн нэгдсэн тайлан (</a:t>
            </a:r>
            <a:r>
              <a:rPr lang="mn-MN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нэгжээр)</a:t>
            </a:r>
            <a:r>
              <a:rPr lang="mn-MN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1400" dirty="0" smtClean="0">
                <a:latin typeface="Arial" pitchFamily="34" charset="0"/>
                <a:cs typeface="Arial" pitchFamily="34" charset="0"/>
              </a:rPr>
              <a:t>Хэлтсүүдийн 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өргөдөл, гомдлын шийдвэрлэлтийн дэлгэрэнгүй тайлан </a:t>
            </a:r>
            <a:br>
              <a:rPr lang="mn-MN" sz="1400" dirty="0">
                <a:latin typeface="Arial" pitchFamily="34" charset="0"/>
                <a:cs typeface="Arial" pitchFamily="34" charset="0"/>
              </a:rPr>
            </a:br>
            <a:r>
              <a:rPr lang="mn-MN" sz="1400" dirty="0">
                <a:latin typeface="Arial" pitchFamily="34" charset="0"/>
                <a:cs typeface="Arial" pitchFamily="34" charset="0"/>
              </a:rPr>
              <a:t>/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201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.0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4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01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- нээс 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4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0-ний хугацаанд 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нийт ирсэн өргөдлийн тоо/</a:t>
            </a:r>
            <a:endParaRPr lang="en-US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708970"/>
              </p:ext>
            </p:extLst>
          </p:nvPr>
        </p:nvGraphicFramePr>
        <p:xfrm>
          <a:off x="311730" y="1506682"/>
          <a:ext cx="8624452" cy="5039590"/>
        </p:xfrm>
        <a:graphic>
          <a:graphicData uri="http://schemas.openxmlformats.org/drawingml/2006/table">
            <a:tbl>
              <a:tblPr/>
              <a:tblGrid>
                <a:gridCol w="385836"/>
                <a:gridCol w="1879379"/>
                <a:gridCol w="529937"/>
                <a:gridCol w="519545"/>
                <a:gridCol w="374073"/>
                <a:gridCol w="542390"/>
                <a:gridCol w="361619"/>
                <a:gridCol w="446809"/>
                <a:gridCol w="342900"/>
                <a:gridCol w="488373"/>
                <a:gridCol w="488373"/>
                <a:gridCol w="426027"/>
                <a:gridCol w="436418"/>
                <a:gridCol w="509155"/>
                <a:gridCol w="374072"/>
                <a:gridCol w="519546"/>
              </a:tblGrid>
              <a:tr h="392104">
                <a:tc rowSpan="4" gridSpan="2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Нэгжүүд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Шийдвэрлэх шатандаа байгаа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Шийдвэрлэж хариу өгсөн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625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Хугацаандаа байгаа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Хугацаа хэтэрсэн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Бүгд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Хугацаандаа шийдвэрлэсэн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Хугацаа хэтэрч шийдвэрлэсэн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Бүгд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60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1=4+7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4=2+3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7=5+6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0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тоо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тоо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тоо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тоо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тоо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тоо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тоо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7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Удирдлага</a:t>
                      </a:r>
                    </a:p>
                  </a:txBody>
                  <a:tcPr marL="7926" marR="7926" marT="7926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69.23%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69.23%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30.77%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30.77%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7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Захиргаа, санхүүгийн хэлтэс</a:t>
                      </a:r>
                    </a:p>
                  </a:txBody>
                  <a:tcPr marL="7926" marR="7926" marT="7926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14.29%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14.29%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85.71%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85.71%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7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Инженерийн байгууламжийн хэлтэс</a:t>
                      </a:r>
                    </a:p>
                  </a:txBody>
                  <a:tcPr marL="7926" marR="7926" marT="7926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36.11%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2.78%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38.89%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52.78%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8.33%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61.11%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94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Тохижилт, хог хаягдлын удирдлагын хэлтэс</a:t>
                      </a:r>
                    </a:p>
                  </a:txBody>
                  <a:tcPr marL="7926" marR="7926" marT="7926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8.70%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8.70%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86.96%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4.35%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91.30%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7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Үйл ажиллагааны мониторингийн хэлтэс</a:t>
                      </a:r>
                    </a:p>
                  </a:txBody>
                  <a:tcPr marL="7926" marR="7926" marT="7926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7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Хүнс, худалдаа, үйлчилгээний хэлтэс</a:t>
                      </a:r>
                    </a:p>
                  </a:txBody>
                  <a:tcPr marL="7926" marR="7926" marT="7926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35.71%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35.71%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60.71%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3.57%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64.29%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843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Улаанбаатар хотын Захирагчийн ажлын алба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32.26%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0.81%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33.06%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62.90%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4.03%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66.94%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2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8991"/>
            <a:ext cx="7886700" cy="51954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200" dirty="0" smtClean="0">
                <a:latin typeface="Arial" pitchFamily="34" charset="0"/>
                <a:cs typeface="Arial" pitchFamily="34" charset="0"/>
              </a:rPr>
              <a:t>2016 </a:t>
            </a:r>
            <a:r>
              <a:rPr lang="mn-MN" sz="2200" dirty="0">
                <a:latin typeface="Arial" pitchFamily="34" charset="0"/>
                <a:cs typeface="Arial" pitchFamily="34" charset="0"/>
              </a:rPr>
              <a:t>оны  </a:t>
            </a:r>
            <a:r>
              <a:rPr lang="mn-MN" sz="2200" dirty="0" smtClean="0">
                <a:latin typeface="Arial" pitchFamily="34" charset="0"/>
                <a:cs typeface="Arial" pitchFamily="34" charset="0"/>
              </a:rPr>
              <a:t>04 </a:t>
            </a:r>
            <a:r>
              <a:rPr lang="mn-MN" sz="2200" dirty="0">
                <a:latin typeface="Arial" pitchFamily="34" charset="0"/>
                <a:cs typeface="Arial" pitchFamily="34" charset="0"/>
              </a:rPr>
              <a:t>сард  хандсан гол </a:t>
            </a:r>
            <a:r>
              <a:rPr lang="mn-MN" sz="2200" dirty="0" smtClean="0">
                <a:latin typeface="Arial" pitchFamily="34" charset="0"/>
                <a:cs typeface="Arial" pitchFamily="34" charset="0"/>
              </a:rPr>
              <a:t>асуудлууд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>
                <a:latin typeface="Arial" pitchFamily="34" charset="0"/>
                <a:cs typeface="Arial" pitchFamily="34" charset="0"/>
              </a:rPr>
            </a:br>
            <a:r>
              <a:rPr lang="en-US" sz="2200" dirty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>
                <a:latin typeface="Arial" pitchFamily="34" charset="0"/>
                <a:cs typeface="Arial" pitchFamily="34" charset="0"/>
              </a:rPr>
            </a:br>
            <a:endParaRPr lang="en-US" sz="2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363541"/>
              </p:ext>
            </p:extLst>
          </p:nvPr>
        </p:nvGraphicFramePr>
        <p:xfrm>
          <a:off x="384462" y="872834"/>
          <a:ext cx="8302339" cy="5663047"/>
        </p:xfrm>
        <a:graphic>
          <a:graphicData uri="http://schemas.openxmlformats.org/drawingml/2006/table">
            <a:tbl>
              <a:tblPr/>
              <a:tblGrid>
                <a:gridCol w="582938"/>
                <a:gridCol w="198831"/>
                <a:gridCol w="216906"/>
                <a:gridCol w="162680"/>
                <a:gridCol w="94896"/>
                <a:gridCol w="1012234"/>
                <a:gridCol w="203350"/>
                <a:gridCol w="3185827"/>
                <a:gridCol w="1265292"/>
                <a:gridCol w="230463"/>
                <a:gridCol w="68344"/>
                <a:gridCol w="1012234"/>
                <a:gridCol w="68344"/>
              </a:tblGrid>
              <a:tr h="256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12" marR="8412" marT="841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12" marR="8412" marT="841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rtl="0" fontAlgn="t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хандалтын тайлан</a:t>
                      </a:r>
                    </a:p>
                  </a:txBody>
                  <a:tcPr marL="8412" marR="8412" marT="841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12" marR="8412" marT="841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12" marR="8412" marT="841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813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12" marR="8412" marT="841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12" marR="8412" marT="841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12" marR="8412" marT="841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12" marR="8412" marT="841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12" marR="8412" marT="841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12" marR="8412" marT="841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12" marR="8412" marT="841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12" marR="8412" marT="841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12" marR="8412" marT="841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12" marR="8412" marT="841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12" marR="8412" marT="841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12" marR="8412" marT="841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12" marR="8412" marT="841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2584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Ангилал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тоо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хувь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06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Нийтийн эзэмшлийн гудамж, талбайн болон ТҮЦ, павильон, ил задгай худалдаа, үйлчилгээний тухай  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12.80%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06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Замын хөдөлгөөний ачаалал, түгжрэл, зохицуулалтын тухай 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9.60%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06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Нийтийн эзэмшлийн гудамж, талбайн тохижилтын тухай 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8.00%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06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Хоолны газар, баар, рестораны үйлчилгээний тухай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5.60%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06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Орон сууц хүсэх тухай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4.80%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06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Ахмадын орон сууцны хөтөлбөрт хамрагдах тухай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4.80%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06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Зах болон худалдааны төв, дэлгүүрийн худалдаа, үйлчилгээний тухай 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3.20%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06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Нийслэлийн Өмчит үйлдвэрийн газруудын үйл ажиллагааны тухай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3.20%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06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Дулааны шугам сүлжээний техникийн нөхцлийн тухай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3.20%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06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Улаанбаатар хотын Захирагчийн ажлын албаны үйл ажиллагааны тухай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2.40%</a:t>
                      </a:r>
                    </a:p>
                  </a:txBody>
                  <a:tcPr marL="8412" marR="8412" marT="8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081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126" y="166256"/>
            <a:ext cx="6826829" cy="394854"/>
          </a:xfrm>
        </p:spPr>
        <p:txBody>
          <a:bodyPr>
            <a:normAutofit fontScale="90000"/>
          </a:bodyPr>
          <a:lstStyle/>
          <a:p>
            <a:pPr algn="ctr"/>
            <a:r>
              <a:rPr lang="mn-MN" sz="2400" dirty="0" smtClean="0">
                <a:latin typeface="Arial" pitchFamily="34" charset="0"/>
                <a:cs typeface="Arial" pitchFamily="34" charset="0"/>
              </a:rPr>
              <a:t>Удирдлага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7135" y="2628968"/>
            <a:ext cx="73463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2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Захиргаа</a:t>
            </a:r>
            <a:r>
              <a:rPr lang="mn-MN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санхүүгийн хэлтэс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794210"/>
              </p:ext>
            </p:extLst>
          </p:nvPr>
        </p:nvGraphicFramePr>
        <p:xfrm>
          <a:off x="628650" y="654628"/>
          <a:ext cx="7975022" cy="1849582"/>
        </p:xfrm>
        <a:graphic>
          <a:graphicData uri="http://schemas.openxmlformats.org/drawingml/2006/table">
            <a:tbl>
              <a:tblPr/>
              <a:tblGrid>
                <a:gridCol w="564333"/>
                <a:gridCol w="4895255"/>
                <a:gridCol w="1237353"/>
                <a:gridCol w="1278081"/>
              </a:tblGrid>
              <a:tr h="366039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Ангилал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тоо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хувь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8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Нийслэлийн Өмчит үйлдвэрийн газруудын үйл ажиллагааны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8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Төвлөрсөн дулаан хангамжийн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8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Нийтийн бие засах газрын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15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Нийтийн эзэмшлийн гудамж, талбайн болон ТҮЦ, павильон, ил задгай худалдаа, үйлчилгээний тухай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31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Нийт өргөдөл, гомдлын дүн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557283"/>
              </p:ext>
            </p:extLst>
          </p:nvPr>
        </p:nvGraphicFramePr>
        <p:xfrm>
          <a:off x="628650" y="3117273"/>
          <a:ext cx="7975022" cy="3491341"/>
        </p:xfrm>
        <a:graphic>
          <a:graphicData uri="http://schemas.openxmlformats.org/drawingml/2006/table">
            <a:tbl>
              <a:tblPr/>
              <a:tblGrid>
                <a:gridCol w="571862"/>
                <a:gridCol w="4960561"/>
                <a:gridCol w="1278818"/>
                <a:gridCol w="1163781"/>
              </a:tblGrid>
              <a:tr h="348877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Ангилал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тоо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хувь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Орон сууц хүсэх тухай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26.09%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Ахмадын орон сууцны хөтөлбөрт хамрагдах тухай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26.09%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Цалинтай чөлөө хүсэх тухай 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8.70%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88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Нийслэлийн Засаг дарга бөгөөд Улаанбаатар хотын Захирагчийн бодлого, үйл ажиллагааны тухай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4.35%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Хөдөлмөрийн харилцаа, маргааны талаар зөвлөмж авах тухай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4.35%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Архивын лавлагаа, мэдээллийн тухай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4.35%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Буцалтгүй тусламж хүсэх тухай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4.35%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Эд хөрөнгийн эрхийн бүртгэлийн тухай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4.35%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Мэдээллийн технологийн ашиглалт, үр ашгийн тухай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4.35%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Улаанбаатар хотын Захирагчийн ажлын албаны үйл ажиллагааны тухай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4.35%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Орон сууц, нийтийн аж ахуйн салбарын үйл ажиллагааны тухай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4.35%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Сууц өмчлөгчдийн холбоодын үйл ажиллагааны тухай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4.35%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44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Нийт өргөдөл, гомдлын дүн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714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9431" y="394855"/>
            <a:ext cx="7886700" cy="561109"/>
          </a:xfrm>
        </p:spPr>
        <p:txBody>
          <a:bodyPr>
            <a:normAutofit/>
          </a:bodyPr>
          <a:lstStyle/>
          <a:p>
            <a:pPr algn="ctr"/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Хүнс, худалдаа үйлчилгээний хэлтэс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899142"/>
              </p:ext>
            </p:extLst>
          </p:nvPr>
        </p:nvGraphicFramePr>
        <p:xfrm>
          <a:off x="519544" y="1215736"/>
          <a:ext cx="8016585" cy="5205986"/>
        </p:xfrm>
        <a:graphic>
          <a:graphicData uri="http://schemas.openxmlformats.org/drawingml/2006/table">
            <a:tbl>
              <a:tblPr/>
              <a:tblGrid>
                <a:gridCol w="567896"/>
                <a:gridCol w="4926172"/>
                <a:gridCol w="1215034"/>
                <a:gridCol w="1307483"/>
              </a:tblGrid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Ангилал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тоо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хувь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92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Нийтийн эзэмшлийн гудамж, талбайн болон ТҮЦ, павильон, ил задгай худалдаа, үйлчилгээний тухай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41.67%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0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Хоолны газар, баар, рестораны үйлчилгээний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19.44%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0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Зах болон худалдааны төв, дэлгүүрийн худалдаа, үйлчилгээний тухай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11.11%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0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Согтууруулах ундааны зөвшөөрөл, худалдаа, үйлчилгээний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0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Улаанбаатар хотын Захирагчийн ажлын албаны үйл ажиллагааны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0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Нийтийн эзэмшлийн гудамж, талбайн тохижилтын тухай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0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Хувийн аж ахуй, фермерийн үйл ажиллагааны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0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Орон сууцны 1-р давхарт байрлах үйлчилгээний газруудын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0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Нийтийн эд аж ахуйн ашиглалт, үйлчилгээний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76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Нийт өргөдөл, гомдлын дүн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80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717126"/>
              </p:ext>
            </p:extLst>
          </p:nvPr>
        </p:nvGraphicFramePr>
        <p:xfrm>
          <a:off x="561108" y="1132611"/>
          <a:ext cx="8125692" cy="5424054"/>
        </p:xfrm>
        <a:graphic>
          <a:graphicData uri="http://schemas.openxmlformats.org/drawingml/2006/table">
            <a:tbl>
              <a:tblPr/>
              <a:tblGrid>
                <a:gridCol w="582665"/>
                <a:gridCol w="5054279"/>
                <a:gridCol w="1192432"/>
                <a:gridCol w="1296316"/>
              </a:tblGrid>
              <a:tr h="392801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Ангилал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тоо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хувь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8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Нийтийн эзэмшлийн гудамж, талбайн тохижилтын тухай 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28.00%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8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Зар сурталчилгаа, мэдээллийн самбарын тухай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12.00%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8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Золбин нохой, муур устгах тухай 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8.00%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8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Авто замын салбарын үйл ажиллагааны тухай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8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Явган хүний зам, талбайн тохижилтын тухай 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8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Нийслэлийн Засаг дарга бөгөөд Улаанбаатар хотын Захирагчийн бодлого, үйл ажиллагааны тухай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8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Хог хаягдал шатаах, орчны эвгүй үнэр, бохирдлын тухай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8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Хөшөө, түүх соёлын дурсгалт зүйлийн тухай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8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Амьтдын эмчилгээ, үйлчилгээний тухай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8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Нийслэлийн удирдах албан тушаалтантай уулзах хүсэлтийн тухай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8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Авто зам, гүүрийн засвар, үйлчилгээний тухай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8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Авто зам, гүүрийн ажлын гүйцэтгэл, явцын тухай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8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Нийслэлийн Өмчит үйлдвэрийн газруудын үйл ажиллагааны тухай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8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Хог хаягдлын төвлөрсөн цэгийн тухай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8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Нийтийн бие засах газрын тухай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3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Хог цэвэрлэгээ, тээвэрлэлтийн тухай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62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 өргөдөл, гомдлын дүн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113" marR="6113" marT="611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996" y="521124"/>
            <a:ext cx="7886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Тохижилт, хог хаягдлын удирдлагын хэлтэс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4280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717" y="170689"/>
            <a:ext cx="7938655" cy="587847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Инженерийн байгууламжийн хэлтэс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7994"/>
              </p:ext>
            </p:extLst>
          </p:nvPr>
        </p:nvGraphicFramePr>
        <p:xfrm>
          <a:off x="394856" y="872833"/>
          <a:ext cx="8468590" cy="5640612"/>
        </p:xfrm>
        <a:graphic>
          <a:graphicData uri="http://schemas.openxmlformats.org/drawingml/2006/table">
            <a:tbl>
              <a:tblPr/>
              <a:tblGrid>
                <a:gridCol w="607253"/>
                <a:gridCol w="5267567"/>
                <a:gridCol w="1242750"/>
                <a:gridCol w="1351020"/>
              </a:tblGrid>
              <a:tr h="381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Д/д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Ангилал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Өргөдөл, гомдлын тоо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Өргөдөл, гомдлын хувь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Замын хөдөлгөөний ачаалал, түгжрэл, зохицуулалтын тухай 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33.33%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Дулааны шугам сүлжээний техникийн нөхцлийн тухай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11.11%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Төвлөрсөн цахилгаан хангамжийн тухай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5.56%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Төвлөрсөн дулаан хангамжийн тухай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5.56%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Барилга, байгууламжийн чанар, аюулгүй байдлын тухай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5.56%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Инженерийн байгууламжийн төлөвлөлт, шинэчлэлтийн тухай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5.56%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Цахилгаан шугам сүлжээний техникийн нөхцлийн тухай 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5.56%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Хог хаягдал шатаах, орчны эвгүй үнэр, бохирдлын тухай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2.78%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Нийтийн эзэмшлийн гудамж, талбайн тохижилтын тухай 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2.78%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Орон сууцны конторын төлбөр, хураамжийн тухай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2.78%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Дулаан хангамжийн гэмтэл, доголдол, саатлын тухай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2.78%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Санхүүжилтийн тухай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2.78%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Дүүргийн Засаг даргын бодлого, үйл ажиллагааны тухай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2.78%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Нийслэлийн Өмчит үйлдвэрийн газруудын үйл ажиллагааны тухай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2.78%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Орон сууц, нийтийн аж ахуйн салбарын үйл ажиллагааны тухай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2.78%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Гэрэлтүүлэг, чимэглэлийн тухай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2.78%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Хөшөө, түүх соёлын дурсгалт зүйлийн тухай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2.78%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391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 өргөдөл, гомдлын дүн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5788" marR="5788" marT="57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4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7256"/>
          </a:xfrm>
        </p:spPr>
        <p:txBody>
          <a:bodyPr>
            <a:normAutofit fontScale="90000"/>
          </a:bodyPr>
          <a:lstStyle/>
          <a:p>
            <a:pPr lvl="0" indent="-171450" algn="ctr">
              <a:spcBef>
                <a:spcPts val="0"/>
              </a:spcBef>
            </a:pPr>
            <a:r>
              <a:rPr lang="mn-MN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mn-MN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mn-MN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mn-MN" sz="18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Нийслэлийн </a:t>
            </a:r>
            <a:r>
              <a:rPr lang="mn-MN" sz="18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үйлчилгээний нэгдсэн төв”-өөр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mn-MN" sz="18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үйлчлүүлсэн </a:t>
            </a:r>
            <a:r>
              <a:rPr lang="en-US" sz="18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227 </a:t>
            </a:r>
            <a:r>
              <a:rPr lang="mn-MN" sz="18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иргэн</a:t>
            </a:r>
            <a:r>
              <a:rPr lang="mn-MN" sz="18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байгууллагын асуудлыг шийдвэрлэлээ 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mn-MN" sz="18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 04 сард/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9" y="1569027"/>
            <a:ext cx="7595756" cy="4831772"/>
          </a:xfrm>
        </p:spPr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800"/>
              </a:spcAft>
              <a:buNone/>
            </a:pPr>
            <a:endParaRPr lang="mn-MN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800"/>
              </a:spcAft>
              <a:buNone/>
            </a:pP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Улаанбаатар </a:t>
            </a: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хотын Захирагчийн ажлын албанд </a:t>
            </a: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227 </a:t>
            </a: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иргэн, байгууллага хандсан. </a:t>
            </a: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Иргэдийн </a:t>
            </a: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асуудлыг судлан шийдвэрлэж, тухай бүрт нь зөвлөгөө мэдээлэл  өгч байна. </a:t>
            </a:r>
            <a:endParaRPr lang="en-US" sz="15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Нийслэлийн </a:t>
            </a: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нутаг дэвсгэрт согтууруулах ундаа худалдах, түүгээр үйлчлэх тусгай </a:t>
            </a: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зөвшөөрөл </a:t>
            </a: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олгох, хяналт тавих журмын хүрээнд </a:t>
            </a: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164 </a:t>
            </a: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иргэн байгууллага хүсэлт гарган асуудлаа  </a:t>
            </a: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85 хувь </a:t>
            </a: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нь шийдвэрлүүлээд байна. </a:t>
            </a:r>
            <a:endParaRPr lang="en-US" sz="15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mn-MN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“</a:t>
            </a:r>
            <a:r>
              <a:rPr lang="mn-MN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Нийслэлийн нутгийн захиргааны байгууллагуудын албан тушаалтнуудын иргэдтэй хийх уулзалтын журам”-ын хэрэгжилтийг хангуулахаар</a:t>
            </a:r>
            <a:r>
              <a:rPr lang="mn-MN" sz="1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Улаанбаатар хотын Ерөнхий менежерийн Б/17 дугаар тушаалаар “Албан тушаалтнуудын иргэдтэй хийх уулзалтын журам“-ыг боловсруулан батлуулж, мөрдөн ажиллаж байна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800"/>
              </a:spcAft>
              <a:buNone/>
            </a:pP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“</a:t>
            </a: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Ахмадын орон сууц </a:t>
            </a: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хөтөлбөрт хамрагдах</a:t>
            </a: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 талаар иргэдээс ирүүлж байгаа </a:t>
            </a: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39 санал</a:t>
            </a: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хүсэлтэнд зөвлөгөө, мэдээлэл өгсөн. </a:t>
            </a: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Харин бусад асуудлаар нийт 24   Зөвлөгөө, мэдээллийн үйлчилгээг  үзүүлж, ажиллалаа. </a:t>
            </a:r>
            <a:endParaRPr lang="en-US" sz="15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738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6881</TotalTime>
  <Words>1196</Words>
  <Application>Microsoft Office PowerPoint</Application>
  <PresentationFormat>On-screen Show (4:3)</PresentationFormat>
  <Paragraphs>531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 УЛААНБААТАР ХОТЫН ЗАХИРАГЧИЙН АЖЛЫН АЛБА  </vt:lpstr>
      <vt:lpstr>Өргөдөл, гомдол шийдвэрлэлтийн график 4 сард </vt:lpstr>
      <vt:lpstr>Өргөдөл, гомдлын шийдвэрлэлтийн нэгдсэн тайлан (нэгжээр) Хэлтсүүдийн өргөдөл, гомдлын шийдвэрлэлтийн дэлгэрэнгүй тайлан  /2016.04.01- нээс 04.30-ний хугацаанд нийт ирсэн өргөдлийн тоо/</vt:lpstr>
      <vt:lpstr>  2016 оны  04 сард  хандсан гол асуудлууд  </vt:lpstr>
      <vt:lpstr>Удирдлага</vt:lpstr>
      <vt:lpstr>Хүнс, худалдаа үйлчилгээний хэлтэс </vt:lpstr>
      <vt:lpstr>Тохижилт, хог хаягдлын удирдлагын хэлтэс </vt:lpstr>
      <vt:lpstr>     Инженерийн байгууламжийн хэлтэс</vt:lpstr>
      <vt:lpstr> “Нийслэлийн үйлчилгээний нэгдсэн төв”-өөр үйлчлүүлсэн 227 иргэн, байгууллагын асуудлыг шийдвэрлэлээ  / 04 сард/</vt:lpstr>
      <vt:lpstr>Дүгнэлт </vt:lpstr>
      <vt:lpstr> Цаашид анхаарах асуудлууд: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УЛААНБААТАР ХОТЫН ЗАХИРАГЧИЙН АЖЛЫН АЛБА</dc:title>
  <dc:creator>Erdenebat.E</dc:creator>
  <cp:lastModifiedBy>Erdenebold Delgermaa</cp:lastModifiedBy>
  <cp:revision>323</cp:revision>
  <cp:lastPrinted>2015-07-06T20:56:01Z</cp:lastPrinted>
  <dcterms:created xsi:type="dcterms:W3CDTF">2014-04-10T03:29:37Z</dcterms:created>
  <dcterms:modified xsi:type="dcterms:W3CDTF">2016-09-26T04:38:50Z</dcterms:modified>
</cp:coreProperties>
</file>