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9" r:id="rId2"/>
    <p:sldId id="308" r:id="rId3"/>
    <p:sldId id="303" r:id="rId4"/>
    <p:sldId id="306" r:id="rId5"/>
    <p:sldId id="307" r:id="rId6"/>
    <p:sldId id="273" r:id="rId7"/>
    <p:sldId id="309" r:id="rId8"/>
    <p:sldId id="278" r:id="rId9"/>
    <p:sldId id="310" r:id="rId10"/>
    <p:sldId id="294" r:id="rId11"/>
    <p:sldId id="292" r:id="rId12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79076" autoAdjust="0"/>
  </p:normalViewPr>
  <p:slideViewPr>
    <p:cSldViewPr snapToGrid="0">
      <p:cViewPr varScale="1">
        <p:scale>
          <a:sx n="92" d="100"/>
          <a:sy n="92" d="100"/>
        </p:scale>
        <p:origin x="11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1" d="100"/>
          <a:sy n="111" d="100"/>
        </p:scale>
        <p:origin x="32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mn-MN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Өргөдөл</a:t>
            </a:r>
            <a:r>
              <a:rPr lang="mn-MN" sz="1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гомдлын төрөл:</a:t>
            </a:r>
            <a:endParaRPr 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'2016'!$A$2:$A$5</c:f>
              <c:strCache>
                <c:ptCount val="4"/>
                <c:pt idx="0">
                  <c:v>Талархал 2</c:v>
                </c:pt>
                <c:pt idx="1">
                  <c:v>Хүсэлт 50</c:v>
                </c:pt>
                <c:pt idx="2">
                  <c:v>Санал 2</c:v>
                </c:pt>
                <c:pt idx="3">
                  <c:v>Гомдол 26</c:v>
                </c:pt>
              </c:strCache>
            </c:strRef>
          </c:cat>
          <c:val>
            <c:numRef>
              <c:f>'2016'!$B$2:$B$5</c:f>
              <c:numCache>
                <c:formatCode>0.0%</c:formatCode>
                <c:ptCount val="4"/>
                <c:pt idx="0">
                  <c:v>0.02</c:v>
                </c:pt>
                <c:pt idx="1">
                  <c:v>0.63</c:v>
                </c:pt>
                <c:pt idx="2">
                  <c:v>0.02</c:v>
                </c:pt>
                <c:pt idx="3">
                  <c:v>0.33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94622192"/>
        <c:axId val="794621104"/>
      </c:barChart>
      <c:catAx>
        <c:axId val="79462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94621104"/>
        <c:crosses val="autoZero"/>
        <c:auto val="1"/>
        <c:lblAlgn val="ctr"/>
        <c:lblOffset val="100"/>
        <c:noMultiLvlLbl val="0"/>
      </c:catAx>
      <c:valAx>
        <c:axId val="79462110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79462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817392506687933E-2"/>
          <c:y val="3.2779567854869497E-2"/>
          <c:w val="0.96457326892109496"/>
          <c:h val="0.5835320341818924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'2016'!$A$109:$A$113</c:f>
              <c:strCache>
                <c:ptCount val="5"/>
                <c:pt idx="0">
                  <c:v>1800-1200 утас  18</c:v>
                </c:pt>
                <c:pt idx="1">
                  <c:v>www.ub 1200 mn 8</c:v>
                </c:pt>
                <c:pt idx="2">
                  <c:v>Засгийн газрын 11-11 төв 15</c:v>
                </c:pt>
                <c:pt idx="3">
                  <c:v>Нийслэлийн  Үйлчилгээний нэгдсэн төв 18</c:v>
                </c:pt>
                <c:pt idx="4">
                  <c:v>Байгууллага 21</c:v>
                </c:pt>
              </c:strCache>
            </c:strRef>
          </c:cat>
          <c:val>
            <c:numRef>
              <c:f>'2016'!$B$109:$B$113</c:f>
              <c:numCache>
                <c:formatCode>0%</c:formatCode>
                <c:ptCount val="5"/>
                <c:pt idx="0">
                  <c:v>0.1983</c:v>
                </c:pt>
                <c:pt idx="1">
                  <c:v>7.6300000000000007E-2</c:v>
                </c:pt>
                <c:pt idx="2">
                  <c:v>0.19170000000000001</c:v>
                </c:pt>
                <c:pt idx="3">
                  <c:v>0.2505</c:v>
                </c:pt>
                <c:pt idx="4">
                  <c:v>0.27889999999999998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3304304"/>
        <c:axId val="413306480"/>
      </c:barChart>
      <c:catAx>
        <c:axId val="41330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13306480"/>
        <c:crosses val="autoZero"/>
        <c:auto val="1"/>
        <c:lblAlgn val="ctr"/>
        <c:lblOffset val="100"/>
        <c:noMultiLvlLbl val="0"/>
      </c:catAx>
      <c:valAx>
        <c:axId val="4133064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1330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6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27622-F202-45BF-8224-BAFB18BD640D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6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461EC-5127-41A7-A21D-3116F786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6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22165" cy="495460"/>
          </a:xfrm>
          <a:prstGeom prst="rect">
            <a:avLst/>
          </a:prstGeom>
        </p:spPr>
        <p:txBody>
          <a:bodyPr vert="horz" lIns="91477" tIns="45739" rIns="91477" bIns="457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359" y="1"/>
            <a:ext cx="2922164" cy="495460"/>
          </a:xfrm>
          <a:prstGeom prst="rect">
            <a:avLst/>
          </a:prstGeom>
        </p:spPr>
        <p:txBody>
          <a:bodyPr vert="horz" lIns="91477" tIns="45739" rIns="91477" bIns="45739" rtlCol="0"/>
          <a:lstStyle>
            <a:lvl1pPr algn="r">
              <a:defRPr sz="1200"/>
            </a:lvl1pPr>
          </a:lstStyle>
          <a:p>
            <a:fld id="{4D3EF834-7D41-4E3E-8921-ECDE429AF013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9" rIns="91477" bIns="457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736" y="4751328"/>
            <a:ext cx="5394644" cy="3887450"/>
          </a:xfrm>
          <a:prstGeom prst="rect">
            <a:avLst/>
          </a:prstGeom>
        </p:spPr>
        <p:txBody>
          <a:bodyPr vert="horz" lIns="91477" tIns="45739" rIns="91477" bIns="457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7205"/>
            <a:ext cx="2922165" cy="495460"/>
          </a:xfrm>
          <a:prstGeom prst="rect">
            <a:avLst/>
          </a:prstGeom>
        </p:spPr>
        <p:txBody>
          <a:bodyPr vert="horz" lIns="91477" tIns="45739" rIns="91477" bIns="457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359" y="9377205"/>
            <a:ext cx="2922164" cy="495460"/>
          </a:xfrm>
          <a:prstGeom prst="rect">
            <a:avLst/>
          </a:prstGeom>
        </p:spPr>
        <p:txBody>
          <a:bodyPr vert="horz" lIns="91477" tIns="45739" rIns="91477" bIns="45739" rtlCol="0" anchor="b"/>
          <a:lstStyle>
            <a:lvl1pPr algn="r">
              <a:defRPr sz="1200"/>
            </a:lvl1pPr>
          </a:lstStyle>
          <a:p>
            <a:fld id="{4DD315FA-5E59-4FB9-9FD8-B79B812CB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03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01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62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6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28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9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32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694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577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7837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909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792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545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634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403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830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586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967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nitoring@ubservice.m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3228"/>
            <a:ext cx="6400800" cy="765572"/>
          </a:xfrm>
        </p:spPr>
        <p:txBody>
          <a:bodyPr>
            <a:noAutofit/>
          </a:bodyPr>
          <a:lstStyle/>
          <a:p>
            <a:pPr algn="ctr"/>
            <a:r>
              <a:rPr lang="mn-MN" sz="21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mn-MN" sz="21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mn-MN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УЛААНБААТАР ХОТЫН ЗАХИРАГЧИЙН АЖЛЫН АЛБА </a:t>
            </a:r>
            <a:r>
              <a:rPr lang="en-US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endParaRPr lang="en-US" sz="1050" dirty="0"/>
          </a:p>
        </p:txBody>
      </p:sp>
      <p:pic>
        <p:nvPicPr>
          <p:cNvPr id="5" name="Picture 15" descr="UB.B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25716" y="1885950"/>
            <a:ext cx="162657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885950" y="4457701"/>
            <a:ext cx="5429250" cy="71558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mn-MN" sz="13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ҮЙЛ АЖИЛЛАГААНЫ МОНИТОРИНГИЙН ХЭЛТЭС</a:t>
            </a:r>
            <a:endParaRPr lang="en-US" sz="13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35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35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 </a:t>
            </a:r>
            <a:r>
              <a:rPr lang="en-US" sz="13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monitoring@ubservice.mn</a:t>
            </a:r>
            <a:endParaRPr lang="en-US" sz="13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5900" y="3429000"/>
            <a:ext cx="6286500" cy="56630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n-MN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2016 </a:t>
            </a:r>
            <a:r>
              <a:rPr lang="mn-MN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оны </a:t>
            </a:r>
            <a:r>
              <a:rPr lang="mn-MN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mn-MN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сард ирсэн </a:t>
            </a:r>
            <a:r>
              <a:rPr lang="mn-MN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өргөдөл, гомдлын шийдвэрлэлтийн тайлан 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mn-MN" sz="1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3574"/>
          </a:xfrm>
        </p:spPr>
        <p:txBody>
          <a:bodyPr>
            <a:normAutofit/>
          </a:bodyPr>
          <a:lstStyle/>
          <a:p>
            <a:pPr algn="ctr"/>
            <a:r>
              <a:rPr lang="mn-M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Дүгнэлт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549" y="816114"/>
            <a:ext cx="8631227" cy="57229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mn-MN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 algn="ctr">
              <a:buNone/>
            </a:pPr>
            <a:r>
              <a:rPr lang="mn-MN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Улаанбаатар </a:t>
            </a:r>
            <a:r>
              <a:rPr lang="mn-MN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хотын Захирагчийн ажлын албаны хэмжээнд  ирсэн нийт өргөдөл гомдлын хүрээнд</a:t>
            </a:r>
            <a:r>
              <a:rPr lang="mn-MN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buNone/>
            </a:pPr>
            <a:endParaRPr lang="mn-MN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mn-MN" dirty="0"/>
              <a:t>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07 дугаар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сарын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01-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ний өдрөөс хойш манай байгууллагад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ирсэн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нийт өргөдөл гомдлыг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07 дугаар сарын 31–ний дотор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Өргөдөл, гомдлын нэгдсэн програмд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’’-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  бүрэн бүртгэж, иргэдээс төрийн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байгууллага,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албан тушаалтанд гаргасан өргөдөл гомдлыг шийдвэрлэх тухай хууль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 Засгийн газрын 2009 оны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Ил тод байдлыг илтгэх  шалгуур үзүүлэлт  батлах тухай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 143 дугаар тогтоол, Нийслэлийн Засаг даргын 2013 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а/127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1086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дугаар захирамжаар батлагдсан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журмын дагуу шийдвэрлэн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ажиллаж байна. </a:t>
            </a:r>
            <a:endParaRPr lang="mn-M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mn-M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, гомдлын шийдвэрлэлтийн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дундаж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хугацаа нь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20 хоног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цаг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, 4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 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минут болж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дундаж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хугацаа 2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хоног, 10 цаг, 1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минутаар удааширсан үзүүлэлттэй байна.  </a:t>
            </a:r>
          </a:p>
          <a:p>
            <a:pPr marL="0" indent="0" algn="just">
              <a:buNone/>
            </a:pPr>
            <a:endParaRPr lang="mn-MN" sz="1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Захирагчийн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ажлын албанд иргэд,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аж ахуйн нэгж,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байгууллагаас хандаж ирүүлсэн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санал, хүсэлт, өргөдөл, гомдлын шийдвэрлэлтийн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тайлан мэдээг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цахим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сайтад байршуулан мэдээллийг тогтмол шинэчлэн ажиллаж байна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вservice.mn/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0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0252"/>
            <a:ext cx="7886700" cy="1401939"/>
          </a:xfrm>
        </p:spPr>
        <p:txBody>
          <a:bodyPr>
            <a:normAutofit/>
          </a:bodyPr>
          <a:lstStyle/>
          <a:p>
            <a:pPr algn="ctr"/>
            <a:r>
              <a:rPr lang="mn-MN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Цаашид анхаарах асуудлууд: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378635"/>
            <a:ext cx="7886701" cy="4720830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endParaRPr lang="mn-M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0" indent="0" algn="just">
              <a:buNone/>
            </a:pP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Нийслэлийн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Засаг даргын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2013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оны А/1086-р захирамжаар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батлагдсан журмын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дагуу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өргөдөл, гомдлыг бүрэн дүүрэн 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шийдвэрлэх.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 algn="just">
              <a:buNone/>
            </a:pP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Байгууллагад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ирсэн нийт өргөдөл,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гомдлыг “Өргөдөл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, гомдлын нэгдсэн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программ”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д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бүрэн хамруулж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, өргөдөл, гомдлыг хуулийн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хугацаанд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бодитой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шийдвэрлэж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, иргэдэд албан ёсны хариуг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хүргүүлэх.</a:t>
            </a:r>
          </a:p>
          <a:p>
            <a:pPr marL="0" lvl="0" indent="0" algn="just">
              <a:buNone/>
            </a:pPr>
            <a:endParaRPr lang="mn-M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n-MN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mn-MN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Үйл ажиллагааны мониторингийн хэлтэс</a:t>
            </a:r>
          </a:p>
        </p:txBody>
      </p:sp>
    </p:spTree>
    <p:extLst>
      <p:ext uri="{BB962C8B-B14F-4D97-AF65-F5344CB8AC3E}">
        <p14:creationId xmlns:p14="http://schemas.microsoft.com/office/powerpoint/2010/main" val="194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32401"/>
          </a:xfrm>
        </p:spPr>
        <p:txBody>
          <a:bodyPr>
            <a:normAutofit/>
          </a:bodyPr>
          <a:lstStyle/>
          <a:p>
            <a:pPr algn="ctr"/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Өргөдөл, гомдол шийдвэрлэлтийн график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сард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1640918"/>
              </p:ext>
            </p:extLst>
          </p:nvPr>
        </p:nvGraphicFramePr>
        <p:xfrm>
          <a:off x="727364" y="3938155"/>
          <a:ext cx="3740729" cy="2213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472"/>
                <a:gridCol w="773240"/>
                <a:gridCol w="706289"/>
                <a:gridCol w="894728"/>
              </a:tblGrid>
              <a:tr h="682073">
                <a:tc gridSpan="4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Өргөдөл, гомдлын шийдвэрлэлтийн  дундаж хугацаа: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69111"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Дундаж</a:t>
                      </a:r>
                      <a:r>
                        <a:rPr lang="mn-MN" sz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хугацаа </a:t>
                      </a:r>
                      <a:endParaRPr lang="en-US" sz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Хоног </a:t>
                      </a:r>
                      <a:endParaRPr lang="en-US" sz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цаг</a:t>
                      </a:r>
                      <a:endParaRPr lang="en-US" sz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минут</a:t>
                      </a:r>
                      <a:endParaRPr lang="en-US" sz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62079">
                <a:tc>
                  <a:txBody>
                    <a:bodyPr/>
                    <a:lstStyle/>
                    <a:p>
                      <a:pPr marL="342900" indent="-342900" algn="ctr">
                        <a:buAutoNum type="arabicPlain" startAt="2016"/>
                      </a:pPr>
                      <a:r>
                        <a:rPr lang="mn-M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оны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mn-MN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mn-M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сард</a:t>
                      </a:r>
                      <a:r>
                        <a:rPr lang="mn-MN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315188"/>
              </p:ext>
            </p:extLst>
          </p:nvPr>
        </p:nvGraphicFramePr>
        <p:xfrm>
          <a:off x="4468092" y="3938155"/>
          <a:ext cx="3942484" cy="2213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052644"/>
              </p:ext>
            </p:extLst>
          </p:nvPr>
        </p:nvGraphicFramePr>
        <p:xfrm>
          <a:off x="628650" y="1132608"/>
          <a:ext cx="7781926" cy="2701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2565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48145" y="363682"/>
            <a:ext cx="7689273" cy="1007918"/>
          </a:xfrm>
        </p:spPr>
        <p:txBody>
          <a:bodyPr>
            <a:normAutofit/>
          </a:bodyPr>
          <a:lstStyle/>
          <a:p>
            <a:pPr algn="ctr"/>
            <a:r>
              <a:rPr lang="mn-MN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Өргөдөл, гомдлын шийдвэрлэлтийн нэгдсэн тайлан (нэгжээр)</a:t>
            </a:r>
            <a:r>
              <a:rPr lang="mn-MN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1400" dirty="0" smtClean="0">
                <a:latin typeface="Arial" pitchFamily="34" charset="0"/>
                <a:cs typeface="Arial" pitchFamily="34" charset="0"/>
              </a:rPr>
              <a:t>Хэлтсүүдийн өргөдөл, гомдлын шийдвэрлэлтийн дэлгэрэнгүй тайлан </a:t>
            </a:r>
            <a:br>
              <a:rPr lang="mn-MN" sz="1400" dirty="0" smtClean="0">
                <a:latin typeface="Arial" pitchFamily="34" charset="0"/>
                <a:cs typeface="Arial" pitchFamily="34" charset="0"/>
              </a:rPr>
            </a:br>
            <a:r>
              <a:rPr lang="mn-MN" sz="1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mn-MN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en-US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mn-MN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.07.</a:t>
            </a:r>
            <a:r>
              <a:rPr lang="en-US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01</a:t>
            </a:r>
            <a:r>
              <a:rPr lang="mn-MN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-нээс 07.</a:t>
            </a:r>
            <a:r>
              <a:rPr lang="en-US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mn-MN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1-ний хугацаанд нийт ирсэн өргөдлийн тоо/</a:t>
            </a:r>
            <a:endParaRPr lang="en-US" sz="1400" dirty="0">
              <a:solidFill>
                <a:srgbClr val="C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754831"/>
              </p:ext>
            </p:extLst>
          </p:nvPr>
        </p:nvGraphicFramePr>
        <p:xfrm>
          <a:off x="301337" y="1735281"/>
          <a:ext cx="8541329" cy="4062598"/>
        </p:xfrm>
        <a:graphic>
          <a:graphicData uri="http://schemas.openxmlformats.org/drawingml/2006/table">
            <a:tbl>
              <a:tblPr/>
              <a:tblGrid>
                <a:gridCol w="342899"/>
                <a:gridCol w="2015837"/>
                <a:gridCol w="467591"/>
                <a:gridCol w="529936"/>
                <a:gridCol w="363682"/>
                <a:gridCol w="467591"/>
                <a:gridCol w="426027"/>
                <a:gridCol w="363682"/>
                <a:gridCol w="270163"/>
                <a:gridCol w="498764"/>
                <a:gridCol w="405246"/>
                <a:gridCol w="498763"/>
                <a:gridCol w="353291"/>
                <a:gridCol w="529936"/>
                <a:gridCol w="384464"/>
                <a:gridCol w="623457"/>
              </a:tblGrid>
              <a:tr h="482945">
                <a:tc rowSpan="4" gridSpan="2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Нэгжүүд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Шийдвэрлэх шатандаа байгаа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Шийдвэрлэж хариу өгсөн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810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Хугацаандаа байгаа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Хугацаа хэтэрсэн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Бүгд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Хугацаандаа шийдвэрлэсэн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Хугацаа хэтэрч шийдвэрлэсэн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Бүгд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628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1=4+7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4=2+3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7=5+6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08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63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Захиргаа, санхүүгийн хэлтэс</a:t>
                      </a:r>
                    </a:p>
                  </a:txBody>
                  <a:tcPr marL="7980" marR="7980" marT="798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11.76%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11.76%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88.24%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88.24%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63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Инженерийн байгууламжийн хэлтэс</a:t>
                      </a:r>
                    </a:p>
                  </a:txBody>
                  <a:tcPr marL="7980" marR="7980" marT="798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18.75%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18.75%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62.50%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18.75%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81.25%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96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Тохижилт, хог хаягдлын удирдлагын хэлтэс</a:t>
                      </a:r>
                    </a:p>
                  </a:txBody>
                  <a:tcPr marL="7980" marR="7980" marT="798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5.88%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5.88%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82.35%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11.76%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94.12%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63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Хүнс, худалдаа, үйлчилгээний хэлтэс</a:t>
                      </a:r>
                    </a:p>
                  </a:txBody>
                  <a:tcPr marL="7980" marR="7980" marT="798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40.00%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40.00%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56.67%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3.33%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60.00%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748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Улаанбаатар хотын Захирагчийн ажлын алба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22.50%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22.50%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70.00%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7.50%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77.50%</a:t>
                      </a:r>
                    </a:p>
                  </a:txBody>
                  <a:tcPr marL="7980" marR="7980" marT="798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2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617" y="415637"/>
            <a:ext cx="7491847" cy="70658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200" dirty="0" smtClean="0">
                <a:latin typeface="Arial" pitchFamily="34" charset="0"/>
                <a:cs typeface="Arial" pitchFamily="34" charset="0"/>
              </a:rPr>
              <a:t>2016 </a:t>
            </a:r>
            <a:r>
              <a:rPr lang="mn-MN" sz="2200" dirty="0">
                <a:latin typeface="Arial" pitchFamily="34" charset="0"/>
                <a:cs typeface="Arial" pitchFamily="34" charset="0"/>
              </a:rPr>
              <a:t>оны </a:t>
            </a:r>
            <a:r>
              <a:rPr lang="mn-MN" sz="2200" dirty="0" smtClean="0">
                <a:latin typeface="Arial" pitchFamily="34" charset="0"/>
                <a:cs typeface="Arial" pitchFamily="34" charset="0"/>
              </a:rPr>
              <a:t>07 </a:t>
            </a:r>
            <a:r>
              <a:rPr lang="mn-MN" sz="2200" dirty="0">
                <a:latin typeface="Arial" pitchFamily="34" charset="0"/>
                <a:cs typeface="Arial" pitchFamily="34" charset="0"/>
              </a:rPr>
              <a:t>сард  хандсан гол </a:t>
            </a:r>
            <a:r>
              <a:rPr lang="mn-MN" sz="2200" dirty="0" smtClean="0">
                <a:latin typeface="Arial" pitchFamily="34" charset="0"/>
                <a:cs typeface="Arial" pitchFamily="34" charset="0"/>
              </a:rPr>
              <a:t>асуудлууд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>
                <a:latin typeface="Arial" pitchFamily="34" charset="0"/>
                <a:cs typeface="Arial" pitchFamily="34" charset="0"/>
              </a:rPr>
            </a:br>
            <a:r>
              <a:rPr lang="en-US" sz="2200" dirty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>
                <a:latin typeface="Arial" pitchFamily="34" charset="0"/>
                <a:cs typeface="Arial" pitchFamily="34" charset="0"/>
              </a:rPr>
            </a:br>
            <a:endParaRPr lang="en-US" sz="2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287732"/>
              </p:ext>
            </p:extLst>
          </p:nvPr>
        </p:nvGraphicFramePr>
        <p:xfrm>
          <a:off x="633844" y="1246911"/>
          <a:ext cx="7855529" cy="4977245"/>
        </p:xfrm>
        <a:graphic>
          <a:graphicData uri="http://schemas.openxmlformats.org/drawingml/2006/table">
            <a:tbl>
              <a:tblPr/>
              <a:tblGrid>
                <a:gridCol w="563294"/>
                <a:gridCol w="4663335"/>
                <a:gridCol w="1371600"/>
                <a:gridCol w="1257300"/>
              </a:tblGrid>
              <a:tr h="676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Ангилал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тоо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хувь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1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Хоолны газар, баар, рестораны үйлчилгээний тухай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16.25%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1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Орон сууц хүсэх тухай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7.50%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1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Явган хүний зам, талбайн тохижилтын тухай 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5.00%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1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Согтууруулах ундааны зөвшөөрөл, худалдаа, үйлчилгээний тухай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5.00%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1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Нийтийн эзэмшлийн гудамж, талбайн болон ТҮЦ, павильон, ил задгай худалдаа, үйлчилгээний тухай  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3.75%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1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Зах болон худалдааны төв, дэлгүүрийн худалдаа, үйлчилгээний тухай 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3.75%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1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Хот тохижилтын тухай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3.75%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1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Ахмадын орон сууцны хөтөлбөрт хамрагдах тухай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3.75%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1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Жирэмсний амралтын тухай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2.50%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1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Орон сууцны 1-р давхарт байрлах үйлчилгээний газруудын тухай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2.50%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081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478048"/>
            <a:ext cx="73463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2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Захиргаа</a:t>
            </a:r>
            <a:r>
              <a:rPr lang="mn-MN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санхүүгийн хэлтэс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60360"/>
              </p:ext>
            </p:extLst>
          </p:nvPr>
        </p:nvGraphicFramePr>
        <p:xfrm>
          <a:off x="488373" y="1246908"/>
          <a:ext cx="8136081" cy="5018808"/>
        </p:xfrm>
        <a:graphic>
          <a:graphicData uri="http://schemas.openxmlformats.org/drawingml/2006/table">
            <a:tbl>
              <a:tblPr/>
              <a:tblGrid>
                <a:gridCol w="583411"/>
                <a:gridCol w="4871816"/>
                <a:gridCol w="1350818"/>
                <a:gridCol w="1330036"/>
              </a:tblGrid>
              <a:tr h="745895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Ангилал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тоо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хувь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7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Орон сууц хүсэх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7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Ахмадын орон сууцны хөтөлбөрт хамрагдах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7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Жирэмсний амралтын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58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Нийслэлийн нутгийн захиргааны байгууллагаас шийдвэрлэх, шийдвэрлэх боломжтой бусад асуудлын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2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Нийслэлийн Засаг даргын Тамгын газрын үйл ажиллагааны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39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Улаанбаатар хотын Захирагчийн ажлын албаны үйл ажиллагааны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7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Цалинтай чөлөө хүсэх тухай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7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Сургалтанд хамрагдах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Ээлжийн амралтын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20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 өргөдөл, гомдлын дүн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714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8259" y="342901"/>
            <a:ext cx="7886700" cy="685799"/>
          </a:xfrm>
        </p:spPr>
        <p:txBody>
          <a:bodyPr>
            <a:normAutofit/>
          </a:bodyPr>
          <a:lstStyle/>
          <a:p>
            <a:pPr algn="ctr"/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Хүнс, худалдаа үйлчилгээний хэлтэс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607846"/>
              </p:ext>
            </p:extLst>
          </p:nvPr>
        </p:nvGraphicFramePr>
        <p:xfrm>
          <a:off x="618258" y="1267692"/>
          <a:ext cx="8110106" cy="5143529"/>
        </p:xfrm>
        <a:graphic>
          <a:graphicData uri="http://schemas.openxmlformats.org/drawingml/2006/table">
            <a:tbl>
              <a:tblPr/>
              <a:tblGrid>
                <a:gridCol w="581548"/>
                <a:gridCol w="4962003"/>
                <a:gridCol w="1272727"/>
                <a:gridCol w="1293828"/>
              </a:tblGrid>
              <a:tr h="570626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Ангилал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тоо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Өргөдөл, гомдлын хувь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Хоолны газар, баар, рестораны үйлчилгээний тухай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43.33%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Согтууруулах ундааны зөвшөөрөл, худалдаа, үйлчилгээний тухай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13.33%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Нийтийн эзэмшлийн гудамж, талбайн болон ТҮЦ, павильон, ил задгай худалдаа, үйлчилгээний тухай  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10.00%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Зах болон худалдааны төв, дэлгүүрийн худалдаа, үйлчилгээний тухай 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10.00%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Орон сууцны 1-р давхарт байрлах үйлчилгээний газруудын тухай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6.67%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Агаарын бохирдлын тухай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3.33%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Хот тохижилтын тухай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3.33%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Дүүргийн Засаг даргын захирамж хүчингүй болгох тухай 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3.33%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Нийтийн эзэмшлийн гудамж, талбайн тохижилтын тухай 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3.33%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Тамхины зөвшөөрөл, худалдаа, үйлчилгээний тухай  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3.33%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47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 өргөдөл, гомдлын дүн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80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169" y="332252"/>
            <a:ext cx="78866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Тохижилт</a:t>
            </a:r>
            <a:r>
              <a:rPr lang="mn-M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хог хаягдлын удирдлагын хэлтэс </a:t>
            </a:r>
            <a:r>
              <a:rPr lang="mn-M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294806"/>
              </p:ext>
            </p:extLst>
          </p:nvPr>
        </p:nvGraphicFramePr>
        <p:xfrm>
          <a:off x="550720" y="1163787"/>
          <a:ext cx="8058148" cy="5237012"/>
        </p:xfrm>
        <a:graphic>
          <a:graphicData uri="http://schemas.openxmlformats.org/drawingml/2006/table">
            <a:tbl>
              <a:tblPr/>
              <a:tblGrid>
                <a:gridCol w="577821"/>
                <a:gridCol w="4835841"/>
                <a:gridCol w="1246909"/>
                <a:gridCol w="1397577"/>
              </a:tblGrid>
              <a:tr h="583358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Д/д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Ангилал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Өргөдөл, гомдлын тоо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Өргөдөл, гомдлын хувь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0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Явган хүний зам, талбайн тохижилтын тухай 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23.53%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0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Хүрээлэн буй орчны тухай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11.76%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0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Нийтийн бие засах газрын тухай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11.76%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0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Хог цэвэрлэгээ, тээвэрлэлтийн тухай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11.76%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0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Хот тохижилтын тухай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11.76%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0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 сурталчилгаа, мэдээллийн самбарын тухай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5.88%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0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Хөшөө, түүх соёлын дурсгалт зүйлийн тухай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5.88%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0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Ногоон бүсийн ашиглалт, хамгаалалтын тухай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5.88%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0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Орон сууцны дээврийн засвар, үйлчилгээний тухай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5.88%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0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Нийтийн эзэмшлийн гудамж, талбайн тохижилтын тухай 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5.88%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954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 өргөдөл, гомдлын дүн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100.00%</a:t>
                      </a:r>
                    </a:p>
                  </a:txBody>
                  <a:tcPr marL="9145" marR="9145" marT="914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280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191" y="264208"/>
            <a:ext cx="7793181" cy="650192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Инженерийн байгууламжийн хэлтэс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809969"/>
              </p:ext>
            </p:extLst>
          </p:nvPr>
        </p:nvGraphicFramePr>
        <p:xfrm>
          <a:off x="498763" y="1019768"/>
          <a:ext cx="8208818" cy="5501110"/>
        </p:xfrm>
        <a:graphic>
          <a:graphicData uri="http://schemas.openxmlformats.org/drawingml/2006/table">
            <a:tbl>
              <a:tblPr/>
              <a:tblGrid>
                <a:gridCol w="588626"/>
                <a:gridCol w="4908166"/>
                <a:gridCol w="1298863"/>
                <a:gridCol w="1413163"/>
              </a:tblGrid>
              <a:tr h="589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Д/д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Ангилал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Өргөдөл, гомдлын тоо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Өргөдөл, гомдлын хувь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3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Төвлөрсөн цахилгаан хангамжийн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12.50%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51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Орон сууцны лифтний ашиглалт, засвар, үйлчилгээний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12.50%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3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Сууц өмчлөгчдийн холбоодын үйл ажиллагааны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12.50%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51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Орон сууцны гадна талбайн цэвэрлэгээ, тохижилт, үйлчилгээний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6.25%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3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Барилга, байгууламжийн чанар, аюулгүй байдлын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6.25%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51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Инженерийн байгууламжийн төлөвлөлт, шинэчлэлтийн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6.25%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3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Инженерийн байгууламжийн эвдрэл, гэмтлийн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6.25%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3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Дулаан хангамжийн гэмтэл, доголдол, саатлын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6.25%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3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Орон сууцны айлуудын засварын ажлын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6.25%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51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Барилгажилтын норм, дүрэм, шаардлага хангаж байгаа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6.25%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3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 зогсоол, төлбөртэй зогсоолын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6.25%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3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Худаг, ус гаргах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6.25%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3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Усан хангамж, ус түгээлтийн тухай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6.25%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17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Нийт өргөдөл, гомдлын дүн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100.00%</a:t>
                      </a:r>
                    </a:p>
                  </a:txBody>
                  <a:tcPr marL="7353" marR="7353" marT="735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4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7256"/>
          </a:xfrm>
        </p:spPr>
        <p:txBody>
          <a:bodyPr>
            <a:normAutofit fontScale="90000"/>
          </a:bodyPr>
          <a:lstStyle/>
          <a:p>
            <a:pPr lvl="0" indent="-171450" algn="ctr">
              <a:spcBef>
                <a:spcPts val="0"/>
              </a:spcBef>
            </a:pPr>
            <a:r>
              <a:rPr lang="mn-MN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mn-MN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mn-MN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mn-MN" sz="18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Нийслэлийн </a:t>
            </a:r>
            <a:r>
              <a:rPr lang="mn-MN" sz="18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үйлчилгээний нэгдсэн төв”-өөр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mn-MN" sz="18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үйлчлүүлсэн  </a:t>
            </a:r>
            <a:r>
              <a:rPr lang="mn-MN" sz="18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396 </a:t>
            </a:r>
            <a:r>
              <a:rPr lang="mn-MN" sz="18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8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иргэн</a:t>
            </a:r>
            <a:r>
              <a:rPr lang="mn-MN" sz="18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байгууллагын асуудлыг шийдвэрлэлээ 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mn-MN" sz="18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 07 сард/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9" y="1569027"/>
            <a:ext cx="7595756" cy="4831772"/>
          </a:xfrm>
        </p:spPr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800"/>
              </a:spcAft>
              <a:buNone/>
            </a:pPr>
            <a:endParaRPr lang="mn-MN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800"/>
              </a:spcAft>
              <a:buNone/>
            </a:pPr>
            <a:r>
              <a:rPr lang="mn-MN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“</a:t>
            </a:r>
            <a:r>
              <a:rPr lang="mn-MN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Нийслэлийн үйлчилгээний нэгдсэн </a:t>
            </a:r>
            <a:r>
              <a:rPr lang="mn-MN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төвүүд”-</a:t>
            </a:r>
            <a:r>
              <a:rPr lang="mn-MN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 Улаанбаатар хотын Захирагчийн ажлын </a:t>
            </a:r>
            <a:r>
              <a:rPr lang="mn-MN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албанаас төрлийн </a:t>
            </a:r>
            <a:r>
              <a:rPr lang="mn-MN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үйлчилгээ үзүүлж байгаа. Тус </a:t>
            </a:r>
            <a:r>
              <a:rPr lang="mn-MN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төвөөр 7 дугаар сард </a:t>
            </a:r>
            <a:r>
              <a:rPr lang="mn-MN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Улаанбаатар хотын Захирагчийн ажлын албанд </a:t>
            </a:r>
            <a:r>
              <a:rPr lang="en-US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396</a:t>
            </a:r>
            <a:r>
              <a:rPr lang="mn-MN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иргэн, байгууллага хандсан. </a:t>
            </a:r>
            <a:r>
              <a:rPr lang="mn-MN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Иргэдийн </a:t>
            </a:r>
            <a:r>
              <a:rPr lang="mn-MN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асуудлыг судлан шийдвэрлэж, тухай бүрт нь зөвлөгөө мэдээлэл  өгч байна. </a:t>
            </a:r>
            <a:endParaRPr lang="en-US" sz="15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mn-MN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mn-MN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Нийслэлийн нутаг дэвсгэрт согтууруулах ундаа худалдах, түүгээр үйлчлэх тусгай зөвшөөрөл олгох, хяналт тавих журмын хүрээнд аж ахуй нэгж байгууллагуудад а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ттестатчилал я</a:t>
            </a:r>
            <a:r>
              <a:rPr lang="mn-MN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вагдсан. Энэхүү ажлын хүрээнд 2016 оны </a:t>
            </a:r>
            <a:r>
              <a:rPr lang="mn-MN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 дугаар сарын 20-ны өдрийн А/96 </a:t>
            </a:r>
            <a:r>
              <a:rPr lang="mn-MN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тушаалаар нийт 670 аж ахуй </a:t>
            </a:r>
            <a:r>
              <a:rPr lang="mn-MN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нэгжийн тусгай </a:t>
            </a:r>
            <a:r>
              <a:rPr lang="mn-MN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зөвшөөрөл гарсан.  7 сард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нийт 176 аж ахуй нэгж байгууллагууд тусгай зөвшөөрлийг олгосон бол 169 иргэн, байгууллагуудад мэдээлэл, зөвлөгөө өгч ажиласан. </a:t>
            </a:r>
            <a:endParaRPr lang="en-U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mn-MN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“</a:t>
            </a:r>
            <a:r>
              <a:rPr lang="mn-MN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Нийслэлийн нутгийн захиргааны байгууллагуудын албан тушаалтнуудын иргэдтэй хийх уулзалтын журам”-ын хэрэгжилтийг хангуулахаар</a:t>
            </a:r>
            <a:r>
              <a:rPr lang="mn-MN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Улаанбаатар хотын Ерөнхий менежерийн Б/17 дугаар тушаалаар “Албан тушаалтнуудын иргэдтэй хийх уулзалтын журам“-ыг боловсруулан батлуулж, мөрдөн ажиллаж байна</a:t>
            </a:r>
            <a:r>
              <a:rPr lang="en-US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5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800"/>
              </a:spcAft>
              <a:buNone/>
            </a:pPr>
            <a:r>
              <a:rPr lang="mn-MN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mn-MN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“</a:t>
            </a:r>
            <a:r>
              <a:rPr lang="mn-MN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Ахмадын орон сууц </a:t>
            </a:r>
            <a:r>
              <a:rPr lang="mn-MN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хөтөлбөрт хамрагдах</a:t>
            </a:r>
            <a:r>
              <a:rPr lang="mn-MN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 талаар иргэдээс ирүүлж </a:t>
            </a:r>
            <a:r>
              <a:rPr lang="mn-MN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байгаа</a:t>
            </a:r>
            <a:r>
              <a:rPr lang="en-US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24 </a:t>
            </a:r>
            <a:r>
              <a:rPr lang="mn-MN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санал</a:t>
            </a:r>
            <a:r>
              <a:rPr lang="mn-MN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mn-MN" sz="1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хүсэлтэнд зөвлөгөө, мэдээлэл өгсөн. </a:t>
            </a:r>
            <a:r>
              <a:rPr lang="mn-MN" sz="1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Харин бусад асуудлаар нийт </a:t>
            </a:r>
            <a:r>
              <a:rPr lang="en-US" sz="1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26</a:t>
            </a:r>
            <a:r>
              <a:rPr lang="mn-MN" sz="1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Зөвлөгөө, мэдээллийн үйлчилгээг  үзүүлж, ажиллалаа. </a:t>
            </a:r>
            <a:endParaRPr lang="en-US" sz="15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738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7189</TotalTime>
  <Words>908</Words>
  <Application>Microsoft Office PowerPoint</Application>
  <PresentationFormat>On-screen Show (4:3)</PresentationFormat>
  <Paragraphs>404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 УЛААНБААТАР ХОТЫН ЗАХИРАГЧИЙН АЖЛЫН АЛБА  </vt:lpstr>
      <vt:lpstr>Өргөдөл, гомдол шийдвэрлэлтийн график 7 сард </vt:lpstr>
      <vt:lpstr>Өргөдөл, гомдлын шийдвэрлэлтийн нэгдсэн тайлан (нэгжээр) Хэлтсүүдийн өргөдөл, гомдлын шийдвэрлэлтийн дэлгэрэнгүй тайлан  /2016.07.01-нээс 07.31-ний хугацаанд нийт ирсэн өргөдлийн тоо/</vt:lpstr>
      <vt:lpstr>  2016 оны 07 сард  хандсан гол асуудлууд  </vt:lpstr>
      <vt:lpstr>PowerPoint Presentation</vt:lpstr>
      <vt:lpstr>Хүнс, худалдаа үйлчилгээний хэлтэс </vt:lpstr>
      <vt:lpstr>Тохижилт, хог хаягдлын удирдлагын хэлтэс  </vt:lpstr>
      <vt:lpstr>     Инженерийн байгууламжийн хэлтэс</vt:lpstr>
      <vt:lpstr> “Нийслэлийн үйлчилгээний нэгдсэн төв”-өөр үйлчлүүлсэн  396  иргэн, байгууллагын асуудлыг шийдвэрлэлээ  / 07 сард/</vt:lpstr>
      <vt:lpstr>Дүгнэлт </vt:lpstr>
      <vt:lpstr> Цаашид анхаарах асуудлууд: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УЛААНБААТАР ХОТЫН ЗАХИРАГЧИЙН АЖЛЫН АЛБА</dc:title>
  <dc:creator>Erdenebat.E</dc:creator>
  <cp:lastModifiedBy>Erdenebold Delgermaa</cp:lastModifiedBy>
  <cp:revision>347</cp:revision>
  <cp:lastPrinted>2015-07-06T20:56:01Z</cp:lastPrinted>
  <dcterms:created xsi:type="dcterms:W3CDTF">2014-04-10T03:29:37Z</dcterms:created>
  <dcterms:modified xsi:type="dcterms:W3CDTF">2016-09-26T04:30:48Z</dcterms:modified>
</cp:coreProperties>
</file>