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9" r:id="rId2"/>
    <p:sldId id="313" r:id="rId3"/>
    <p:sldId id="303" r:id="rId4"/>
    <p:sldId id="306" r:id="rId5"/>
    <p:sldId id="311" r:id="rId6"/>
    <p:sldId id="273" r:id="rId7"/>
    <p:sldId id="309" r:id="rId8"/>
    <p:sldId id="278" r:id="rId9"/>
    <p:sldId id="310" r:id="rId10"/>
    <p:sldId id="312" r:id="rId11"/>
    <p:sldId id="292" r:id="rId1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79076" autoAdjust="0"/>
  </p:normalViewPr>
  <p:slideViewPr>
    <p:cSldViewPr snapToGrid="0">
      <p:cViewPr varScale="1">
        <p:scale>
          <a:sx n="92" d="100"/>
          <a:sy n="92" d="100"/>
        </p:scale>
        <p:origin x="1134" y="90"/>
      </p:cViewPr>
      <p:guideLst>
        <p:guide orient="horz" pos="2160"/>
        <p:guide pos="2880"/>
      </p:guideLst>
    </p:cSldViewPr>
  </p:slideViewPr>
  <p:notesTextViewPr>
    <p:cViewPr>
      <p:scale>
        <a:sx n="1" d="1"/>
        <a:sy n="1" d="1"/>
      </p:scale>
      <p:origin x="0" y="0"/>
    </p:cViewPr>
  </p:notesTextViewPr>
  <p:notesViewPr>
    <p:cSldViewPr snapToGrid="0">
      <p:cViewPr varScale="1">
        <p:scale>
          <a:sx n="111" d="100"/>
          <a:sy n="111" d="100"/>
        </p:scale>
        <p:origin x="3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mn-MN" sz="1200" dirty="0" smtClean="0">
                <a:solidFill>
                  <a:schemeClr val="tx1"/>
                </a:solidFill>
                <a:latin typeface="Arial" panose="020B0604020202020204" pitchFamily="34" charset="0"/>
                <a:cs typeface="Arial" panose="020B0604020202020204" pitchFamily="34" charset="0"/>
              </a:rPr>
              <a:t>Өргөдөл</a:t>
            </a:r>
            <a:r>
              <a:rPr lang="mn-MN" sz="1200" baseline="0" dirty="0" smtClean="0">
                <a:solidFill>
                  <a:schemeClr val="tx1"/>
                </a:solidFill>
                <a:latin typeface="Arial" panose="020B0604020202020204" pitchFamily="34" charset="0"/>
                <a:cs typeface="Arial" panose="020B0604020202020204" pitchFamily="34" charset="0"/>
              </a:rPr>
              <a:t> гомдлын төрөл: </a:t>
            </a:r>
            <a:endParaRPr lang="en-US" sz="1200" dirty="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588777189553377"/>
          <c:y val="0.22840655249441547"/>
          <c:w val="0.83692151401613391"/>
          <c:h val="0.6336677413991281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'2016'!$A$53:$A$55</c:f>
              <c:strCache>
                <c:ptCount val="3"/>
                <c:pt idx="0">
                  <c:v>Хүсэлт 97</c:v>
                </c:pt>
                <c:pt idx="1">
                  <c:v>Санал 9</c:v>
                </c:pt>
                <c:pt idx="2">
                  <c:v>Гомдол 23</c:v>
                </c:pt>
              </c:strCache>
            </c:strRef>
          </c:cat>
          <c:val>
            <c:numRef>
              <c:f>'2016'!$B$53:$B$55</c:f>
              <c:numCache>
                <c:formatCode>0.0%</c:formatCode>
                <c:ptCount val="3"/>
                <c:pt idx="0">
                  <c:v>0.75</c:v>
                </c:pt>
                <c:pt idx="1">
                  <c:v>7.0000000000000007E-2</c:v>
                </c:pt>
                <c:pt idx="2">
                  <c:v>0.18</c:v>
                </c:pt>
              </c:numCache>
            </c:numRef>
          </c:val>
        </c:ser>
        <c:dLbls>
          <c:dLblPos val="outEnd"/>
          <c:showLegendKey val="0"/>
          <c:showVal val="1"/>
          <c:showCatName val="0"/>
          <c:showSerName val="0"/>
          <c:showPercent val="0"/>
          <c:showBubbleSize val="0"/>
        </c:dLbls>
        <c:gapWidth val="219"/>
        <c:overlap val="-27"/>
        <c:axId val="2034114784"/>
        <c:axId val="2034115328"/>
      </c:barChart>
      <c:catAx>
        <c:axId val="203411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34115328"/>
        <c:crosses val="autoZero"/>
        <c:auto val="1"/>
        <c:lblAlgn val="ctr"/>
        <c:lblOffset val="100"/>
        <c:noMultiLvlLbl val="0"/>
      </c:catAx>
      <c:valAx>
        <c:axId val="20341153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34114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mn-MN" dirty="0" smtClean="0">
                <a:solidFill>
                  <a:schemeClr val="tx1"/>
                </a:solidFill>
                <a:latin typeface="Arial" panose="020B0604020202020204" pitchFamily="34" charset="0"/>
                <a:cs typeface="Arial" panose="020B0604020202020204" pitchFamily="34" charset="0"/>
              </a:rPr>
              <a:t>Эх</a:t>
            </a:r>
            <a:r>
              <a:rPr lang="mn-MN" baseline="0" dirty="0" smtClean="0">
                <a:solidFill>
                  <a:schemeClr val="tx1"/>
                </a:solidFill>
                <a:latin typeface="Arial" panose="020B0604020202020204" pitchFamily="34" charset="0"/>
                <a:cs typeface="Arial" panose="020B0604020202020204" pitchFamily="34" charset="0"/>
              </a:rPr>
              <a:t> сурвалж:</a:t>
            </a:r>
            <a:endParaRPr lang="en-US" dirty="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'2016'!$A$24:$A$28</c:f>
              <c:strCache>
                <c:ptCount val="5"/>
                <c:pt idx="0">
                  <c:v>1800-1200 утас  19</c:v>
                </c:pt>
                <c:pt idx="1">
                  <c:v>www.ub 1200 mn 4</c:v>
                </c:pt>
                <c:pt idx="2">
                  <c:v>Засгийн газрын 11-11 төв 21</c:v>
                </c:pt>
                <c:pt idx="3">
                  <c:v>Нийслэлийн  Үйлчилгээний нэгдсэн төв 42</c:v>
                </c:pt>
                <c:pt idx="4">
                  <c:v>Байгууллага 43</c:v>
                </c:pt>
              </c:strCache>
            </c:strRef>
          </c:cat>
          <c:val>
            <c:numRef>
              <c:f>'2016'!$B$24:$B$28</c:f>
              <c:numCache>
                <c:formatCode>0%</c:formatCode>
                <c:ptCount val="5"/>
                <c:pt idx="0">
                  <c:v>0.13869999999999999</c:v>
                </c:pt>
                <c:pt idx="1">
                  <c:v>2.92E-2</c:v>
                </c:pt>
                <c:pt idx="2">
                  <c:v>0.15329999999999999</c:v>
                </c:pt>
                <c:pt idx="3">
                  <c:v>0.30659999999999998</c:v>
                </c:pt>
                <c:pt idx="4">
                  <c:v>0.31390000000000001</c:v>
                </c:pt>
              </c:numCache>
            </c:numRef>
          </c:val>
        </c:ser>
        <c:dLbls>
          <c:showLegendKey val="0"/>
          <c:showVal val="1"/>
          <c:showCatName val="0"/>
          <c:showSerName val="0"/>
          <c:showPercent val="0"/>
          <c:showBubbleSize val="0"/>
        </c:dLbls>
        <c:gapWidth val="219"/>
        <c:overlap val="-27"/>
        <c:axId val="1979809296"/>
        <c:axId val="2034126752"/>
      </c:barChart>
      <c:catAx>
        <c:axId val="197980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34126752"/>
        <c:crosses val="autoZero"/>
        <c:auto val="1"/>
        <c:lblAlgn val="ctr"/>
        <c:lblOffset val="100"/>
        <c:noMultiLvlLbl val="0"/>
      </c:catAx>
      <c:valAx>
        <c:axId val="2034126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79809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6" y="0"/>
            <a:ext cx="2921000" cy="495300"/>
          </a:xfrm>
          <a:prstGeom prst="rect">
            <a:avLst/>
          </a:prstGeom>
        </p:spPr>
        <p:txBody>
          <a:bodyPr vert="horz" lIns="91440" tIns="45720" rIns="91440" bIns="45720" rtlCol="0"/>
          <a:lstStyle>
            <a:lvl1pPr algn="r">
              <a:defRPr sz="1200"/>
            </a:lvl1pPr>
          </a:lstStyle>
          <a:p>
            <a:fld id="{75A27622-F202-45BF-8224-BAFB18BD640D}" type="datetimeFigureOut">
              <a:rPr lang="en-US" smtClean="0"/>
              <a:t>12/6/2016</a:t>
            </a:fld>
            <a:endParaRPr lang="en-US"/>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6" y="9377363"/>
            <a:ext cx="2921000" cy="495300"/>
          </a:xfrm>
          <a:prstGeom prst="rect">
            <a:avLst/>
          </a:prstGeom>
        </p:spPr>
        <p:txBody>
          <a:bodyPr vert="horz" lIns="91440" tIns="45720" rIns="91440" bIns="45720"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2165" cy="495460"/>
          </a:xfrm>
          <a:prstGeom prst="rect">
            <a:avLst/>
          </a:prstGeom>
        </p:spPr>
        <p:txBody>
          <a:bodyPr vert="horz" lIns="91477" tIns="45739" rIns="91477" bIns="45739" rtlCol="0"/>
          <a:lstStyle>
            <a:lvl1pPr algn="l">
              <a:defRPr sz="1200"/>
            </a:lvl1pPr>
          </a:lstStyle>
          <a:p>
            <a:endParaRPr lang="en-US"/>
          </a:p>
        </p:txBody>
      </p:sp>
      <p:sp>
        <p:nvSpPr>
          <p:cNvPr id="3" name="Date Placeholder 2"/>
          <p:cNvSpPr>
            <a:spLocks noGrp="1"/>
          </p:cNvSpPr>
          <p:nvPr>
            <p:ph type="dt" idx="1"/>
          </p:nvPr>
        </p:nvSpPr>
        <p:spPr>
          <a:xfrm>
            <a:off x="3818359" y="1"/>
            <a:ext cx="2922164" cy="495460"/>
          </a:xfrm>
          <a:prstGeom prst="rect">
            <a:avLst/>
          </a:prstGeom>
        </p:spPr>
        <p:txBody>
          <a:bodyPr vert="horz" lIns="91477" tIns="45739" rIns="91477" bIns="45739" rtlCol="0"/>
          <a:lstStyle>
            <a:lvl1pPr algn="r">
              <a:defRPr sz="1200"/>
            </a:lvl1pPr>
          </a:lstStyle>
          <a:p>
            <a:fld id="{4D3EF834-7D41-4E3E-8921-ECDE429AF013}" type="datetimeFigureOut">
              <a:rPr lang="en-US" smtClean="0"/>
              <a:t>12/6/2016</a:t>
            </a:fld>
            <a:endParaRPr lang="en-US"/>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77" tIns="45739" rIns="91477" bIns="45739" rtlCol="0" anchor="ctr"/>
          <a:lstStyle/>
          <a:p>
            <a:endParaRPr lang="en-US"/>
          </a:p>
        </p:txBody>
      </p:sp>
      <p:sp>
        <p:nvSpPr>
          <p:cNvPr id="5" name="Notes Placeholder 4"/>
          <p:cNvSpPr>
            <a:spLocks noGrp="1"/>
          </p:cNvSpPr>
          <p:nvPr>
            <p:ph type="body" sz="quarter" idx="3"/>
          </p:nvPr>
        </p:nvSpPr>
        <p:spPr>
          <a:xfrm>
            <a:off x="673736" y="4751328"/>
            <a:ext cx="5394644" cy="3887450"/>
          </a:xfrm>
          <a:prstGeom prst="rect">
            <a:avLst/>
          </a:prstGeom>
        </p:spPr>
        <p:txBody>
          <a:bodyPr vert="horz" lIns="91477" tIns="45739" rIns="91477" bIns="457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377205"/>
            <a:ext cx="2922165" cy="495460"/>
          </a:xfrm>
          <a:prstGeom prst="rect">
            <a:avLst/>
          </a:prstGeom>
        </p:spPr>
        <p:txBody>
          <a:bodyPr vert="horz" lIns="91477" tIns="45739" rIns="91477" bIns="45739" rtlCol="0" anchor="b"/>
          <a:lstStyle>
            <a:lvl1pPr algn="l">
              <a:defRPr sz="1200"/>
            </a:lvl1pPr>
          </a:lstStyle>
          <a:p>
            <a:endParaRPr lang="en-US"/>
          </a:p>
        </p:txBody>
      </p:sp>
      <p:sp>
        <p:nvSpPr>
          <p:cNvPr id="7" name="Slide Number Placeholder 6"/>
          <p:cNvSpPr>
            <a:spLocks noGrp="1"/>
          </p:cNvSpPr>
          <p:nvPr>
            <p:ph type="sldNum" sz="quarter" idx="5"/>
          </p:nvPr>
        </p:nvSpPr>
        <p:spPr>
          <a:xfrm>
            <a:off x="3818359" y="9377205"/>
            <a:ext cx="2922164" cy="495460"/>
          </a:xfrm>
          <a:prstGeom prst="rect">
            <a:avLst/>
          </a:prstGeom>
        </p:spPr>
        <p:txBody>
          <a:bodyPr vert="horz" lIns="91477" tIns="45739" rIns="91477" bIns="45739"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3</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6</a:t>
            </a:fld>
            <a:endParaRPr lang="en-US"/>
          </a:p>
        </p:txBody>
      </p:sp>
    </p:spTree>
    <p:extLst>
      <p:ext uri="{BB962C8B-B14F-4D97-AF65-F5344CB8AC3E}">
        <p14:creationId xmlns:p14="http://schemas.microsoft.com/office/powerpoint/2010/main" val="6762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8</a:t>
            </a:fld>
            <a:endParaRPr lang="en-US"/>
          </a:p>
        </p:txBody>
      </p:sp>
    </p:spTree>
    <p:extLst>
      <p:ext uri="{BB962C8B-B14F-4D97-AF65-F5344CB8AC3E}">
        <p14:creationId xmlns:p14="http://schemas.microsoft.com/office/powerpoint/2010/main" val="427186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11</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12/6/2016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12/6/2016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32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105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105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105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1050" dirty="0"/>
          </a:p>
        </p:txBody>
      </p:sp>
      <p:pic>
        <p:nvPicPr>
          <p:cNvPr id="5" name="Picture 15" descr="UB.BMP"/>
          <p:cNvPicPr>
            <a:picLocks noGrp="1" noChangeAspect="1"/>
          </p:cNvPicPr>
          <p:nvPr>
            <p:ph idx="1"/>
          </p:nvPr>
        </p:nvPicPr>
        <p:blipFill>
          <a:blip r:embed="rId3"/>
          <a:srcRect/>
          <a:stretch>
            <a:fillRect/>
          </a:stretch>
        </p:blipFill>
        <p:spPr bwMode="auto">
          <a:xfrm>
            <a:off x="3525716" y="1885950"/>
            <a:ext cx="1626577" cy="1143000"/>
          </a:xfrm>
          <a:prstGeom prst="rect">
            <a:avLst/>
          </a:prstGeom>
          <a:noFill/>
          <a:ln w="9525">
            <a:noFill/>
            <a:miter lim="800000"/>
            <a:headEnd/>
            <a:tailEnd/>
          </a:ln>
        </p:spPr>
      </p:pic>
      <p:sp>
        <p:nvSpPr>
          <p:cNvPr id="6" name="Rectangle 5"/>
          <p:cNvSpPr/>
          <p:nvPr/>
        </p:nvSpPr>
        <p:spPr>
          <a:xfrm>
            <a:off x="1885950" y="44577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a:solidFill>
                  <a:schemeClr val="tx1"/>
                </a:solidFill>
                <a:effectLst>
                  <a:outerShdw blurRad="38100" dist="38100" dir="2700000" algn="tl">
                    <a:srgbClr val="000000">
                      <a:alpha val="43137"/>
                    </a:srgbClr>
                  </a:outerShdw>
                </a:effectLst>
                <a:latin typeface="Arial" pitchFamily="34" charset="0"/>
                <a:cs typeface="Arial" pitchFamily="34" charset="0"/>
              </a:rPr>
              <a:t>ҮЙЛ АЖИЛЛАГААНЫ МОНИТОРИНГИЙН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hlinkClick r:id="rId4"/>
              </a:rPr>
              <a:t> </a:t>
            </a:r>
            <a:r>
              <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monitoring@ubservice.mn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429000"/>
            <a:ext cx="6286500" cy="56630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2016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11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 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2016 оны 1</a:t>
            </a:r>
            <a:r>
              <a:rPr lang="en-US" sz="1800" dirty="0" smtClean="0">
                <a:latin typeface="Arial" panose="020B0604020202020204" pitchFamily="34" charset="0"/>
                <a:cs typeface="Arial" panose="020B0604020202020204" pitchFamily="34" charset="0"/>
              </a:rPr>
              <a:t>1</a:t>
            </a:r>
            <a:r>
              <a:rPr lang="mn-MN"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дүгээр сарын 01-ний өдрөөс хойш манай байгууллагад ирсэн нийт өргөдөл гомдлыг 2016 оны 1</a:t>
            </a:r>
            <a:r>
              <a:rPr lang="en-US" sz="1800" dirty="0" smtClean="0">
                <a:latin typeface="Arial" panose="020B0604020202020204" pitchFamily="34" charset="0"/>
                <a:cs typeface="Arial" panose="020B0604020202020204" pitchFamily="34" charset="0"/>
              </a:rPr>
              <a:t>1</a:t>
            </a:r>
            <a:r>
              <a:rPr lang="mn-MN" sz="1800" dirty="0" smtClean="0">
                <a:latin typeface="Arial" panose="020B0604020202020204" pitchFamily="34" charset="0"/>
                <a:cs typeface="Arial" panose="020B0604020202020204" pitchFamily="34" charset="0"/>
              </a:rPr>
              <a:t> дүгээр сарын </a:t>
            </a:r>
            <a:r>
              <a:rPr lang="mn-MN" sz="1800" dirty="0" smtClean="0">
                <a:latin typeface="Arial" panose="020B0604020202020204" pitchFamily="34" charset="0"/>
                <a:cs typeface="Arial" panose="020B0604020202020204" pitchFamily="34" charset="0"/>
              </a:rPr>
              <a:t>3</a:t>
            </a:r>
            <a:r>
              <a:rPr lang="en-US" sz="1800" dirty="0" smtClean="0">
                <a:latin typeface="Arial" panose="020B0604020202020204" pitchFamily="34" charset="0"/>
                <a:cs typeface="Arial" panose="020B0604020202020204" pitchFamily="34" charset="0"/>
              </a:rPr>
              <a:t>0</a:t>
            </a:r>
            <a:r>
              <a:rPr lang="mn-MN" sz="1800" dirty="0" smtClean="0">
                <a:latin typeface="Arial" panose="020B0604020202020204" pitchFamily="34" charset="0"/>
                <a:cs typeface="Arial" panose="020B0604020202020204" pitchFamily="34" charset="0"/>
              </a:rPr>
              <a:t>-ний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2"/>
            <a:ext cx="7886700" cy="1401939"/>
          </a:xfrm>
        </p:spPr>
        <p:txBody>
          <a:bodyPr>
            <a:normAutofit/>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49" y="1378635"/>
            <a:ext cx="7886701" cy="4720830"/>
          </a:xfrm>
        </p:spPr>
        <p:txBody>
          <a:bodyPr>
            <a:normAutofit/>
          </a:bodyPr>
          <a:lstStyle/>
          <a:p>
            <a:pPr lvl="0" algn="just">
              <a:buFont typeface="Wingdings" panose="05000000000000000000" pitchFamily="2" charset="2"/>
              <a:buChar char="Ø"/>
            </a:pPr>
            <a:endParaRPr lang="mn-MN" sz="2000" dirty="0" smtClean="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endParaRPr lang="mn-MN" sz="2000" dirty="0" smtClean="0">
              <a:latin typeface="Arial" panose="020B0604020202020204" pitchFamily="34" charset="0"/>
              <a:cs typeface="Arial" panose="020B0604020202020204" pitchFamily="34" charset="0"/>
            </a:endParaRPr>
          </a:p>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endParaRPr lang="mn-MN" sz="2000" dirty="0" smtClean="0">
              <a:latin typeface="Arial" panose="020B0604020202020204" pitchFamily="34" charset="0"/>
              <a:cs typeface="Arial" panose="020B0604020202020204" pitchFamily="34" charset="0"/>
            </a:endParaRPr>
          </a:p>
          <a:p>
            <a:pPr marL="0" indent="0">
              <a:buNone/>
            </a:pPr>
            <a:r>
              <a:rPr lang="mn-MN" sz="1700" dirty="0" smtClean="0">
                <a:latin typeface="Arial" panose="020B0604020202020204" pitchFamily="34" charset="0"/>
                <a:cs typeface="Arial" panose="020B0604020202020204" pitchFamily="34" charset="0"/>
              </a:rPr>
              <a:t>       </a:t>
            </a:r>
          </a:p>
          <a:p>
            <a:pPr marL="0" indent="0">
              <a:buNone/>
            </a:pPr>
            <a:endParaRPr lang="mn-MN" sz="1700" dirty="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Үйл ажиллагааны мониторингийн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8373"/>
            <a:ext cx="7886700" cy="748145"/>
          </a:xfrm>
        </p:spPr>
        <p:txBody>
          <a:bodyPr>
            <a:normAutofit/>
          </a:bodyPr>
          <a:lstStyle/>
          <a:p>
            <a:pPr algn="ctr"/>
            <a:r>
              <a:rPr lang="mn-MN" sz="2400" dirty="0">
                <a:latin typeface="Arial" panose="020B0604020202020204" pitchFamily="34" charset="0"/>
                <a:cs typeface="Arial" panose="020B0604020202020204" pitchFamily="34" charset="0"/>
              </a:rPr>
              <a:t>Өргөдөл, гомдол шийдвэрлэлтийн график 11 сард </a:t>
            </a:r>
            <a:endParaRPr lang="en-US" sz="24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9485977"/>
              </p:ext>
            </p:extLst>
          </p:nvPr>
        </p:nvGraphicFramePr>
        <p:xfrm>
          <a:off x="4686300" y="3969325"/>
          <a:ext cx="3829051" cy="21546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511214660"/>
              </p:ext>
            </p:extLst>
          </p:nvPr>
        </p:nvGraphicFramePr>
        <p:xfrm>
          <a:off x="628648" y="3969326"/>
          <a:ext cx="3881006" cy="2154646"/>
        </p:xfrm>
        <a:graphic>
          <a:graphicData uri="http://schemas.openxmlformats.org/drawingml/2006/table">
            <a:tbl>
              <a:tblPr firstRow="1" bandRow="1">
                <a:tableStyleId>{5C22544A-7EE6-4342-B048-85BDC9FD1C3A}</a:tableStyleId>
              </a:tblPr>
              <a:tblGrid>
                <a:gridCol w="1472951"/>
                <a:gridCol w="833493"/>
                <a:gridCol w="761325"/>
                <a:gridCol w="813237"/>
              </a:tblGrid>
              <a:tr h="623456">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69111">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62079">
                <a:tc>
                  <a:txBody>
                    <a:bodyPr/>
                    <a:lstStyle/>
                    <a:p>
                      <a:pPr marL="342900" indent="-342900" algn="ctr">
                        <a:buAutoNum type="arabicPlain" startAt="2016"/>
                      </a:pPr>
                      <a:r>
                        <a:rPr lang="mn-MN" sz="1200" dirty="0" smtClean="0">
                          <a:solidFill>
                            <a:schemeClr val="tx1"/>
                          </a:solidFill>
                          <a:latin typeface="Arial" panose="020B0604020202020204" pitchFamily="34" charset="0"/>
                          <a:cs typeface="Arial" panose="020B0604020202020204" pitchFamily="34" charset="0"/>
                        </a:rPr>
                        <a:t> оны </a:t>
                      </a:r>
                    </a:p>
                    <a:p>
                      <a:pPr marL="0" indent="0" algn="ctr">
                        <a:buNone/>
                      </a:pPr>
                      <a:r>
                        <a:rPr lang="mn-MN" sz="1200" baseline="0" dirty="0" smtClean="0">
                          <a:solidFill>
                            <a:schemeClr val="tx1"/>
                          </a:solidFill>
                          <a:latin typeface="Arial" panose="020B0604020202020204" pitchFamily="34" charset="0"/>
                          <a:cs typeface="Arial" panose="020B0604020202020204" pitchFamily="34" charset="0"/>
                        </a:rPr>
                        <a:t>11</a:t>
                      </a:r>
                      <a:r>
                        <a:rPr lang="mn-MN" sz="1200" dirty="0" smtClean="0">
                          <a:solidFill>
                            <a:schemeClr val="tx1"/>
                          </a:solidFill>
                          <a:latin typeface="Arial" panose="020B0604020202020204" pitchFamily="34" charset="0"/>
                          <a:cs typeface="Arial" panose="020B0604020202020204" pitchFamily="34" charset="0"/>
                        </a:rPr>
                        <a:t> сард</a:t>
                      </a:r>
                      <a:r>
                        <a:rPr lang="mn-MN" sz="1200" baseline="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16</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7</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40</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809845386"/>
              </p:ext>
            </p:extLst>
          </p:nvPr>
        </p:nvGraphicFramePr>
        <p:xfrm>
          <a:off x="628648" y="1319646"/>
          <a:ext cx="7756816" cy="2452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363682"/>
            <a:ext cx="7689273" cy="1007918"/>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a:t>
            </a:r>
            <a:r>
              <a:rPr lang="en-US" sz="1400" dirty="0" smtClean="0">
                <a:latin typeface="Arial" pitchFamily="34" charset="0"/>
                <a:cs typeface="Arial" pitchFamily="34" charset="0"/>
              </a:rPr>
              <a:t>6</a:t>
            </a:r>
            <a:r>
              <a:rPr lang="mn-MN" sz="1400" dirty="0" smtClean="0">
                <a:latin typeface="Arial" pitchFamily="34" charset="0"/>
                <a:cs typeface="Arial" pitchFamily="34" charset="0"/>
              </a:rPr>
              <a:t>.1</a:t>
            </a:r>
            <a:r>
              <a:rPr lang="en-US" sz="1400" dirty="0" smtClean="0">
                <a:latin typeface="Arial" pitchFamily="34" charset="0"/>
                <a:cs typeface="Arial" pitchFamily="34" charset="0"/>
              </a:rPr>
              <a:t>1</a:t>
            </a:r>
            <a:r>
              <a:rPr lang="mn-MN" sz="1400" dirty="0" smtClean="0">
                <a:latin typeface="Arial" pitchFamily="34" charset="0"/>
                <a:cs typeface="Arial" pitchFamily="34" charset="0"/>
              </a:rPr>
              <a:t>.</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1</a:t>
            </a:r>
            <a:r>
              <a:rPr lang="en-US" sz="1400" dirty="0" smtClean="0">
                <a:latin typeface="Arial" pitchFamily="34" charset="0"/>
                <a:cs typeface="Arial" pitchFamily="34" charset="0"/>
              </a:rPr>
              <a:t>1</a:t>
            </a:r>
            <a:r>
              <a:rPr lang="mn-MN" sz="1400" dirty="0" smtClean="0">
                <a:latin typeface="Arial" pitchFamily="34" charset="0"/>
                <a:cs typeface="Arial" pitchFamily="34" charset="0"/>
              </a:rPr>
              <a:t>.</a:t>
            </a:r>
            <a:r>
              <a:rPr lang="en-US" sz="1400" dirty="0" smtClean="0">
                <a:latin typeface="Arial" pitchFamily="34" charset="0"/>
                <a:cs typeface="Arial" pitchFamily="34" charset="0"/>
              </a:rPr>
              <a:t>3</a:t>
            </a:r>
            <a:r>
              <a:rPr lang="mn-MN" sz="1400" dirty="0">
                <a:latin typeface="Arial" pitchFamily="34" charset="0"/>
                <a:cs typeface="Arial" pitchFamily="34" charset="0"/>
              </a:rPr>
              <a:t>0</a:t>
            </a:r>
            <a:r>
              <a:rPr lang="mn-MN" sz="1400" dirty="0" smtClean="0">
                <a:latin typeface="Arial" pitchFamily="34" charset="0"/>
                <a:cs typeface="Arial" pitchFamily="34" charset="0"/>
              </a:rPr>
              <a:t>-ний хугацаанд нийт ирсэн өргөдлийн тоо/</a:t>
            </a:r>
            <a:endParaRPr lang="en-US"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8131251"/>
              </p:ext>
            </p:extLst>
          </p:nvPr>
        </p:nvGraphicFramePr>
        <p:xfrm>
          <a:off x="540327" y="1704108"/>
          <a:ext cx="8115298" cy="4468093"/>
        </p:xfrm>
        <a:graphic>
          <a:graphicData uri="http://schemas.openxmlformats.org/drawingml/2006/table">
            <a:tbl>
              <a:tblPr/>
              <a:tblGrid>
                <a:gridCol w="368518"/>
                <a:gridCol w="1626537"/>
                <a:gridCol w="394854"/>
                <a:gridCol w="550719"/>
                <a:gridCol w="446809"/>
                <a:gridCol w="571500"/>
                <a:gridCol w="374072"/>
                <a:gridCol w="467591"/>
                <a:gridCol w="394855"/>
                <a:gridCol w="538986"/>
                <a:gridCol w="302677"/>
                <a:gridCol w="494117"/>
                <a:gridCol w="295593"/>
                <a:gridCol w="509154"/>
                <a:gridCol w="270164"/>
                <a:gridCol w="509152"/>
              </a:tblGrid>
              <a:tr h="345677">
                <a:tc rowSpan="4" gridSpan="2">
                  <a:txBody>
                    <a:bodyPr/>
                    <a:lstStyle/>
                    <a:p>
                      <a:pPr algn="ctr" rtl="0" fontAlgn="ctr"/>
                      <a:r>
                        <a:rPr lang="mn-MN" sz="1400" b="1" i="0" u="none" strike="noStrike" dirty="0">
                          <a:solidFill>
                            <a:srgbClr val="000000"/>
                          </a:solidFill>
                          <a:effectLst/>
                          <a:latin typeface="Arial" panose="020B0604020202020204" pitchFamily="34" charset="0"/>
                        </a:rPr>
                        <a:t>Нэгжүүд</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4" hMerge="1">
                  <a:txBody>
                    <a:bodyPr/>
                    <a:lstStyle/>
                    <a:p>
                      <a:endParaRPr lang="en-US"/>
                    </a:p>
                  </a:txBody>
                  <a:tcPr/>
                </a:tc>
                <a:tc rowSpan="2" gridSpan="2">
                  <a:txBody>
                    <a:bodyPr/>
                    <a:lstStyle/>
                    <a:p>
                      <a:pPr algn="ctr" rtl="0" fontAlgn="ctr"/>
                      <a:r>
                        <a:rPr lang="mn-MN" sz="1000" b="1" i="0" u="none" strike="noStrike" dirty="0">
                          <a:solidFill>
                            <a:srgbClr val="000000"/>
                          </a:solidFill>
                          <a:effectLst/>
                          <a:latin typeface="Arial" panose="020B0604020202020204" pitchFamily="34" charset="0"/>
                        </a:rPr>
                        <a:t>Нийт</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rtl="0" fontAlgn="ctr"/>
                      <a:r>
                        <a:rPr lang="mn-MN" sz="1000" b="1" i="0" u="none" strike="noStrike">
                          <a:solidFill>
                            <a:srgbClr val="000000"/>
                          </a:solidFill>
                          <a:effectLst/>
                          <a:latin typeface="Arial" panose="020B0604020202020204" pitchFamily="34" charset="0"/>
                        </a:rPr>
                        <a:t>Шийдвэрлэх шатандаа байгаа</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mn-MN" sz="1000" b="1" i="0" u="none" strike="noStrike" dirty="0">
                          <a:solidFill>
                            <a:srgbClr val="000000"/>
                          </a:solidFill>
                          <a:effectLst/>
                          <a:latin typeface="Arial" panose="020B0604020202020204" pitchFamily="34" charset="0"/>
                        </a:rPr>
                        <a:t>Шийдвэрлэж хариу өгсөн</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75264">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Хугацаандаа байгаа</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 хэтэрсэн</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Бүгд</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a:solidFill>
                            <a:srgbClr val="000000"/>
                          </a:solidFill>
                          <a:effectLst/>
                          <a:latin typeface="Arial" panose="020B0604020202020204" pitchFamily="34" charset="0"/>
                        </a:rPr>
                        <a:t>Хугацаандаа шийдвэрлэсэн</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Хугацаа хэтэрч шийдвэрлэсэн</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a:solidFill>
                            <a:srgbClr val="000000"/>
                          </a:solidFill>
                          <a:effectLst/>
                          <a:latin typeface="Arial" panose="020B0604020202020204" pitchFamily="34" charset="0"/>
                        </a:rPr>
                        <a:t>Бүгд</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15642">
                <a:tc gridSpan="2" vMerge="1">
                  <a:txBody>
                    <a:bodyPr/>
                    <a:lstStyle/>
                    <a:p>
                      <a:endParaRPr lang="en-US"/>
                    </a:p>
                  </a:txBody>
                  <a:tcPr/>
                </a:tc>
                <a:tc hMerge="1" v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1=4+7</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a:solidFill>
                            <a:srgbClr val="000000"/>
                          </a:solidFill>
                          <a:effectLst/>
                          <a:latin typeface="Arial" panose="020B0604020202020204" pitchFamily="34" charset="0"/>
                        </a:rPr>
                        <a:t>3</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4=2+3</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a:solidFill>
                            <a:srgbClr val="000000"/>
                          </a:solidFill>
                          <a:effectLst/>
                          <a:latin typeface="Arial" panose="020B0604020202020204" pitchFamily="34" charset="0"/>
                        </a:rPr>
                        <a:t>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a:solidFill>
                            <a:srgbClr val="000000"/>
                          </a:solidFill>
                          <a:effectLst/>
                          <a:latin typeface="Arial" panose="020B0604020202020204" pitchFamily="34" charset="0"/>
                        </a:rPr>
                        <a:t>7=5+6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60071">
                <a:tc gridSpan="2" vMerge="1">
                  <a:txBody>
                    <a:bodyPr/>
                    <a:lstStyle/>
                    <a:p>
                      <a:endParaRPr lang="en-US"/>
                    </a:p>
                  </a:txBody>
                  <a:tcPr/>
                </a:tc>
                <a:tc hMerge="1" vMerge="1">
                  <a:txBody>
                    <a:bodyPr/>
                    <a:lstStyle/>
                    <a:p>
                      <a:endParaRPr lang="en-US"/>
                    </a:p>
                  </a:txBody>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a:solidFill>
                            <a:srgbClr val="000000"/>
                          </a:solidFill>
                          <a:effectLst/>
                          <a:latin typeface="Arial" panose="020B0604020202020204" pitchFamily="34" charset="0"/>
                        </a:rPr>
                        <a:t>тоо</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panose="020B0604020202020204" pitchFamily="34" charset="0"/>
                        </a:rPr>
                        <a:t>%</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5088">
                <a:tc>
                  <a:txBody>
                    <a:bodyPr/>
                    <a:lstStyle/>
                    <a:p>
                      <a:pPr algn="ctr" rtl="0" fontAlgn="ctr"/>
                      <a:r>
                        <a:rPr lang="en-US" sz="1100" b="0" i="0" u="none" strike="noStrike" dirty="0">
                          <a:solidFill>
                            <a:srgbClr val="000000"/>
                          </a:solidFill>
                          <a:effectLst/>
                          <a:latin typeface="Arial" panose="020B0604020202020204" pitchFamily="34" charset="0"/>
                        </a:rPr>
                        <a:t>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900" b="0" i="0" u="none" strike="noStrike" dirty="0">
                          <a:solidFill>
                            <a:srgbClr val="000000"/>
                          </a:solidFill>
                          <a:effectLst/>
                          <a:latin typeface="Arial" panose="020B0604020202020204" pitchFamily="34" charset="0"/>
                        </a:rPr>
                        <a:t>Удирдлага</a:t>
                      </a:r>
                    </a:p>
                  </a:txBody>
                  <a:tcPr marL="8034" marR="8034" marT="8034"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5088">
                <a:tc>
                  <a:txBody>
                    <a:bodyPr/>
                    <a:lstStyle/>
                    <a:p>
                      <a:pPr algn="ctr" rtl="0" fontAlgn="ctr"/>
                      <a:r>
                        <a:rPr lang="en-US" sz="1100" b="0" i="0" u="none" strike="noStrike" dirty="0">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900" b="0" i="0" u="none" strike="noStrike" dirty="0">
                          <a:solidFill>
                            <a:srgbClr val="000000"/>
                          </a:solidFill>
                          <a:effectLst/>
                          <a:latin typeface="Arial" panose="020B0604020202020204" pitchFamily="34" charset="0"/>
                        </a:rPr>
                        <a:t>Захиргаа, санхүүгийн хэлтэс</a:t>
                      </a:r>
                    </a:p>
                  </a:txBody>
                  <a:tcPr marL="8034" marR="8034" marT="8034"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31.25%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31.25%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44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68.75%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68.75%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5088">
                <a:tc>
                  <a:txBody>
                    <a:bodyPr/>
                    <a:lstStyle/>
                    <a:p>
                      <a:pPr algn="ctr" rtl="0" fontAlgn="ctr"/>
                      <a:r>
                        <a:rPr lang="en-US" sz="1100" b="0" i="0" u="none" strike="noStrike" dirty="0">
                          <a:solidFill>
                            <a:srgbClr val="000000"/>
                          </a:solidFill>
                          <a:effectLst/>
                          <a:latin typeface="Arial" panose="020B0604020202020204" pitchFamily="34" charset="0"/>
                        </a:rPr>
                        <a:t>3</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900" b="0" i="0" u="none" strike="noStrike" dirty="0">
                          <a:solidFill>
                            <a:srgbClr val="000000"/>
                          </a:solidFill>
                          <a:effectLst/>
                          <a:latin typeface="Arial" panose="020B0604020202020204" pitchFamily="34" charset="0"/>
                        </a:rPr>
                        <a:t>Инженерийн байгууламжийн хэлтэс</a:t>
                      </a:r>
                    </a:p>
                  </a:txBody>
                  <a:tcPr marL="8034" marR="8034" marT="8034"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35.71%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35.71%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9</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64.29%</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9</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64.29%</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09603">
                <a:tc>
                  <a:txBody>
                    <a:bodyPr/>
                    <a:lstStyle/>
                    <a:p>
                      <a:pPr algn="ctr" rtl="0" fontAlgn="ctr"/>
                      <a:r>
                        <a:rPr lang="en-US" sz="1100" b="0" i="0" u="none" strike="noStrike" dirty="0">
                          <a:solidFill>
                            <a:srgbClr val="000000"/>
                          </a:solidFill>
                          <a:effectLst/>
                          <a:latin typeface="Arial" panose="020B0604020202020204" pitchFamily="34" charset="0"/>
                        </a:rPr>
                        <a:t>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900" b="0" i="0" u="none" strike="noStrike" dirty="0">
                          <a:solidFill>
                            <a:srgbClr val="000000"/>
                          </a:solidFill>
                          <a:effectLst/>
                          <a:latin typeface="Arial" panose="020B0604020202020204" pitchFamily="34" charset="0"/>
                        </a:rPr>
                        <a:t>Тохижилт, хог хаягдлын удирдлагын хэлтэс</a:t>
                      </a:r>
                    </a:p>
                  </a:txBody>
                  <a:tcPr marL="8034" marR="8034" marT="8034"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37</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83.78%</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31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83.78%</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16.22%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16.22%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5088">
                <a:tc>
                  <a:txBody>
                    <a:bodyPr/>
                    <a:lstStyle/>
                    <a:p>
                      <a:pPr algn="ctr" rtl="0" fontAlgn="ctr"/>
                      <a:r>
                        <a:rPr lang="en-US" sz="1100" b="0" i="0" u="none" strike="noStrike" dirty="0">
                          <a:solidFill>
                            <a:srgbClr val="000000"/>
                          </a:solidFill>
                          <a:effectLst/>
                          <a:latin typeface="Arial" panose="020B0604020202020204" pitchFamily="34" charset="0"/>
                        </a:rPr>
                        <a:t>5</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900" b="0" i="0" u="none" strike="noStrike" dirty="0">
                          <a:solidFill>
                            <a:srgbClr val="000000"/>
                          </a:solidFill>
                          <a:effectLst/>
                          <a:latin typeface="Arial" panose="020B0604020202020204" pitchFamily="34" charset="0"/>
                        </a:rPr>
                        <a:t>Үйл ажиллагааны мониторингийн хэлтэс</a:t>
                      </a:r>
                    </a:p>
                  </a:txBody>
                  <a:tcPr marL="8034" marR="8034" marT="8034"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5088">
                <a:tc>
                  <a:txBody>
                    <a:bodyPr/>
                    <a:lstStyle/>
                    <a:p>
                      <a:pPr algn="ctr" rtl="0" fontAlgn="ctr"/>
                      <a:r>
                        <a:rPr lang="en-US" sz="1100" b="0" i="0" u="none" strike="noStrike" dirty="0">
                          <a:solidFill>
                            <a:srgbClr val="000000"/>
                          </a:solidFill>
                          <a:effectLst/>
                          <a:latin typeface="Arial" panose="020B0604020202020204" pitchFamily="34" charset="0"/>
                        </a:rPr>
                        <a:t>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900" b="0" i="0" u="none" strike="noStrike" dirty="0">
                          <a:solidFill>
                            <a:srgbClr val="000000"/>
                          </a:solidFill>
                          <a:effectLst/>
                          <a:latin typeface="Arial" panose="020B0604020202020204" pitchFamily="34" charset="0"/>
                        </a:rPr>
                        <a:t>Хүнс, худалдаа, үйлчилгээний хэлтэс</a:t>
                      </a:r>
                    </a:p>
                  </a:txBody>
                  <a:tcPr marL="8034" marR="8034" marT="8034"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19</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36.84%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36.84%</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10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52.63%</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10.53%</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12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63.16%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36396">
                <a:tc gridSpan="2">
                  <a:txBody>
                    <a:bodyPr/>
                    <a:lstStyle/>
                    <a:p>
                      <a:pPr algn="ctr" rtl="0" fontAlgn="ctr"/>
                      <a:r>
                        <a:rPr lang="mn-MN" sz="900" b="1" i="0" u="none" strike="noStrike" dirty="0">
                          <a:solidFill>
                            <a:srgbClr val="000000"/>
                          </a:solidFill>
                          <a:effectLst/>
                          <a:latin typeface="Arial" panose="020B0604020202020204" pitchFamily="34" charset="0"/>
                        </a:rPr>
                        <a:t>Улаанбаатар хотын Захирагчийн ажлын алба</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900" b="1" i="0" u="none" strike="noStrike">
                          <a:solidFill>
                            <a:srgbClr val="000000"/>
                          </a:solidFill>
                          <a:effectLst/>
                          <a:latin typeface="Arial" panose="020B0604020202020204" pitchFamily="34" charset="0"/>
                        </a:rPr>
                        <a:t>137</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100.00%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48.18%</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0.00%</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808080"/>
                          </a:solidFill>
                          <a:effectLst/>
                          <a:latin typeface="Arial" panose="020B0604020202020204" pitchFamily="34" charset="0"/>
                        </a:rPr>
                        <a:t>48.18%</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69</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50.36%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1.46%</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000000"/>
                          </a:solidFill>
                          <a:effectLst/>
                          <a:latin typeface="Arial" panose="020B0604020202020204" pitchFamily="34" charset="0"/>
                        </a:rPr>
                        <a:t>71</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808080"/>
                          </a:solidFill>
                          <a:effectLst/>
                          <a:latin typeface="Arial" panose="020B0604020202020204" pitchFamily="34" charset="0"/>
                        </a:rPr>
                        <a:t>51.82%</a:t>
                      </a:r>
                    </a:p>
                  </a:txBody>
                  <a:tcPr marL="8034" marR="8034" marT="8034"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17" y="405244"/>
            <a:ext cx="749184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2016 </a:t>
            </a:r>
            <a:r>
              <a:rPr lang="mn-MN" sz="2200" dirty="0">
                <a:latin typeface="Arial" pitchFamily="34" charset="0"/>
                <a:cs typeface="Arial" pitchFamily="34" charset="0"/>
              </a:rPr>
              <a:t>оны </a:t>
            </a:r>
            <a:r>
              <a:rPr lang="mn-MN" sz="2200" dirty="0" smtClean="0">
                <a:latin typeface="Arial" pitchFamily="34" charset="0"/>
                <a:cs typeface="Arial" pitchFamily="34" charset="0"/>
              </a:rPr>
              <a:t>1</a:t>
            </a:r>
            <a:r>
              <a:rPr lang="en-US" sz="2200" dirty="0" smtClean="0">
                <a:latin typeface="Arial" pitchFamily="34" charset="0"/>
                <a:cs typeface="Arial" pitchFamily="34" charset="0"/>
              </a:rPr>
              <a:t>1</a:t>
            </a:r>
            <a:r>
              <a:rPr lang="mn-MN" sz="2200" dirty="0" smtClean="0">
                <a:latin typeface="Arial" pitchFamily="34" charset="0"/>
                <a:cs typeface="Arial" pitchFamily="34" charset="0"/>
              </a:rPr>
              <a:t> </a:t>
            </a:r>
            <a:r>
              <a:rPr lang="mn-MN" sz="2200" dirty="0">
                <a:latin typeface="Arial" pitchFamily="34" charset="0"/>
                <a:cs typeface="Arial" pitchFamily="34" charset="0"/>
              </a:rPr>
              <a:t>сард  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7977103"/>
              </p:ext>
            </p:extLst>
          </p:nvPr>
        </p:nvGraphicFramePr>
        <p:xfrm>
          <a:off x="758536" y="997530"/>
          <a:ext cx="7626927" cy="5403268"/>
        </p:xfrm>
        <a:graphic>
          <a:graphicData uri="http://schemas.openxmlformats.org/drawingml/2006/table">
            <a:tbl>
              <a:tblPr/>
              <a:tblGrid>
                <a:gridCol w="546900"/>
                <a:gridCol w="4744042"/>
                <a:gridCol w="1119238"/>
                <a:gridCol w="1216747"/>
              </a:tblGrid>
              <a:tr h="684258">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1</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Орон сууц хүсэх тухай</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31</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22.63%</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2</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Ахмадын орон сууцны хөтөлбөрт хамрагдах тухай</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17</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12.41%</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3</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Хальтиргаа, гулгаа цэвэрлэгээний тухай</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15</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10.95%</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4</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Золбин нохой, муур устгах тухай </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11</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8.03%</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5</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9</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6.57%</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6</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00 тоот өрөө хүсэх тухай </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5.11%</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7</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Нийтийн эзэмшлийн гудамж, талбайн тохижилтын тухай </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3.65%</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8</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Цалинтай чөлөө хүсэх тухай </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2.92%</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9</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Ажлаас чөлөөлөгдөх тухай</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2.19%</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901">
                <a:tc>
                  <a:txBody>
                    <a:bodyPr/>
                    <a:lstStyle/>
                    <a:p>
                      <a:pPr algn="ctr" rtl="0" fontAlgn="ctr"/>
                      <a:r>
                        <a:rPr lang="en-US" sz="1200" b="0" i="0" u="none" strike="noStrike">
                          <a:solidFill>
                            <a:srgbClr val="000000"/>
                          </a:solidFill>
                          <a:effectLst/>
                          <a:latin typeface="Arial" panose="020B0604020202020204" pitchFamily="34" charset="0"/>
                        </a:rPr>
                        <a:t>10</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2.19%</a:t>
                      </a:r>
                    </a:p>
                  </a:txBody>
                  <a:tcPr marL="9501" marR="9501" marT="95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9808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35229" y="520245"/>
            <a:ext cx="7346373" cy="415498"/>
          </a:xfrm>
          <a:prstGeom prst="rect">
            <a:avLst/>
          </a:prstGeom>
        </p:spPr>
        <p:txBody>
          <a:bodyPr wrap="square">
            <a:spAutoFit/>
          </a:bodyPr>
          <a:lstStyle/>
          <a:p>
            <a:pPr algn="ctr"/>
            <a:r>
              <a:rPr lang="mn-MN" sz="2100" dirty="0">
                <a:solidFill>
                  <a:prstClr val="black"/>
                </a:solidFill>
                <a:latin typeface="Arial" panose="020B0604020202020204" pitchFamily="34" charset="0"/>
                <a:cs typeface="Arial" panose="020B0604020202020204" pitchFamily="34" charset="0"/>
              </a:rPr>
              <a:t> </a:t>
            </a:r>
            <a:r>
              <a:rPr lang="mn-MN" sz="2100" dirty="0" smtClean="0">
                <a:solidFill>
                  <a:prstClr val="black"/>
                </a:solidFill>
                <a:latin typeface="Arial" panose="020B0604020202020204" pitchFamily="34" charset="0"/>
                <a:cs typeface="Arial" panose="020B0604020202020204" pitchFamily="34" charset="0"/>
              </a:rPr>
              <a:t>Захиргаа</a:t>
            </a:r>
            <a:r>
              <a:rPr lang="mn-MN" sz="2100" dirty="0">
                <a:solidFill>
                  <a:prstClr val="black"/>
                </a:solidFill>
                <a:latin typeface="Arial" panose="020B0604020202020204" pitchFamily="34" charset="0"/>
                <a:cs typeface="Arial" panose="020B0604020202020204" pitchFamily="34" charset="0"/>
              </a:rPr>
              <a:t>, санхүүгийн хэлтэс </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31296596"/>
              </p:ext>
            </p:extLst>
          </p:nvPr>
        </p:nvGraphicFramePr>
        <p:xfrm>
          <a:off x="561109" y="1091049"/>
          <a:ext cx="7938655" cy="5205845"/>
        </p:xfrm>
        <a:graphic>
          <a:graphicData uri="http://schemas.openxmlformats.org/drawingml/2006/table">
            <a:tbl>
              <a:tblPr/>
              <a:tblGrid>
                <a:gridCol w="569252"/>
                <a:gridCol w="4937943"/>
                <a:gridCol w="1164983"/>
                <a:gridCol w="1266477"/>
              </a:tblGrid>
              <a:tr h="65704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1</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Орон сууц хүсэх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30</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45.45%</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2</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Ахмадын орон сууцны хөтөлбөрт хамрагдах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17</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25.76%</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3</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00 тоот өрөө хүсэх тухай </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7</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10.61%</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4</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Цалинтай чөлөө хүсэх тухай </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6.06%</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5</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Ажлаас чөлөөлөгдөх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6</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Эд хөрөнгийн эрхийн бүртгэлийн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3.03%</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7</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удирдах албан тушаалтантай уулзах хүсэлтийн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1.52%</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8</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1.52%</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22">
                <a:tc>
                  <a:txBody>
                    <a:bodyPr/>
                    <a:lstStyle/>
                    <a:p>
                      <a:pPr algn="ctr" rtl="0" fontAlgn="ctr"/>
                      <a:r>
                        <a:rPr lang="en-US" sz="1200" b="0" i="0" u="none" strike="noStrike">
                          <a:solidFill>
                            <a:srgbClr val="000000"/>
                          </a:solidFill>
                          <a:effectLst/>
                          <a:latin typeface="Arial" panose="020B0604020202020204" pitchFamily="34" charset="0"/>
                        </a:rPr>
                        <a:t>9</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Нийгмийн асуудал шийдвэрлүүлэх тухай</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1.52%</a:t>
                      </a:r>
                    </a:p>
                  </a:txBody>
                  <a:tcPr marL="8080" marR="8080" marT="8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27048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8259" y="353291"/>
            <a:ext cx="7886700" cy="696191"/>
          </a:xfrm>
        </p:spPr>
        <p:txBody>
          <a:bodyPr>
            <a:normAutofit/>
          </a:bodyPr>
          <a:lstStyle/>
          <a:p>
            <a:pPr algn="ctr"/>
            <a:r>
              <a:rPr lang="mn-MN" sz="2000" dirty="0" smtClean="0">
                <a:latin typeface="Arial" panose="020B0604020202020204" pitchFamily="34" charset="0"/>
                <a:cs typeface="Arial" panose="020B0604020202020204" pitchFamily="34" charset="0"/>
              </a:rPr>
              <a:t>Хүнс, худалдаа үйлчилгээний хэлтэс </a:t>
            </a:r>
            <a:endParaRPr lang="en-US" sz="20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03195366"/>
              </p:ext>
            </p:extLst>
          </p:nvPr>
        </p:nvGraphicFramePr>
        <p:xfrm>
          <a:off x="618259" y="1174173"/>
          <a:ext cx="7808767" cy="5091543"/>
        </p:xfrm>
        <a:graphic>
          <a:graphicData uri="http://schemas.openxmlformats.org/drawingml/2006/table">
            <a:tbl>
              <a:tblPr/>
              <a:tblGrid>
                <a:gridCol w="559939"/>
                <a:gridCol w="4857149"/>
                <a:gridCol w="1145923"/>
                <a:gridCol w="1245756"/>
              </a:tblGrid>
              <a:tr h="659887">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47.37%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0" i="0" u="none" strike="noStrike" dirty="0">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Жижиг, дунд үйлдвэрлэлийн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0" i="0" u="none" strike="noStrike">
                          <a:solidFill>
                            <a:srgbClr val="000000"/>
                          </a:solidFill>
                          <a:effectLst/>
                          <a:latin typeface="Arial" panose="020B0604020202020204" pitchFamily="34" charset="0"/>
                        </a:rPr>
                        <a:t>Хог хаягдлыг дахин боловсруулах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0" i="0" u="none" strike="noStrike">
                          <a:solidFill>
                            <a:srgbClr val="000000"/>
                          </a:solidFill>
                          <a:effectLst/>
                          <a:latin typeface="Arial" panose="020B0604020202020204" pitchFamily="34" charset="0"/>
                        </a:rPr>
                        <a:t>Явган хүний зам,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3078">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mn-MN" sz="1400" b="0" i="0" u="none" strike="noStrike">
                          <a:solidFill>
                            <a:srgbClr val="000000"/>
                          </a:solidFill>
                          <a:effectLst/>
                          <a:latin typeface="Arial" panose="020B0604020202020204" pitchFamily="34" charset="0"/>
                        </a:rPr>
                        <a:t>Орон сууцны 1-р давхарт байрлах үйлчилгээний газруудын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63954">
                <a:tc gridSpan="2">
                  <a:txBody>
                    <a:bodyPr/>
                    <a:lstStyle/>
                    <a:p>
                      <a:pPr algn="ctr" rtl="0" fontAlgn="ctr"/>
                      <a:r>
                        <a:rPr lang="mn-MN" sz="1400"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400" b="1" i="0" u="none" strike="noStrike" dirty="0">
                          <a:solidFill>
                            <a:srgbClr val="000000"/>
                          </a:solidFill>
                          <a:effectLst/>
                          <a:latin typeface="Arial" panose="020B0604020202020204" pitchFamily="34" charset="0"/>
                        </a:rPr>
                        <a:t>19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4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3748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5687" y="663773"/>
            <a:ext cx="7434696" cy="369332"/>
          </a:xfrm>
          <a:prstGeom prst="rect">
            <a:avLst/>
          </a:prstGeom>
        </p:spPr>
        <p:txBody>
          <a:bodyPr wrap="square">
            <a:spAutoFit/>
          </a:bodyPr>
          <a:lstStyle/>
          <a:p>
            <a:pPr algn="ctr"/>
            <a:r>
              <a:rPr lang="mn-MN" sz="2000" dirty="0" smtClean="0">
                <a:solidFill>
                  <a:prstClr val="black"/>
                </a:solidFill>
                <a:latin typeface="Arial" panose="020B0604020202020204" pitchFamily="34" charset="0"/>
                <a:cs typeface="Arial" panose="020B0604020202020204" pitchFamily="34" charset="0"/>
              </a:rPr>
              <a:t>Тохижилт</a:t>
            </a:r>
            <a:r>
              <a:rPr lang="mn-MN" sz="2000" dirty="0">
                <a:solidFill>
                  <a:prstClr val="black"/>
                </a:solidFill>
                <a:latin typeface="Arial" panose="020B0604020202020204" pitchFamily="34" charset="0"/>
                <a:cs typeface="Arial" panose="020B0604020202020204" pitchFamily="34" charset="0"/>
              </a:rPr>
              <a:t>, хог хаягдлын удирдлагын хэлтэс </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4859416"/>
              </p:ext>
            </p:extLst>
          </p:nvPr>
        </p:nvGraphicFramePr>
        <p:xfrm>
          <a:off x="716974" y="1226123"/>
          <a:ext cx="7762009" cy="5049988"/>
        </p:xfrm>
        <a:graphic>
          <a:graphicData uri="http://schemas.openxmlformats.org/drawingml/2006/table">
            <a:tbl>
              <a:tblPr/>
              <a:tblGrid>
                <a:gridCol w="556587"/>
                <a:gridCol w="4828064"/>
                <a:gridCol w="1139061"/>
                <a:gridCol w="1238297"/>
              </a:tblGrid>
              <a:tr h="509403">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Хальтиргаа, гулгаа цэвэрлэгээний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15</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39.47%</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2</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dirty="0">
                          <a:solidFill>
                            <a:srgbClr val="000000"/>
                          </a:solidFill>
                          <a:effectLst/>
                          <a:latin typeface="Arial" panose="020B0604020202020204" pitchFamily="34" charset="0"/>
                        </a:rPr>
                        <a:t>Золбин нохой, муур устгах тухай </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28.95%</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5.26%</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4</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dirty="0">
                          <a:solidFill>
                            <a:srgbClr val="000000"/>
                          </a:solidFill>
                          <a:effectLst/>
                          <a:latin typeface="Arial" panose="020B0604020202020204" pitchFamily="34" charset="0"/>
                        </a:rPr>
                        <a:t>Хогийн сав, уут, хогны бункерийн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5.26%</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5</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0" i="0" u="none" strike="noStrike" dirty="0">
                          <a:solidFill>
                            <a:srgbClr val="000000"/>
                          </a:solidFill>
                          <a:effectLst/>
                          <a:latin typeface="Arial" panose="020B0604020202020204" pitchFamily="34" charset="0"/>
                        </a:rPr>
                        <a:t>Нийтийн бие засах газрын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5.26%</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6</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Орон сууц хүсэх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2.63%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5290">
                <a:tc>
                  <a:txBody>
                    <a:bodyPr/>
                    <a:lstStyle/>
                    <a:p>
                      <a:pPr algn="ctr" rtl="0" fontAlgn="ctr"/>
                      <a:r>
                        <a:rPr lang="en-US" sz="1200" b="0" i="0" u="none" strike="noStrike">
                          <a:solidFill>
                            <a:srgbClr val="000000"/>
                          </a:solidFill>
                          <a:effectLst/>
                          <a:latin typeface="Arial" panose="020B0604020202020204" pitchFamily="34" charset="0"/>
                        </a:rPr>
                        <a:t>7</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Улаанбаатар хотын Захирагчийн ажлын албаны үйл ажиллагааны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2.63%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5290">
                <a:tc>
                  <a:txBody>
                    <a:bodyPr/>
                    <a:lstStyle/>
                    <a:p>
                      <a:pPr algn="ctr" rtl="0" fontAlgn="ctr"/>
                      <a:r>
                        <a:rPr lang="en-US" sz="1200" b="0" i="0" u="none" strike="noStrike">
                          <a:solidFill>
                            <a:srgbClr val="000000"/>
                          </a:solidFill>
                          <a:effectLst/>
                          <a:latin typeface="Arial" panose="020B0604020202020204" pitchFamily="34" charset="0"/>
                        </a:rPr>
                        <a:t>8</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2.63%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9</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Зар сурталчилгаа, мэдээллийн самбарын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2.63%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10</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a:solidFill>
                            <a:srgbClr val="000000"/>
                          </a:solidFill>
                          <a:effectLst/>
                          <a:latin typeface="Arial" panose="020B0604020202020204" pitchFamily="34" charset="0"/>
                        </a:rPr>
                        <a:t>Нийтийн эд аж ахуйн ашиглалт, үйлчилгээний тухай</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2.63%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50">
                <a:tc>
                  <a:txBody>
                    <a:bodyPr/>
                    <a:lstStyle/>
                    <a:p>
                      <a:pPr algn="ctr" rtl="0" fontAlgn="ctr"/>
                      <a:r>
                        <a:rPr lang="en-US" sz="1200" b="0" i="0" u="none" strike="noStrike">
                          <a:solidFill>
                            <a:srgbClr val="000000"/>
                          </a:solidFill>
                          <a:effectLst/>
                          <a:latin typeface="Arial" panose="020B0604020202020204" pitchFamily="34" charset="0"/>
                        </a:rPr>
                        <a:t>11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ru-RU" sz="1200" b="0" i="0" u="none" strike="noStrike">
                          <a:solidFill>
                            <a:srgbClr val="000000"/>
                          </a:solidFill>
                          <a:effectLst/>
                          <a:latin typeface="Arial" panose="020B0604020202020204" pitchFamily="34" charset="0"/>
                        </a:rPr>
                        <a:t>Явган хүний зам, талбайн тохижилтын тухай </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2.63%</a:t>
                      </a:r>
                    </a:p>
                  </a:txBody>
                  <a:tcPr marL="8452" marR="8452" marT="84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23355">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8452" marR="8452" marT="8452"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38</a:t>
                      </a:r>
                    </a:p>
                  </a:txBody>
                  <a:tcPr marL="8452" marR="8452" marT="8452"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8452" marR="8452" marT="8452"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07428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4692"/>
            <a:ext cx="7793181" cy="519544"/>
          </a:xfrm>
        </p:spPr>
        <p:txBody>
          <a:bodyPr>
            <a:noAutofit/>
          </a:bodyPr>
          <a:lstStyle/>
          <a:p>
            <a:pPr algn="ctr"/>
            <a:r>
              <a:rPr lang="mn-MN" sz="2100" dirty="0">
                <a:latin typeface="Arial" panose="020B0604020202020204" pitchFamily="34" charset="0"/>
                <a:cs typeface="Arial" panose="020B0604020202020204" pitchFamily="34" charset="0"/>
              </a:rPr>
              <a:t>     </a:t>
            </a:r>
            <a:r>
              <a:rPr lang="mn-MN" sz="2100" dirty="0" smtClean="0">
                <a:latin typeface="Arial" panose="020B0604020202020204" pitchFamily="34" charset="0"/>
                <a:cs typeface="Arial" panose="020B0604020202020204" pitchFamily="34" charset="0"/>
              </a:rPr>
              <a:t>Инженерийн байгууламжийн хэлтэс</a:t>
            </a:r>
            <a:endParaRPr lang="en-US" sz="21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1585340"/>
              </p:ext>
            </p:extLst>
          </p:nvPr>
        </p:nvGraphicFramePr>
        <p:xfrm>
          <a:off x="602674" y="862445"/>
          <a:ext cx="7876308" cy="5591628"/>
        </p:xfrm>
        <a:graphic>
          <a:graphicData uri="http://schemas.openxmlformats.org/drawingml/2006/table">
            <a:tbl>
              <a:tblPr/>
              <a:tblGrid>
                <a:gridCol w="564783"/>
                <a:gridCol w="4899161"/>
                <a:gridCol w="1155835"/>
                <a:gridCol w="1256529"/>
              </a:tblGrid>
              <a:tr h="560540">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Төвлөрсөн дулаан хангамжийн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14.29%</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2</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Инженерийн байгууламжийн төлөвлөлт, шинэчлэлтийн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14.29%</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3</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2</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14.29%</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Гэрэлтүүлэг, чимэглэлийн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5</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Барилгажилтын норм, дүрэм, шаардлага хангаж байгаа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6</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Цахилгаан шугам сүлжээний техникийн нөхцлийн тухай </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7</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Төвлөрсөн цахилгаан хангамжийн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8</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Дулааны үнэ тарифын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9</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10</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Орон сууцны лифтний ашиглалт, засвар, үйлчилгээний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ctr" rtl="0" fontAlgn="ctr"/>
                      <a:r>
                        <a:rPr lang="en-US" sz="1400" b="0" i="0" u="none" strike="noStrike">
                          <a:solidFill>
                            <a:srgbClr val="000000"/>
                          </a:solidFill>
                          <a:effectLst/>
                          <a:latin typeface="Arial" panose="020B0604020202020204" pitchFamily="34" charset="0"/>
                        </a:rPr>
                        <a:t>11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ctr"/>
                      <a:r>
                        <a:rPr lang="mn-MN" sz="1400" b="0" i="0" u="none" strike="noStrike" dirty="0">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7.14%</a:t>
                      </a:r>
                    </a:p>
                  </a:txBody>
                  <a:tcPr marL="8436" marR="8436" marT="8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1138">
                <a:tc gridSpan="2">
                  <a:txBody>
                    <a:bodyPr/>
                    <a:lstStyle/>
                    <a:p>
                      <a:pPr algn="ctr" rtl="0" fontAlgn="ctr"/>
                      <a:r>
                        <a:rPr lang="mn-MN" sz="1400" b="1" i="0" u="none" strike="noStrike" dirty="0">
                          <a:solidFill>
                            <a:srgbClr val="000000"/>
                          </a:solidFill>
                          <a:effectLst/>
                          <a:latin typeface="Arial" panose="020B0604020202020204" pitchFamily="34" charset="0"/>
                        </a:rPr>
                        <a:t>Нийт өргөдөл, гомдлын дүн</a:t>
                      </a:r>
                    </a:p>
                  </a:txBody>
                  <a:tcPr marL="8436" marR="8436" marT="8436"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400" b="1" i="0" u="none" strike="noStrike" dirty="0">
                          <a:solidFill>
                            <a:srgbClr val="000000"/>
                          </a:solidFill>
                          <a:effectLst/>
                          <a:latin typeface="Arial" panose="020B0604020202020204" pitchFamily="34" charset="0"/>
                        </a:rPr>
                        <a:t>14</a:t>
                      </a:r>
                    </a:p>
                  </a:txBody>
                  <a:tcPr marL="8436" marR="8436" marT="8436"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400" b="1" i="0" u="none" strike="noStrike" dirty="0">
                          <a:solidFill>
                            <a:srgbClr val="000000"/>
                          </a:solidFill>
                          <a:effectLst/>
                          <a:latin typeface="Arial" panose="020B0604020202020204" pitchFamily="34" charset="0"/>
                        </a:rPr>
                        <a:t>100.00%</a:t>
                      </a:r>
                    </a:p>
                  </a:txBody>
                  <a:tcPr marL="8436" marR="8436" marT="8436"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582425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603" y="240435"/>
            <a:ext cx="7886700" cy="1411719"/>
          </a:xfrm>
        </p:spPr>
        <p:txBody>
          <a:bodyPr>
            <a:normAutofit/>
          </a:bodyPr>
          <a:lstStyle/>
          <a:p>
            <a:pPr lvl="0" indent="-171450" algn="ctr">
              <a:spcBef>
                <a:spcPts val="0"/>
              </a:spcBef>
            </a:pPr>
            <a:r>
              <a:rPr lang="mn-MN" sz="1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mn-MN" sz="1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mn-MN" sz="1600" b="1" dirty="0" smtClean="0">
                <a:latin typeface="Arial" panose="020B0604020202020204" pitchFamily="34" charset="0"/>
                <a:ea typeface="Times New Roman" panose="02020603050405020304" pitchFamily="18" charset="0"/>
                <a:cs typeface="Arial" panose="020B0604020202020204" pitchFamily="34" charset="0"/>
              </a:rPr>
              <a:t>“</a:t>
            </a:r>
            <a:r>
              <a:rPr lang="mn-MN" sz="1800" b="1" dirty="0" smtClean="0">
                <a:latin typeface="Arial" panose="020B0604020202020204" pitchFamily="34" charset="0"/>
                <a:ea typeface="Times New Roman" panose="02020603050405020304" pitchFamily="18" charset="0"/>
                <a:cs typeface="Arial" panose="020B0604020202020204" pitchFamily="34" charset="0"/>
              </a:rPr>
              <a:t>Нийслэлийн </a:t>
            </a:r>
            <a:r>
              <a:rPr lang="mn-MN" sz="1800" b="1" dirty="0">
                <a:latin typeface="Arial" panose="020B0604020202020204" pitchFamily="34" charset="0"/>
                <a:ea typeface="Times New Roman" panose="02020603050405020304" pitchFamily="18" charset="0"/>
                <a:cs typeface="Arial" panose="020B0604020202020204" pitchFamily="34" charset="0"/>
              </a:rPr>
              <a:t>үйлчилгээний нэгдсэн төв”-өөр</a:t>
            </a:r>
            <a:r>
              <a:rPr lang="en-US" sz="1800" dirty="0">
                <a:latin typeface="Arial" panose="020B0604020202020204" pitchFamily="34" charset="0"/>
                <a:ea typeface="Times New Roman" panose="02020603050405020304" pitchFamily="18" charset="0"/>
                <a:cs typeface="Arial" panose="020B0604020202020204" pitchFamily="34" charset="0"/>
              </a:rPr>
              <a:t/>
            </a:r>
            <a:br>
              <a:rPr lang="en-US" sz="1800" dirty="0">
                <a:latin typeface="Arial" panose="020B0604020202020204" pitchFamily="34" charset="0"/>
                <a:ea typeface="Times New Roman" panose="02020603050405020304" pitchFamily="18" charset="0"/>
                <a:cs typeface="Arial" panose="020B0604020202020204" pitchFamily="34" charset="0"/>
              </a:rPr>
            </a:br>
            <a:r>
              <a:rPr lang="mn-MN" sz="1800" b="1" dirty="0" smtClean="0">
                <a:latin typeface="Arial" panose="020B0604020202020204" pitchFamily="34" charset="0"/>
                <a:ea typeface="Times New Roman" panose="02020603050405020304" pitchFamily="18" charset="0"/>
                <a:cs typeface="Arial" panose="020B0604020202020204" pitchFamily="34" charset="0"/>
              </a:rPr>
              <a:t>үйлчлүүлсэн 585 иргэн</a:t>
            </a:r>
            <a:r>
              <a:rPr lang="mn-MN" sz="1800" b="1" dirty="0">
                <a:latin typeface="Arial" panose="020B0604020202020204" pitchFamily="34" charset="0"/>
                <a:ea typeface="Times New Roman" panose="02020603050405020304" pitchFamily="18" charset="0"/>
                <a:cs typeface="Arial" panose="020B0604020202020204" pitchFamily="34" charset="0"/>
              </a:rPr>
              <a:t>, байгууллагын асуудлыг шийдвэрлэлээ </a:t>
            </a:r>
            <a:r>
              <a:rPr lang="en-US" sz="1800" dirty="0">
                <a:latin typeface="Arial" panose="020B0604020202020204" pitchFamily="34" charset="0"/>
                <a:ea typeface="Times New Roman" panose="02020603050405020304" pitchFamily="18" charset="0"/>
                <a:cs typeface="Arial" panose="020B0604020202020204" pitchFamily="34" charset="0"/>
              </a:rPr>
              <a:t/>
            </a:r>
            <a:br>
              <a:rPr lang="en-US" sz="1800" dirty="0">
                <a:latin typeface="Arial" panose="020B0604020202020204" pitchFamily="34" charset="0"/>
                <a:ea typeface="Times New Roman" panose="02020603050405020304" pitchFamily="18" charset="0"/>
                <a:cs typeface="Arial" panose="020B0604020202020204" pitchFamily="34" charset="0"/>
              </a:rPr>
            </a:br>
            <a:r>
              <a:rPr lang="mn-MN" sz="1800" dirty="0" smtClean="0">
                <a:latin typeface="Arial" panose="020B0604020202020204" pitchFamily="34" charset="0"/>
                <a:ea typeface="Times New Roman" panose="02020603050405020304" pitchFamily="18" charset="0"/>
                <a:cs typeface="Arial" panose="020B0604020202020204" pitchFamily="34" charset="0"/>
              </a:rPr>
              <a:t>/1</a:t>
            </a:r>
            <a:r>
              <a:rPr lang="en-US" sz="1800" dirty="0" smtClean="0">
                <a:latin typeface="Arial" panose="020B0604020202020204" pitchFamily="34" charset="0"/>
                <a:ea typeface="Times New Roman" panose="02020603050405020304" pitchFamily="18" charset="0"/>
                <a:cs typeface="Arial" panose="020B0604020202020204" pitchFamily="34" charset="0"/>
              </a:rPr>
              <a:t>1</a:t>
            </a:r>
            <a:r>
              <a:rPr lang="mn-MN" sz="1800" dirty="0" smtClean="0">
                <a:latin typeface="Arial" panose="020B0604020202020204" pitchFamily="34" charset="0"/>
                <a:ea typeface="Times New Roman" panose="02020603050405020304" pitchFamily="18" charset="0"/>
                <a:cs typeface="Arial" panose="020B0604020202020204" pitchFamily="34" charset="0"/>
              </a:rPr>
              <a:t> сард/</a:t>
            </a:r>
            <a:endParaRPr lang="en-US"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326" y="1548245"/>
            <a:ext cx="8167255" cy="4478482"/>
          </a:xfrm>
        </p:spPr>
        <p:txBody>
          <a:bodyPr>
            <a:normAutofit/>
          </a:bodyPr>
          <a:lstStyle/>
          <a:p>
            <a:pPr marL="0" marR="0" indent="0" algn="just">
              <a:spcBef>
                <a:spcPts val="0"/>
              </a:spcBef>
              <a:spcAft>
                <a:spcPts val="800"/>
              </a:spcAft>
              <a:buNone/>
            </a:pPr>
            <a:r>
              <a:rPr lang="mn-MN" dirty="0">
                <a:latin typeface="Arial" panose="020B0604020202020204" pitchFamily="34" charset="0"/>
                <a:ea typeface="Times New Roman" panose="02020603050405020304" pitchFamily="18" charset="0"/>
                <a:cs typeface="Arial" panose="020B0604020202020204" pitchFamily="34" charset="0"/>
              </a:rPr>
              <a:t>	</a:t>
            </a:r>
            <a:endParaRPr lang="mn-MN" sz="1600" dirty="0" smtClean="0">
              <a:latin typeface="Arial" panose="020B0604020202020204" pitchFamily="34" charset="0"/>
              <a:ea typeface="Times New Roman" panose="02020603050405020304" pitchFamily="18" charset="0"/>
              <a:cs typeface="Arial" panose="020B0604020202020204" pitchFamily="34" charset="0"/>
            </a:endParaRPr>
          </a:p>
          <a:p>
            <a:pPr marL="0" marR="0" indent="0" algn="just">
              <a:spcBef>
                <a:spcPts val="0"/>
              </a:spcBef>
              <a:spcAft>
                <a:spcPts val="800"/>
              </a:spcAft>
              <a:buNone/>
            </a:pPr>
            <a:r>
              <a:rPr lang="mn-MN" sz="1600" dirty="0">
                <a:latin typeface="Arial" panose="020B0604020202020204" pitchFamily="34" charset="0"/>
                <a:ea typeface="Times New Roman" panose="02020603050405020304" pitchFamily="18" charset="0"/>
                <a:cs typeface="Arial" panose="020B0604020202020204" pitchFamily="34" charset="0"/>
              </a:rPr>
              <a:t> </a:t>
            </a:r>
            <a:r>
              <a:rPr lang="mn-MN" sz="1600" dirty="0" smtClean="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a:t>
            </a:r>
            <a:r>
              <a:rPr lang="mn-MN" sz="1800" dirty="0">
                <a:latin typeface="Arial" panose="020B0604020202020204" pitchFamily="34" charset="0"/>
                <a:ea typeface="Times New Roman" panose="02020603050405020304" pitchFamily="18" charset="0"/>
                <a:cs typeface="Arial" panose="020B0604020202020204" pitchFamily="34" charset="0"/>
              </a:rPr>
              <a:t>Нийслэлийн үйлчилгээний нэгдсэн төв”-д Улаанбаатар хотын Захирагчийн ажлын </a:t>
            </a:r>
            <a:r>
              <a:rPr lang="mn-MN" sz="1800" dirty="0" smtClean="0">
                <a:latin typeface="Arial" panose="020B0604020202020204" pitchFamily="34" charset="0"/>
                <a:ea typeface="Times New Roman" panose="02020603050405020304" pitchFamily="18" charset="0"/>
                <a:cs typeface="Arial" panose="020B0604020202020204" pitchFamily="34" charset="0"/>
              </a:rPr>
              <a:t>албанаас </a:t>
            </a:r>
            <a:r>
              <a:rPr lang="mn-MN" sz="1800" dirty="0" smtClean="0">
                <a:latin typeface="Arial" panose="020B0604020202020204" pitchFamily="34" charset="0"/>
                <a:ea typeface="Times New Roman" panose="02020603050405020304" pitchFamily="18" charset="0"/>
                <a:cs typeface="Arial" panose="020B0604020202020204" pitchFamily="34" charset="0"/>
              </a:rPr>
              <a:t>иргэдийн </a:t>
            </a:r>
            <a:r>
              <a:rPr lang="mn-MN" sz="1800" dirty="0">
                <a:latin typeface="Arial" panose="020B0604020202020204" pitchFamily="34" charset="0"/>
                <a:ea typeface="Times New Roman" panose="02020603050405020304" pitchFamily="18" charset="0"/>
                <a:cs typeface="Arial" panose="020B0604020202020204" pitchFamily="34" charset="0"/>
              </a:rPr>
              <a:t>асуудлыг судлан шийдвэрлэж, тухай бүрт нь зөвлөгөө мэдээлэл  өгч байна. </a:t>
            </a: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0" indent="0" algn="just">
              <a:spcBef>
                <a:spcPts val="0"/>
              </a:spcBef>
              <a:spcAft>
                <a:spcPts val="0"/>
              </a:spcAft>
              <a:buNone/>
            </a:pPr>
            <a:r>
              <a:rPr lang="mn-MN" sz="1800" dirty="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	1</a:t>
            </a:r>
            <a:r>
              <a:rPr lang="en-US" sz="1800" dirty="0" smtClean="0">
                <a:latin typeface="Arial" panose="020B0604020202020204" pitchFamily="34" charset="0"/>
                <a:ea typeface="Times New Roman" panose="02020603050405020304" pitchFamily="18" charset="0"/>
                <a:cs typeface="Arial" panose="020B0604020202020204" pitchFamily="34" charset="0"/>
              </a:rPr>
              <a:t>1</a:t>
            </a:r>
            <a:r>
              <a:rPr lang="mn-MN" sz="1800" dirty="0" smtClean="0">
                <a:latin typeface="Arial" panose="020B0604020202020204" pitchFamily="34" charset="0"/>
                <a:ea typeface="Times New Roman" panose="02020603050405020304" pitchFamily="18" charset="0"/>
                <a:cs typeface="Arial" panose="020B0604020202020204" pitchFamily="34" charset="0"/>
              </a:rPr>
              <a:t> сард</a:t>
            </a:r>
            <a:r>
              <a:rPr lang="en-US" sz="1800" dirty="0" smtClean="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нийт 90 аж ахуй нэгж байгууллагууд тусгай зөвшөөрлийг олгосон</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бол 476</a:t>
            </a:r>
            <a:r>
              <a:rPr lang="en-US" sz="1800" dirty="0" smtClean="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иргэн, аж ахуй нэгж байгууллагуудад мэдээлэл, зөвлөгөөг өгч ажилласан </a:t>
            </a:r>
          </a:p>
          <a:p>
            <a:pPr marL="0" marR="0" indent="0" algn="just">
              <a:spcBef>
                <a:spcPts val="0"/>
              </a:spcBef>
              <a:spcAft>
                <a:spcPts val="0"/>
              </a:spcAft>
              <a:buNone/>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0" indent="0" algn="just">
              <a:spcBef>
                <a:spcPts val="0"/>
              </a:spcBef>
              <a:spcAft>
                <a:spcPts val="800"/>
              </a:spcAft>
              <a:buNone/>
            </a:pPr>
            <a:r>
              <a:rPr lang="mn-MN" sz="1800" dirty="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	“</a:t>
            </a:r>
            <a:r>
              <a:rPr lang="mn-MN" sz="1800" dirty="0">
                <a:latin typeface="Arial" panose="020B0604020202020204" pitchFamily="34" charset="0"/>
                <a:ea typeface="Times New Roman" panose="02020603050405020304" pitchFamily="18" charset="0"/>
                <a:cs typeface="Arial" panose="020B0604020202020204" pitchFamily="34" charset="0"/>
              </a:rPr>
              <a:t>Ахмадын орон сууц </a:t>
            </a:r>
            <a:r>
              <a:rPr lang="mn-MN" sz="1800" dirty="0" smtClean="0">
                <a:latin typeface="Arial" panose="020B0604020202020204" pitchFamily="34" charset="0"/>
                <a:ea typeface="Times New Roman" panose="02020603050405020304" pitchFamily="18" charset="0"/>
                <a:cs typeface="Arial" panose="020B0604020202020204" pitchFamily="34" charset="0"/>
              </a:rPr>
              <a:t>хөтөлбөрт хамрагдах</a:t>
            </a:r>
            <a:r>
              <a:rPr lang="mn-MN" sz="1800" dirty="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талаар </a:t>
            </a:r>
            <a:r>
              <a:rPr lang="mn-MN" sz="1800" dirty="0">
                <a:latin typeface="Arial" panose="020B0604020202020204" pitchFamily="34" charset="0"/>
                <a:ea typeface="Times New Roman" panose="02020603050405020304" pitchFamily="18" charset="0"/>
                <a:cs typeface="Arial" panose="020B0604020202020204" pitchFamily="34" charset="0"/>
              </a:rPr>
              <a:t>иргэдээс ирүүлж </a:t>
            </a:r>
            <a:r>
              <a:rPr lang="mn-MN" sz="1800" dirty="0" smtClean="0">
                <a:latin typeface="Arial" panose="020B0604020202020204" pitchFamily="34" charset="0"/>
                <a:ea typeface="Times New Roman" panose="02020603050405020304" pitchFamily="18" charset="0"/>
                <a:cs typeface="Arial" panose="020B0604020202020204" pitchFamily="34" charset="0"/>
              </a:rPr>
              <a:t>байгаа 8 санал</a:t>
            </a:r>
            <a:r>
              <a:rPr lang="mn-MN" sz="1800" dirty="0">
                <a:latin typeface="Arial" panose="020B0604020202020204" pitchFamily="34" charset="0"/>
                <a:ea typeface="Times New Roman" panose="02020603050405020304" pitchFamily="18" charset="0"/>
                <a:cs typeface="Arial" panose="020B0604020202020204" pitchFamily="34" charset="0"/>
              </a:rPr>
              <a:t>, хүсэлтэнд зөвлөгөө, мэдээлэл өгсөн. </a:t>
            </a:r>
            <a:r>
              <a:rPr lang="mn-MN" sz="1800" dirty="0" smtClean="0">
                <a:latin typeface="Arial" panose="020B0604020202020204" pitchFamily="34" charset="0"/>
                <a:ea typeface="Times New Roman" panose="02020603050405020304" pitchFamily="18" charset="0"/>
                <a:cs typeface="Arial" panose="020B0604020202020204" pitchFamily="34" charset="0"/>
              </a:rPr>
              <a:t>Харин бусад асуудлаар нийт</a:t>
            </a:r>
            <a:r>
              <a:rPr lang="mn-MN" sz="1800" dirty="0">
                <a:latin typeface="Arial" panose="020B0604020202020204" pitchFamily="34" charset="0"/>
                <a:ea typeface="Times New Roman" panose="02020603050405020304" pitchFamily="18" charset="0"/>
                <a:cs typeface="Arial" panose="020B0604020202020204" pitchFamily="34" charset="0"/>
              </a:rPr>
              <a:t> </a:t>
            </a:r>
            <a:r>
              <a:rPr lang="mn-MN" sz="1800" dirty="0" smtClean="0">
                <a:latin typeface="Arial" panose="020B0604020202020204" pitchFamily="34" charset="0"/>
                <a:ea typeface="Times New Roman" panose="02020603050405020304" pitchFamily="18" charset="0"/>
                <a:cs typeface="Arial" panose="020B0604020202020204" pitchFamily="34" charset="0"/>
              </a:rPr>
              <a:t>11 зөвлөгөө, мэдээллийн үйлчилгээг  үзүүлж, ажиллалаа.   </a:t>
            </a: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15000"/>
              </a:lnSpc>
              <a:spcBef>
                <a:spcPts val="0"/>
              </a:spcBef>
              <a:spcAft>
                <a:spcPts val="0"/>
              </a:spcAft>
              <a:buNone/>
              <a:tabLst>
                <a:tab pos="6301105" algn="l"/>
              </a:tabLst>
            </a:pPr>
            <a:r>
              <a:rPr lang="mn-MN" sz="1800" dirty="0" smtClean="0">
                <a:latin typeface="Arial" panose="020B0604020202020204" pitchFamily="34" charset="0"/>
                <a:ea typeface="Times New Roman" panose="02020603050405020304" pitchFamily="18" charset="0"/>
                <a:cs typeface="Times New Roman" panose="02020603050405020304" pitchFamily="18" charset="0"/>
              </a:rPr>
              <a:t>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6738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8305</TotalTime>
  <Words>932</Words>
  <Application>Microsoft Office PowerPoint</Application>
  <PresentationFormat>On-screen Show (4:3)</PresentationFormat>
  <Paragraphs>424</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 УЛААНБААТАР ХОТЫН ЗАХИРАГЧИЙН АЖЛЫН АЛБА  </vt:lpstr>
      <vt:lpstr>Өргөдөл, гомдол шийдвэрлэлтийн график 11 сард </vt:lpstr>
      <vt:lpstr>Өргөдөл, гомдлын шийдвэрлэлтийн нэгдсэн тайлан (нэгжээр) Хэлтсүүдийн өргөдөл, гомдлын шийдвэрлэлтийн дэлгэрэнгүй тайлан  /2016.11.01-нээс 11.30-ний хугацаанд нийт ирсэн өргөдлийн тоо/</vt:lpstr>
      <vt:lpstr>  2016 оны 11 сард  хандсан гол асуудлууд  </vt:lpstr>
      <vt:lpstr>PowerPoint Presentation</vt:lpstr>
      <vt:lpstr>Хүнс, худалдаа үйлчилгээний хэлтэс </vt:lpstr>
      <vt:lpstr>Тохижилт, хог хаягдлын удирдлагын хэлтэс </vt:lpstr>
      <vt:lpstr>     Инженерийн байгууламжийн хэлтэс</vt:lpstr>
      <vt:lpstr> “Нийслэлийн үйлчилгээний нэгдсэн төв”-өөр үйлчлүүлсэн 585 иргэн, байгууллагын асуудлыг шийдвэрлэлээ  /11 сард/</vt:lpstr>
      <vt:lpstr>Дүгнэлт </vt:lpstr>
      <vt:lpstr> Цаашид анхаарах асуудлууд: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Erdenebold Delgermaa</cp:lastModifiedBy>
  <cp:revision>397</cp:revision>
  <cp:lastPrinted>2015-07-06T20:56:01Z</cp:lastPrinted>
  <dcterms:created xsi:type="dcterms:W3CDTF">2014-04-10T03:29:37Z</dcterms:created>
  <dcterms:modified xsi:type="dcterms:W3CDTF">2016-12-06T02:26:12Z</dcterms:modified>
</cp:coreProperties>
</file>