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9" r:id="rId2"/>
    <p:sldId id="313" r:id="rId3"/>
    <p:sldId id="303" r:id="rId4"/>
    <p:sldId id="306" r:id="rId5"/>
    <p:sldId id="311" r:id="rId6"/>
    <p:sldId id="273" r:id="rId7"/>
    <p:sldId id="309" r:id="rId8"/>
    <p:sldId id="278" r:id="rId9"/>
    <p:sldId id="312" r:id="rId10"/>
    <p:sldId id="292" r:id="rId11"/>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79076" autoAdjust="0"/>
  </p:normalViewPr>
  <p:slideViewPr>
    <p:cSldViewPr snapToGrid="0">
      <p:cViewPr varScale="1">
        <p:scale>
          <a:sx n="92" d="100"/>
          <a:sy n="92" d="100"/>
        </p:scale>
        <p:origin x="1134" y="90"/>
      </p:cViewPr>
      <p:guideLst>
        <p:guide orient="horz" pos="2160"/>
        <p:guide pos="2880"/>
      </p:guideLst>
    </p:cSldViewPr>
  </p:slideViewPr>
  <p:notesTextViewPr>
    <p:cViewPr>
      <p:scale>
        <a:sx n="1" d="1"/>
        <a:sy n="1" d="1"/>
      </p:scale>
      <p:origin x="0" y="0"/>
    </p:cViewPr>
  </p:notesText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mn-MN" sz="1200" b="0" dirty="0" smtClean="0">
                <a:solidFill>
                  <a:schemeClr val="tx1"/>
                </a:solidFill>
                <a:latin typeface="Arial" panose="020B0604020202020204" pitchFamily="34" charset="0"/>
                <a:cs typeface="Arial" panose="020B0604020202020204" pitchFamily="34" charset="0"/>
              </a:rPr>
              <a:t>Өргөдөл, гомдлын төрөл:</a:t>
            </a:r>
            <a:endParaRPr lang="en-US" sz="1200" b="0" dirty="0">
              <a:solidFill>
                <a:schemeClr val="tx1"/>
              </a:solidFill>
              <a:latin typeface="Arial" panose="020B0604020202020204" pitchFamily="34" charset="0"/>
              <a:cs typeface="Arial" panose="020B0604020202020204" pitchFamily="34" charset="0"/>
            </a:endParaRPr>
          </a:p>
        </c:rich>
      </c:tx>
      <c:layout>
        <c:manualLayout>
          <c:xMode val="edge"/>
          <c:yMode val="edge"/>
          <c:x val="0.44838188976377952"/>
          <c:y val="0"/>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0"/>
                  <c:y val="-9.43078790241548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929427703108263E-2"/>
                  <c:y val="-0.2829236370724643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098393402405978E-3"/>
                  <c:y val="-7.66251517071257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3019678680481196E-2"/>
                  <c:y val="-8.84136365851451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Талархал 2</c:v>
                </c:pt>
                <c:pt idx="1">
                  <c:v>Хүсэлт 110</c:v>
                </c:pt>
                <c:pt idx="2">
                  <c:v>Санал 6</c:v>
                </c:pt>
                <c:pt idx="3">
                  <c:v>Гомдол 25</c:v>
                </c:pt>
              </c:strCache>
            </c:strRef>
          </c:cat>
          <c:val>
            <c:numRef>
              <c:f>'2016'!$B$2:$B$5</c:f>
              <c:numCache>
                <c:formatCode>0.0%</c:formatCode>
                <c:ptCount val="4"/>
                <c:pt idx="0">
                  <c:v>0.01</c:v>
                </c:pt>
                <c:pt idx="1">
                  <c:v>0.77</c:v>
                </c:pt>
                <c:pt idx="2">
                  <c:v>0.04</c:v>
                </c:pt>
                <c:pt idx="3">
                  <c:v>0.18</c:v>
                </c:pt>
              </c:numCache>
            </c:numRef>
          </c:val>
        </c:ser>
        <c:dLbls>
          <c:showLegendKey val="0"/>
          <c:showVal val="1"/>
          <c:showCatName val="0"/>
          <c:showSerName val="0"/>
          <c:showPercent val="0"/>
          <c:showBubbleSize val="0"/>
        </c:dLbls>
        <c:gapWidth val="150"/>
        <c:shape val="box"/>
        <c:axId val="-99722880"/>
        <c:axId val="-99716896"/>
        <c:axId val="0"/>
      </c:bar3DChart>
      <c:catAx>
        <c:axId val="-997228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9716896"/>
        <c:crosses val="autoZero"/>
        <c:auto val="1"/>
        <c:lblAlgn val="ctr"/>
        <c:lblOffset val="100"/>
        <c:noMultiLvlLbl val="0"/>
      </c:catAx>
      <c:valAx>
        <c:axId val="-997168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972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16</c:v>
                </c:pt>
                <c:pt idx="1">
                  <c:v>www.ub 1200 mn 11</c:v>
                </c:pt>
                <c:pt idx="2">
                  <c:v>Засгийн газрын 11-11 төв 23</c:v>
                </c:pt>
                <c:pt idx="3">
                  <c:v>Нийслэлийн  Үйлчилгээний нэгдсэн төв 44</c:v>
                </c:pt>
                <c:pt idx="4">
                  <c:v>Байгууллага 49</c:v>
                </c:pt>
              </c:strCache>
            </c:strRef>
          </c:cat>
          <c:val>
            <c:numRef>
              <c:f>'2016'!$B$24:$B$28</c:f>
              <c:numCache>
                <c:formatCode>0%</c:formatCode>
                <c:ptCount val="5"/>
                <c:pt idx="0">
                  <c:v>0.1119</c:v>
                </c:pt>
                <c:pt idx="1">
                  <c:v>7.6899999999999996E-2</c:v>
                </c:pt>
                <c:pt idx="2">
                  <c:v>0.1608</c:v>
                </c:pt>
                <c:pt idx="3">
                  <c:v>0.30769999999999997</c:v>
                </c:pt>
                <c:pt idx="4">
                  <c:v>0.3427</c:v>
                </c:pt>
              </c:numCache>
            </c:numRef>
          </c:val>
        </c:ser>
        <c:dLbls>
          <c:dLblPos val="outEnd"/>
          <c:showLegendKey val="0"/>
          <c:showVal val="1"/>
          <c:showCatName val="0"/>
          <c:showSerName val="0"/>
          <c:showPercent val="0"/>
          <c:showBubbleSize val="0"/>
        </c:dLbls>
        <c:gapWidth val="100"/>
        <c:overlap val="-24"/>
        <c:axId val="-2109392896"/>
        <c:axId val="-2109391264"/>
      </c:barChart>
      <c:catAx>
        <c:axId val="-210939289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09391264"/>
        <c:crosses val="autoZero"/>
        <c:auto val="1"/>
        <c:lblAlgn val="ctr"/>
        <c:lblOffset val="100"/>
        <c:noMultiLvlLbl val="0"/>
      </c:catAx>
      <c:valAx>
        <c:axId val="-210939126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10939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1/3/2017</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1/3/2017</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8</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10</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32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105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105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105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1050" dirty="0"/>
          </a:p>
        </p:txBody>
      </p:sp>
      <p:pic>
        <p:nvPicPr>
          <p:cNvPr id="5" name="Picture 15" descr="UB.BMP"/>
          <p:cNvPicPr>
            <a:picLocks noGrp="1" noChangeAspect="1"/>
          </p:cNvPicPr>
          <p:nvPr>
            <p:ph idx="1"/>
          </p:nvPr>
        </p:nvPicPr>
        <p:blipFill>
          <a:blip r:embed="rId3"/>
          <a:srcRect/>
          <a:stretch>
            <a:fillRect/>
          </a:stretch>
        </p:blipFill>
        <p:spPr bwMode="auto">
          <a:xfrm>
            <a:off x="3525716" y="1885950"/>
            <a:ext cx="1626577" cy="1143000"/>
          </a:xfrm>
          <a:prstGeom prst="rect">
            <a:avLst/>
          </a:prstGeom>
          <a:noFill/>
          <a:ln w="9525">
            <a:noFill/>
            <a:miter lim="800000"/>
            <a:headEnd/>
            <a:tailEnd/>
          </a:ln>
        </p:spPr>
      </p:pic>
      <p:sp>
        <p:nvSpPr>
          <p:cNvPr id="6" name="Rectangle 5"/>
          <p:cNvSpPr/>
          <p:nvPr/>
        </p:nvSpPr>
        <p:spPr>
          <a:xfrm>
            <a:off x="1885950" y="44577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a:solidFill>
                  <a:schemeClr val="tx1"/>
                </a:solidFill>
                <a:effectLst>
                  <a:outerShdw blurRad="38100" dist="38100" dir="2700000" algn="tl">
                    <a:srgbClr val="000000">
                      <a:alpha val="43137"/>
                    </a:srgbClr>
                  </a:outerShdw>
                </a:effectLst>
                <a:latin typeface="Arial" pitchFamily="34" charset="0"/>
                <a:cs typeface="Arial" pitchFamily="34" charset="0"/>
              </a:rPr>
              <a:t>ҮЙЛ АЖИЛЛАГААНЫ МОНИТОРИНГИЙН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hlinkClick r:id="rId4"/>
              </a:rPr>
              <a:t> </a:t>
            </a:r>
            <a:r>
              <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monitoring@ubservice.mn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429000"/>
            <a:ext cx="6286500" cy="56630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2016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12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 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9" y="1378635"/>
            <a:ext cx="7886701" cy="4720830"/>
          </a:xfrm>
        </p:spPr>
        <p:txBody>
          <a:bodyPr>
            <a:normAutofit/>
          </a:bodyPr>
          <a:lstStyle/>
          <a:p>
            <a:pPr lvl="0" algn="just">
              <a:buFont typeface="Wingdings" panose="05000000000000000000" pitchFamily="2" charset="2"/>
              <a:buChar char="Ø"/>
            </a:pPr>
            <a:endParaRPr lang="mn-MN" sz="2000" dirty="0" smtClean="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indent="0">
              <a:buNone/>
            </a:pPr>
            <a:r>
              <a:rPr lang="mn-MN" sz="1700" dirty="0" smtClean="0">
                <a:latin typeface="Arial" panose="020B0604020202020204" pitchFamily="34" charset="0"/>
                <a:cs typeface="Arial" panose="020B0604020202020204" pitchFamily="34" charset="0"/>
              </a:rPr>
              <a:t>       </a:t>
            </a:r>
          </a:p>
          <a:p>
            <a:pPr marL="0" indent="0">
              <a:buNone/>
            </a:pPr>
            <a:endParaRPr lang="mn-MN" sz="1700" dirty="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Үйл ажиллагааны мониторингийн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8440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a:t>
            </a:r>
            <a:r>
              <a:rPr lang="mn-MN" sz="2400" dirty="0" smtClean="0">
                <a:latin typeface="Arial" panose="020B0604020202020204" pitchFamily="34" charset="0"/>
                <a:cs typeface="Arial" panose="020B0604020202020204" pitchFamily="34" charset="0"/>
              </a:rPr>
              <a:t>12 </a:t>
            </a:r>
            <a:r>
              <a:rPr lang="mn-MN" sz="2400" dirty="0">
                <a:latin typeface="Arial" panose="020B0604020202020204" pitchFamily="34" charset="0"/>
                <a:cs typeface="Arial" panose="020B0604020202020204" pitchFamily="34" charset="0"/>
              </a:rPr>
              <a:t>сард </a:t>
            </a:r>
            <a:endParaRPr lang="en-US" sz="24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324573507"/>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342900" indent="-342900" algn="ctr">
                        <a:buAutoNum type="arabicPlain" startAt="2016"/>
                      </a:pPr>
                      <a:r>
                        <a:rPr lang="mn-MN" sz="1200" dirty="0" smtClean="0">
                          <a:solidFill>
                            <a:schemeClr val="tx1"/>
                          </a:solidFill>
                          <a:latin typeface="Arial" panose="020B0604020202020204" pitchFamily="34" charset="0"/>
                          <a:cs typeface="Arial" panose="020B0604020202020204" pitchFamily="34" charset="0"/>
                        </a:rPr>
                        <a:t>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12</a:t>
                      </a:r>
                      <a:r>
                        <a:rPr lang="mn-MN" sz="1200" dirty="0" smtClean="0">
                          <a:solidFill>
                            <a:schemeClr val="tx1"/>
                          </a:solidFill>
                          <a:latin typeface="Arial" panose="020B0604020202020204" pitchFamily="34" charset="0"/>
                          <a:cs typeface="Arial" panose="020B0604020202020204" pitchFamily="34" charset="0"/>
                        </a:rPr>
                        <a:t> </a:t>
                      </a:r>
                      <a:r>
                        <a:rPr lang="mn-MN" sz="1200" dirty="0" smtClean="0">
                          <a:solidFill>
                            <a:schemeClr val="tx1"/>
                          </a:solidFill>
                          <a:latin typeface="Arial" panose="020B0604020202020204" pitchFamily="34" charset="0"/>
                          <a:cs typeface="Arial" panose="020B0604020202020204" pitchFamily="34" charset="0"/>
                        </a:rPr>
                        <a:t>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20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3</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20</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3798301114"/>
              </p:ext>
            </p:extLst>
          </p:nvPr>
        </p:nvGraphicFramePr>
        <p:xfrm>
          <a:off x="4613564" y="3969326"/>
          <a:ext cx="3901786" cy="2154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776951082"/>
              </p:ext>
            </p:extLst>
          </p:nvPr>
        </p:nvGraphicFramePr>
        <p:xfrm>
          <a:off x="1049482" y="1444336"/>
          <a:ext cx="7045036" cy="23379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a:t>
            </a:r>
            <a:r>
              <a:rPr lang="en-US" sz="1400" dirty="0" smtClean="0">
                <a:latin typeface="Arial" pitchFamily="34" charset="0"/>
                <a:cs typeface="Arial" pitchFamily="34" charset="0"/>
              </a:rPr>
              <a:t>6</a:t>
            </a:r>
            <a:r>
              <a:rPr lang="mn-MN" sz="1400" dirty="0" smtClean="0">
                <a:latin typeface="Arial" pitchFamily="34" charset="0"/>
                <a:cs typeface="Arial" pitchFamily="34" charset="0"/>
              </a:rPr>
              <a:t>.1</a:t>
            </a:r>
            <a:r>
              <a:rPr lang="mn-MN" sz="1400" dirty="0">
                <a:latin typeface="Arial" pitchFamily="34" charset="0"/>
                <a:cs typeface="Arial" pitchFamily="34" charset="0"/>
              </a:rPr>
              <a:t>2</a:t>
            </a:r>
            <a:r>
              <a:rPr lang="mn-MN" sz="1400" dirty="0" smtClean="0">
                <a:latin typeface="Arial" pitchFamily="34" charset="0"/>
                <a:cs typeface="Arial" pitchFamily="34" charset="0"/>
              </a:rPr>
              <a:t>.</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a:t>
            </a:r>
            <a:r>
              <a:rPr lang="mn-MN" sz="1400" dirty="0" smtClean="0">
                <a:latin typeface="Arial" pitchFamily="34" charset="0"/>
                <a:cs typeface="Arial" pitchFamily="34" charset="0"/>
              </a:rPr>
              <a:t>1</a:t>
            </a:r>
            <a:r>
              <a:rPr lang="mn-MN" sz="1400" dirty="0">
                <a:latin typeface="Arial" pitchFamily="34" charset="0"/>
                <a:cs typeface="Arial" pitchFamily="34" charset="0"/>
              </a:rPr>
              <a:t>2</a:t>
            </a:r>
            <a:r>
              <a:rPr lang="mn-MN" sz="1400" dirty="0" smtClean="0">
                <a:latin typeface="Arial" pitchFamily="34" charset="0"/>
                <a:cs typeface="Arial" pitchFamily="34" charset="0"/>
              </a:rPr>
              <a:t>.</a:t>
            </a:r>
            <a:r>
              <a:rPr lang="en-US" sz="1400" dirty="0" smtClean="0">
                <a:latin typeface="Arial" pitchFamily="34" charset="0"/>
                <a:cs typeface="Arial" pitchFamily="34" charset="0"/>
              </a:rPr>
              <a:t>3</a:t>
            </a:r>
            <a:r>
              <a:rPr lang="mn-MN" sz="1400" dirty="0">
                <a:latin typeface="Arial" pitchFamily="34" charset="0"/>
                <a:cs typeface="Arial" pitchFamily="34" charset="0"/>
              </a:rPr>
              <a:t>1</a:t>
            </a:r>
            <a:r>
              <a:rPr lang="mn-MN" sz="1400" dirty="0" smtClean="0">
                <a:latin typeface="Arial" pitchFamily="34" charset="0"/>
                <a:cs typeface="Arial" pitchFamily="34" charset="0"/>
              </a:rPr>
              <a:t>-ний </a:t>
            </a:r>
            <a:r>
              <a:rPr lang="mn-MN" sz="1400" dirty="0" smtClean="0">
                <a:latin typeface="Arial" pitchFamily="34" charset="0"/>
                <a:cs typeface="Arial" pitchFamily="34" charset="0"/>
              </a:rPr>
              <a:t>хугацаанд нийт ирсэн өргөдлийн тоо/</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00457323"/>
              </p:ext>
            </p:extLst>
          </p:nvPr>
        </p:nvGraphicFramePr>
        <p:xfrm>
          <a:off x="426025" y="1371600"/>
          <a:ext cx="8281559" cy="5039589"/>
        </p:xfrm>
        <a:graphic>
          <a:graphicData uri="http://schemas.openxmlformats.org/drawingml/2006/table">
            <a:tbl>
              <a:tblPr/>
              <a:tblGrid>
                <a:gridCol w="390437"/>
                <a:gridCol w="1511102"/>
                <a:gridCol w="353291"/>
                <a:gridCol w="498763"/>
                <a:gridCol w="394855"/>
                <a:gridCol w="550718"/>
                <a:gridCol w="363682"/>
                <a:gridCol w="581891"/>
                <a:gridCol w="311727"/>
                <a:gridCol w="488373"/>
                <a:gridCol w="477981"/>
                <a:gridCol w="529937"/>
                <a:gridCol w="332509"/>
                <a:gridCol w="529936"/>
                <a:gridCol w="363682"/>
                <a:gridCol w="602675"/>
              </a:tblGrid>
              <a:tr h="362874">
                <a:tc rowSpan="4" gridSpan="2">
                  <a:txBody>
                    <a:bodyPr/>
                    <a:lstStyle/>
                    <a:p>
                      <a:pPr algn="ctr" rtl="0" fontAlgn="ctr"/>
                      <a:r>
                        <a:rPr lang="mn-MN" sz="1100" b="1" i="0" u="none" strike="noStrike" dirty="0">
                          <a:solidFill>
                            <a:srgbClr val="000000"/>
                          </a:solidFill>
                          <a:effectLst/>
                          <a:latin typeface="Arial" panose="020B0604020202020204" pitchFamily="34" charset="0"/>
                        </a:rPr>
                        <a:t>Нэгжүүд</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100" b="1" i="0" u="none" strike="noStrike" dirty="0">
                          <a:solidFill>
                            <a:srgbClr val="000000"/>
                          </a:solidFill>
                          <a:effectLst/>
                          <a:latin typeface="Arial" panose="020B0604020202020204" pitchFamily="34" charset="0"/>
                        </a:rPr>
                        <a:t>Нийт</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Шийдвэрлэх шатандаа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100" b="1" i="0" u="none" strike="noStrike">
                          <a:solidFill>
                            <a:srgbClr val="000000"/>
                          </a:solidFill>
                          <a:effectLst/>
                          <a:latin typeface="Arial" panose="020B0604020202020204" pitchFamily="34" charset="0"/>
                        </a:rPr>
                        <a:t>Шийдвэрлэж хариу өгсөн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23784">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 хэтэрсэн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Бүгд</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Хугацаандаа шийдвэрлэсэн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 хэтэрч </a:t>
                      </a:r>
                      <a:r>
                        <a:rPr lang="mn-MN" sz="1000" b="0" i="0" u="none" strike="noStrike" dirty="0" smtClean="0">
                          <a:solidFill>
                            <a:srgbClr val="000000"/>
                          </a:solidFill>
                          <a:effectLst/>
                          <a:latin typeface="Arial" panose="020B0604020202020204" pitchFamily="34" charset="0"/>
                        </a:rPr>
                        <a:t>шийдвэрлэ</a:t>
                      </a:r>
                    </a:p>
                    <a:p>
                      <a:pPr algn="ctr" rtl="0" fontAlgn="ctr"/>
                      <a:r>
                        <a:rPr lang="mn-MN" sz="1000" b="0" i="0" u="none" strike="noStrike" dirty="0" smtClean="0">
                          <a:solidFill>
                            <a:srgbClr val="000000"/>
                          </a:solidFill>
                          <a:effectLst/>
                          <a:latin typeface="Arial" panose="020B0604020202020204" pitchFamily="34" charset="0"/>
                        </a:rPr>
                        <a:t>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Бүгд</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34412">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a:solidFill>
                            <a:srgbClr val="000000"/>
                          </a:solidFill>
                          <a:effectLst/>
                          <a:latin typeface="Arial" panose="020B0604020202020204" pitchFamily="34" charset="0"/>
                        </a:rPr>
                        <a:t>1=4+7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4=2+3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7=5+6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73008">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41261">
                <a:tc>
                  <a:txBody>
                    <a:bodyPr/>
                    <a:lstStyle/>
                    <a:p>
                      <a:pPr algn="ctr" rtl="0" fontAlgn="ctr"/>
                      <a:r>
                        <a:rPr lang="en-US" sz="900" b="0" i="0" u="none" strike="noStrike">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Удирдлага</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41261">
                <a:tc>
                  <a:txBody>
                    <a:bodyPr/>
                    <a:lstStyle/>
                    <a:p>
                      <a:pPr algn="ctr" rtl="0" fontAlgn="ctr"/>
                      <a:r>
                        <a:rPr lang="en-US" sz="900" b="0" i="0" u="none" strike="noStrike">
                          <a:solidFill>
                            <a:srgbClr val="000000"/>
                          </a:solidFill>
                          <a:effectLst/>
                          <a:latin typeface="Arial" panose="020B0604020202020204" pitchFamily="34" charset="0"/>
                        </a:rPr>
                        <a:t>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Захиргаа, санхүүгийн хэлтэс</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15.56%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15.56%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37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82.22%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2.22%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38</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84.44%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41261">
                <a:tc>
                  <a:txBody>
                    <a:bodyPr/>
                    <a:lstStyle/>
                    <a:p>
                      <a:pPr algn="ctr" rtl="0" fontAlgn="ctr"/>
                      <a:r>
                        <a:rPr lang="en-US" sz="900" b="0" i="0" u="none" strike="noStrike">
                          <a:solidFill>
                            <a:srgbClr val="000000"/>
                          </a:solidFill>
                          <a:effectLst/>
                          <a:latin typeface="Arial" panose="020B0604020202020204" pitchFamily="34" charset="0"/>
                        </a:rPr>
                        <a:t>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Инженерийн байгууламжийн хэлтэс</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15.38%</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15.38%</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84.62%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84.62%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13861">
                <a:tc>
                  <a:txBody>
                    <a:bodyPr/>
                    <a:lstStyle/>
                    <a:p>
                      <a:pPr algn="ctr" rtl="0" fontAlgn="ctr"/>
                      <a:r>
                        <a:rPr lang="en-US" sz="900" b="0" i="0" u="none" strike="noStrike">
                          <a:solidFill>
                            <a:srgbClr val="000000"/>
                          </a:solidFill>
                          <a:effectLst/>
                          <a:latin typeface="Arial" panose="020B0604020202020204" pitchFamily="34" charset="0"/>
                        </a:rPr>
                        <a:t>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Тохижилт, хог хаягдлын удирдлагын хэлтэс</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10.81%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10.81%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89.19%</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33</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89.19%</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13861">
                <a:tc>
                  <a:txBody>
                    <a:bodyPr/>
                    <a:lstStyle/>
                    <a:p>
                      <a:pPr algn="ctr" rtl="0" fontAlgn="ctr"/>
                      <a:r>
                        <a:rPr lang="en-US" sz="900" b="0" i="0" u="none" strike="noStrike">
                          <a:solidFill>
                            <a:srgbClr val="000000"/>
                          </a:solidFill>
                          <a:effectLst/>
                          <a:latin typeface="Arial" panose="020B0604020202020204" pitchFamily="34" charset="0"/>
                        </a:rPr>
                        <a:t>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Үйл ажиллагааны мониторингийн хэлтэс</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13861">
                <a:tc>
                  <a:txBody>
                    <a:bodyPr/>
                    <a:lstStyle/>
                    <a:p>
                      <a:pPr algn="ctr" rtl="0" fontAlgn="ctr"/>
                      <a:r>
                        <a:rPr lang="en-US" sz="900" b="0" i="0" u="none" strike="noStrike">
                          <a:solidFill>
                            <a:srgbClr val="000000"/>
                          </a:solidFill>
                          <a:effectLst/>
                          <a:latin typeface="Arial" panose="020B0604020202020204" pitchFamily="34" charset="0"/>
                        </a:rPr>
                        <a:t>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0" i="0" u="none" strike="noStrike" dirty="0">
                          <a:solidFill>
                            <a:srgbClr val="000000"/>
                          </a:solidFill>
                          <a:effectLst/>
                          <a:latin typeface="Arial" panose="020B0604020202020204" pitchFamily="34" charset="0"/>
                        </a:rPr>
                        <a:t>Хүнс, худалдаа, үйлчилгээний хэлтэс</a:t>
                      </a:r>
                    </a:p>
                  </a:txBody>
                  <a:tcPr marL="8375" marR="8375" marT="837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20.00%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20.00%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24</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80145">
                <a:tc gridSpan="2">
                  <a:txBody>
                    <a:bodyPr/>
                    <a:lstStyle/>
                    <a:p>
                      <a:pPr algn="ctr" rtl="0" fontAlgn="ctr"/>
                      <a:r>
                        <a:rPr lang="mn-MN" sz="1000" b="1" i="0" u="none" strike="noStrike" dirty="0">
                          <a:solidFill>
                            <a:srgbClr val="000000"/>
                          </a:solidFill>
                          <a:effectLst/>
                          <a:latin typeface="Arial" panose="020B0604020202020204" pitchFamily="34" charset="0"/>
                        </a:rPr>
                        <a:t>Улаанбаатар хотын Захирагчийн ажлын алба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900" b="1" i="0" u="none" strike="noStrike">
                          <a:solidFill>
                            <a:srgbClr val="000000"/>
                          </a:solidFill>
                          <a:effectLst/>
                          <a:latin typeface="Arial" panose="020B0604020202020204" pitchFamily="34" charset="0"/>
                        </a:rPr>
                        <a:t>129</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17.05%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22</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17.05%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106</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82.17%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0.78%</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107</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82.95%</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7" y="405244"/>
            <a:ext cx="749184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2016 </a:t>
            </a:r>
            <a:r>
              <a:rPr lang="mn-MN" sz="2200" dirty="0">
                <a:latin typeface="Arial" pitchFamily="34" charset="0"/>
                <a:cs typeface="Arial" pitchFamily="34" charset="0"/>
              </a:rPr>
              <a:t>оны </a:t>
            </a:r>
            <a:r>
              <a:rPr lang="mn-MN" sz="2200" dirty="0" smtClean="0">
                <a:latin typeface="Arial" pitchFamily="34" charset="0"/>
                <a:cs typeface="Arial" pitchFamily="34" charset="0"/>
              </a:rPr>
              <a:t>1</a:t>
            </a:r>
            <a:r>
              <a:rPr lang="mn-MN" sz="2200" dirty="0">
                <a:latin typeface="Arial" pitchFamily="34" charset="0"/>
                <a:cs typeface="Arial" pitchFamily="34" charset="0"/>
              </a:rPr>
              <a:t>2</a:t>
            </a:r>
            <a:r>
              <a:rPr lang="mn-MN" sz="2200" dirty="0" smtClean="0">
                <a:latin typeface="Arial" pitchFamily="34" charset="0"/>
                <a:cs typeface="Arial" pitchFamily="34" charset="0"/>
              </a:rPr>
              <a:t>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1336997"/>
              </p:ext>
            </p:extLst>
          </p:nvPr>
        </p:nvGraphicFramePr>
        <p:xfrm>
          <a:off x="737755" y="1080660"/>
          <a:ext cx="7741227" cy="5486309"/>
        </p:xfrm>
        <a:graphic>
          <a:graphicData uri="http://schemas.openxmlformats.org/drawingml/2006/table">
            <a:tbl>
              <a:tblPr/>
              <a:tblGrid>
                <a:gridCol w="555097"/>
                <a:gridCol w="4815137"/>
                <a:gridCol w="1136012"/>
                <a:gridCol w="1234981"/>
              </a:tblGrid>
              <a:tr h="589705">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185">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00 тоот өрөө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0" i="0" u="none" strike="noStrike" dirty="0">
                          <a:solidFill>
                            <a:srgbClr val="000000"/>
                          </a:solidFill>
                          <a:effectLst/>
                          <a:latin typeface="Arial" panose="020B0604020202020204" pitchFamily="34" charset="0"/>
                        </a:rPr>
                        <a:t>Золбин нохой, муур устгах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0" i="0" u="none" strike="noStrike">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35229" y="520245"/>
            <a:ext cx="7346373" cy="738664"/>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dirty="0" smtClean="0">
                <a:solidFill>
                  <a:prstClr val="black"/>
                </a:solidFill>
                <a:latin typeface="Arial" panose="020B0604020202020204" pitchFamily="34" charset="0"/>
                <a:cs typeface="Arial" panose="020B0604020202020204" pitchFamily="34" charset="0"/>
              </a:rPr>
              <a:t>Захиргаа</a:t>
            </a:r>
            <a:r>
              <a:rPr lang="mn-MN" sz="2100" dirty="0">
                <a:solidFill>
                  <a:prstClr val="black"/>
                </a:solidFill>
                <a:latin typeface="Arial" panose="020B0604020202020204" pitchFamily="34" charset="0"/>
                <a:cs typeface="Arial" panose="020B0604020202020204" pitchFamily="34" charset="0"/>
              </a:rPr>
              <a:t>, санхүүгийн </a:t>
            </a:r>
            <a:r>
              <a:rPr lang="mn-MN" sz="2100" dirty="0" smtClean="0">
                <a:solidFill>
                  <a:prstClr val="black"/>
                </a:solidFill>
                <a:latin typeface="Arial" panose="020B0604020202020204" pitchFamily="34" charset="0"/>
                <a:cs typeface="Arial" panose="020B0604020202020204" pitchFamily="34" charset="0"/>
              </a:rPr>
              <a:t>хэлтэс</a:t>
            </a:r>
          </a:p>
          <a:p>
            <a:pPr algn="ctr"/>
            <a:r>
              <a:rPr lang="mn-MN" sz="2100" dirty="0" smtClean="0">
                <a:solidFill>
                  <a:prstClr val="black"/>
                </a:solidFill>
                <a:latin typeface="Arial" panose="020B0604020202020204" pitchFamily="34" charset="0"/>
                <a:cs typeface="Arial" panose="020B0604020202020204" pitchFamily="34" charset="0"/>
              </a:rPr>
              <a:t>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08007874"/>
              </p:ext>
            </p:extLst>
          </p:nvPr>
        </p:nvGraphicFramePr>
        <p:xfrm>
          <a:off x="488373" y="1132605"/>
          <a:ext cx="8032173" cy="5408540"/>
        </p:xfrm>
        <a:graphic>
          <a:graphicData uri="http://schemas.openxmlformats.org/drawingml/2006/table">
            <a:tbl>
              <a:tblPr/>
              <a:tblGrid>
                <a:gridCol w="575960"/>
                <a:gridCol w="4996110"/>
                <a:gridCol w="1178707"/>
                <a:gridCol w="1281396"/>
              </a:tblGrid>
              <a:tr h="567306">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Орон сууц хүсэх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19</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38.00%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2</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Ахмадын орон сууцны хөтөлбөрт хамрагдах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16</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32.00%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3</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00 тоот өрөө хүсэх тухай </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14.00%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4</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Эд хөрөнгийн эрхийн бүртгэлийн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5</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Өмч ашиглах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6</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7</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Нийслэлийн удирдах албан тушаалтантай уулзах хүсэлтийн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8</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9</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a:solidFill>
                            <a:srgbClr val="000000"/>
                          </a:solidFill>
                          <a:effectLst/>
                          <a:latin typeface="Arial" panose="020B0604020202020204" pitchFamily="34" charset="0"/>
                        </a:rPr>
                        <a:t>Ажлаас чөлөөлөгдөх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10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a:solidFill>
                            <a:srgbClr val="000000"/>
                          </a:solidFill>
                          <a:effectLst/>
                          <a:latin typeface="Arial" panose="020B0604020202020204" pitchFamily="34" charset="0"/>
                        </a:rPr>
                        <a:t>Ээлжийн амралтын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2586">
                <a:tc>
                  <a:txBody>
                    <a:bodyPr/>
                    <a:lstStyle/>
                    <a:p>
                      <a:pPr algn="ctr" rtl="0" fontAlgn="ctr"/>
                      <a:r>
                        <a:rPr lang="en-US" sz="1400" b="0" i="0" u="none" strike="noStrike">
                          <a:solidFill>
                            <a:srgbClr val="000000"/>
                          </a:solidFill>
                          <a:effectLst/>
                          <a:latin typeface="Arial" panose="020B0604020202020204" pitchFamily="34" charset="0"/>
                        </a:rPr>
                        <a:t>11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400" b="0" i="0" u="none" strike="noStrike">
                          <a:solidFill>
                            <a:srgbClr val="000000"/>
                          </a:solidFill>
                          <a:effectLst/>
                          <a:latin typeface="Arial" panose="020B0604020202020204" pitchFamily="34" charset="0"/>
                        </a:rPr>
                        <a:t>Жирэмсний амралтын тухай</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2.00%</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35174">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8404" marR="8404" marT="840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50</a:t>
                      </a:r>
                    </a:p>
                  </a:txBody>
                  <a:tcPr marL="8404" marR="8404" marT="840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8404" marR="8404" marT="840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27048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9154" y="4333009"/>
            <a:ext cx="7886700" cy="429494"/>
          </a:xfrm>
        </p:spPr>
        <p:txBody>
          <a:bodyPr>
            <a:normAutofit/>
          </a:bodyPr>
          <a:lstStyle/>
          <a:p>
            <a:pPr algn="ctr"/>
            <a:r>
              <a:rPr lang="mn-MN" sz="2000" dirty="0" smtClean="0">
                <a:latin typeface="Arial" panose="020B0604020202020204" pitchFamily="34" charset="0"/>
                <a:cs typeface="Arial" panose="020B0604020202020204" pitchFamily="34" charset="0"/>
              </a:rPr>
              <a:t>Үйл ажиллагааны мониторингийн </a:t>
            </a:r>
            <a:r>
              <a:rPr lang="mn-MN" sz="2000" dirty="0" smtClean="0">
                <a:latin typeface="Arial" panose="020B0604020202020204" pitchFamily="34" charset="0"/>
                <a:cs typeface="Arial" panose="020B0604020202020204" pitchFamily="34" charset="0"/>
              </a:rPr>
              <a:t>хэлтэс </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84795145"/>
              </p:ext>
            </p:extLst>
          </p:nvPr>
        </p:nvGraphicFramePr>
        <p:xfrm>
          <a:off x="758534" y="1194958"/>
          <a:ext cx="7637320" cy="2878278"/>
        </p:xfrm>
        <a:graphic>
          <a:graphicData uri="http://schemas.openxmlformats.org/drawingml/2006/table">
            <a:tbl>
              <a:tblPr/>
              <a:tblGrid>
                <a:gridCol w="547646"/>
                <a:gridCol w="4750506"/>
                <a:gridCol w="1120763"/>
                <a:gridCol w="1218405"/>
              </a:tblGrid>
              <a:tr h="405005">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5005">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5005">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5005">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2654">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2654">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Газар чөлөөлөх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2654">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Явган хүний зам,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2654">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07642">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
        <p:nvSpPr>
          <p:cNvPr id="5" name="Title 3"/>
          <p:cNvSpPr txBox="1">
            <a:spLocks/>
          </p:cNvSpPr>
          <p:nvPr/>
        </p:nvSpPr>
        <p:spPr>
          <a:xfrm>
            <a:off x="770659" y="505691"/>
            <a:ext cx="7886700" cy="69619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mn-MN" sz="2000" smtClean="0">
                <a:latin typeface="Arial" panose="020B0604020202020204" pitchFamily="34" charset="0"/>
                <a:cs typeface="Arial" panose="020B0604020202020204" pitchFamily="34" charset="0"/>
              </a:rPr>
              <a:t>Хүнс, худалдаа үйлчилгээний хэлтэс </a:t>
            </a:r>
            <a:endParaRPr lang="en-US" sz="20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20357893"/>
              </p:ext>
            </p:extLst>
          </p:nvPr>
        </p:nvGraphicFramePr>
        <p:xfrm>
          <a:off x="758534" y="5022276"/>
          <a:ext cx="7637320" cy="1029335"/>
        </p:xfrm>
        <a:graphic>
          <a:graphicData uri="http://schemas.openxmlformats.org/drawingml/2006/table">
            <a:tbl>
              <a:tblPr/>
              <a:tblGrid>
                <a:gridCol w="547646"/>
                <a:gridCol w="4750507"/>
                <a:gridCol w="1120762"/>
                <a:gridCol w="1218405"/>
              </a:tblGrid>
              <a:tr h="431165">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000">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17170">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5687" y="525274"/>
            <a:ext cx="7434696" cy="646331"/>
          </a:xfrm>
          <a:prstGeom prst="rect">
            <a:avLst/>
          </a:prstGeom>
        </p:spPr>
        <p:txBody>
          <a:bodyPr wrap="square">
            <a:spAutoFit/>
          </a:bodyPr>
          <a:lstStyle/>
          <a:p>
            <a:pPr algn="ctr"/>
            <a:r>
              <a:rPr lang="mn-MN" sz="2000" dirty="0" smtClean="0">
                <a:solidFill>
                  <a:prstClr val="black"/>
                </a:solidFill>
                <a:latin typeface="Arial" panose="020B0604020202020204" pitchFamily="34" charset="0"/>
                <a:cs typeface="Arial" panose="020B0604020202020204" pitchFamily="34" charset="0"/>
              </a:rPr>
              <a:t>Тохижилт</a:t>
            </a:r>
            <a:r>
              <a:rPr lang="mn-MN" sz="2000" dirty="0">
                <a:solidFill>
                  <a:prstClr val="black"/>
                </a:solidFill>
                <a:latin typeface="Arial" panose="020B0604020202020204" pitchFamily="34" charset="0"/>
                <a:cs typeface="Arial" panose="020B0604020202020204" pitchFamily="34" charset="0"/>
              </a:rPr>
              <a:t>, хог хаягдлын удирдлагын хэлтэс </a:t>
            </a:r>
            <a:r>
              <a:rPr lang="mn-MN" sz="2000" dirty="0" smtClean="0">
                <a:solidFill>
                  <a:prstClr val="black"/>
                </a:solidFill>
                <a:latin typeface="Arial" panose="020B0604020202020204" pitchFamily="34" charset="0"/>
                <a:cs typeface="Arial" panose="020B0604020202020204" pitchFamily="34" charset="0"/>
              </a:rPr>
              <a:t/>
            </a:r>
            <a:br>
              <a:rPr lang="mn-MN" sz="2000" dirty="0" smtClean="0">
                <a:solidFill>
                  <a:prstClr val="black"/>
                </a:solidFill>
                <a:latin typeface="Arial" panose="020B0604020202020204" pitchFamily="34" charset="0"/>
                <a:cs typeface="Arial" panose="020B0604020202020204" pitchFamily="34" charset="0"/>
              </a:rPr>
            </a:b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99792908"/>
              </p:ext>
            </p:extLst>
          </p:nvPr>
        </p:nvGraphicFramePr>
        <p:xfrm>
          <a:off x="571500" y="1350819"/>
          <a:ext cx="7907481" cy="5049981"/>
        </p:xfrm>
        <a:graphic>
          <a:graphicData uri="http://schemas.openxmlformats.org/drawingml/2006/table">
            <a:tbl>
              <a:tblPr/>
              <a:tblGrid>
                <a:gridCol w="567018"/>
                <a:gridCol w="4918551"/>
                <a:gridCol w="1160408"/>
                <a:gridCol w="1261504"/>
              </a:tblGrid>
              <a:tr h="411759">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Хальтиргаа, гулгаа цэвэрлэгээний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17</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45.95%</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2</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dirty="0">
                          <a:solidFill>
                            <a:srgbClr val="000000"/>
                          </a:solidFill>
                          <a:effectLst/>
                          <a:latin typeface="Arial" panose="020B0604020202020204" pitchFamily="34" charset="0"/>
                        </a:rPr>
                        <a:t>Золбин нохой, муур устгах тухай </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13.51%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3</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8.11%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4</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Зар сурталчилгаа, мэдээллийн самбарын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5.41%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5</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5.41%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6</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Нийтийн бие засах газрын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5.41%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7</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Улаанбаатар хотын Захирагчийн ажлын албаны үйл ажиллагааны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8</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Төвлөрсөн цахилгаан хангамжийн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9</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Нийтийн эд аж ахуйн ашиглалт, үйлчилгээний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10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Явган хүний зам, талбайн тохижилтын тухай </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11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Хогийн сав, уут, хогны бункерийн тухай</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2378">
                <a:tc>
                  <a:txBody>
                    <a:bodyPr/>
                    <a:lstStyle/>
                    <a:p>
                      <a:pPr algn="ctr" rtl="0" fontAlgn="ctr"/>
                      <a:r>
                        <a:rPr lang="en-US" sz="1200" b="0" i="0" u="none" strike="noStrike">
                          <a:solidFill>
                            <a:srgbClr val="000000"/>
                          </a:solidFill>
                          <a:effectLst/>
                          <a:latin typeface="Arial" panose="020B0604020202020204" pitchFamily="34" charset="0"/>
                        </a:rPr>
                        <a:t>12</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Хог хаягдлыг дахин боловсруулах тухай  </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2.70%</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67376">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7773" marR="7773" marT="777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37</a:t>
                      </a:r>
                    </a:p>
                  </a:txBody>
                  <a:tcPr marL="7773" marR="7773" marT="777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7773" marR="7773" marT="777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4692"/>
            <a:ext cx="7793181" cy="519544"/>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dirty="0" smtClean="0">
                <a:latin typeface="Arial" panose="020B0604020202020204" pitchFamily="34" charset="0"/>
                <a:cs typeface="Arial" panose="020B0604020202020204" pitchFamily="34" charset="0"/>
              </a:rPr>
              <a:t>Инженерийн байгууламжийн хэлтэс</a:t>
            </a:r>
            <a:endParaRPr lang="en-US" sz="21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9866458"/>
              </p:ext>
            </p:extLst>
          </p:nvPr>
        </p:nvGraphicFramePr>
        <p:xfrm>
          <a:off x="685798" y="955963"/>
          <a:ext cx="7647710" cy="5527964"/>
        </p:xfrm>
        <a:graphic>
          <a:graphicData uri="http://schemas.openxmlformats.org/drawingml/2006/table">
            <a:tbl>
              <a:tblPr/>
              <a:tblGrid>
                <a:gridCol w="548391"/>
                <a:gridCol w="4756970"/>
                <a:gridCol w="1122288"/>
                <a:gridCol w="1220061"/>
              </a:tblGrid>
              <a:tr h="5093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Төвлөрсөн дулаан хангамжийн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15.38%</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2</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Дулааны шугам сүлжээний техникийн нөхцлийн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3</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Дулаан хангамжийн гэмтэл, доголдол, саатлын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4</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5</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Орон сууцны дээврийн засвар, үйлчилгээний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6</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Нийтийн эзэмшлийн гудамж, талбайн тохижилтын тухай </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7</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Хоолны газар, баар, рестораны үйлчилгээний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8</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Барилгажилтын норм, дүрэм, шаардлага хангаж байгаа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Барилга, байгууламжийн чанар, аюулгүй байдлын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10</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Санхүүгийн хяналтын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12</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Инженерийн байгууламжийн төлөвлөлт, шинэчлэлтийн тухай</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7.69%</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16851">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7843" marR="7843" marT="784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13</a:t>
                      </a:r>
                    </a:p>
                  </a:txBody>
                  <a:tcPr marL="7843" marR="7843" marT="784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7843" marR="7843" marT="784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2016 оны </a:t>
            </a:r>
            <a:r>
              <a:rPr lang="mn-MN" sz="1800" dirty="0" smtClean="0">
                <a:latin typeface="Arial" panose="020B0604020202020204" pitchFamily="34" charset="0"/>
                <a:cs typeface="Arial" panose="020B0604020202020204" pitchFamily="34" charset="0"/>
              </a:rPr>
              <a:t>1</a:t>
            </a:r>
            <a:r>
              <a:rPr lang="mn-MN" sz="1800" dirty="0">
                <a:latin typeface="Arial" panose="020B0604020202020204" pitchFamily="34" charset="0"/>
                <a:cs typeface="Arial" panose="020B0604020202020204" pitchFamily="34" charset="0"/>
              </a:rPr>
              <a:t>2</a:t>
            </a:r>
            <a:r>
              <a:rPr lang="mn-MN" sz="1800" dirty="0" smtClean="0">
                <a:latin typeface="Arial" panose="020B0604020202020204" pitchFamily="34" charset="0"/>
                <a:cs typeface="Arial" panose="020B0604020202020204" pitchFamily="34" charset="0"/>
              </a:rPr>
              <a:t> дугаар </a:t>
            </a:r>
            <a:r>
              <a:rPr lang="mn-MN" sz="1800" dirty="0" smtClean="0">
                <a:latin typeface="Arial" panose="020B0604020202020204" pitchFamily="34" charset="0"/>
                <a:cs typeface="Arial" panose="020B0604020202020204" pitchFamily="34" charset="0"/>
              </a:rPr>
              <a:t>сарын 01-ний өдрөөс хойш манай байгууллагад ирсэн нийт өргөдөл гомдлыг 2016 оны </a:t>
            </a:r>
            <a:r>
              <a:rPr lang="mn-MN" sz="1800" dirty="0" smtClean="0">
                <a:latin typeface="Arial" panose="020B0604020202020204" pitchFamily="34" charset="0"/>
                <a:cs typeface="Arial" panose="020B0604020202020204" pitchFamily="34" charset="0"/>
              </a:rPr>
              <a:t>1</a:t>
            </a:r>
            <a:r>
              <a:rPr lang="mn-MN" sz="1800" dirty="0">
                <a:latin typeface="Arial" panose="020B0604020202020204" pitchFamily="34" charset="0"/>
                <a:cs typeface="Arial" panose="020B0604020202020204" pitchFamily="34" charset="0"/>
              </a:rPr>
              <a:t>2</a:t>
            </a:r>
            <a:r>
              <a:rPr lang="mn-MN" sz="1800" dirty="0" smtClean="0">
                <a:latin typeface="Arial" panose="020B0604020202020204" pitchFamily="34" charset="0"/>
                <a:cs typeface="Arial" panose="020B0604020202020204" pitchFamily="34" charset="0"/>
              </a:rPr>
              <a:t> дугаар </a:t>
            </a:r>
            <a:r>
              <a:rPr lang="mn-MN" sz="1800" dirty="0" smtClean="0">
                <a:latin typeface="Arial" panose="020B0604020202020204" pitchFamily="34" charset="0"/>
                <a:cs typeface="Arial" panose="020B0604020202020204" pitchFamily="34" charset="0"/>
              </a:rPr>
              <a:t>сарын </a:t>
            </a:r>
            <a:r>
              <a:rPr lang="mn-MN" sz="1800" dirty="0" smtClean="0">
                <a:latin typeface="Arial" panose="020B0604020202020204" pitchFamily="34" charset="0"/>
                <a:cs typeface="Arial" panose="020B0604020202020204" pitchFamily="34" charset="0"/>
              </a:rPr>
              <a:t>3</a:t>
            </a:r>
            <a:r>
              <a:rPr lang="mn-MN" sz="1800" dirty="0">
                <a:latin typeface="Arial" panose="020B0604020202020204" pitchFamily="34" charset="0"/>
                <a:cs typeface="Arial" panose="020B0604020202020204" pitchFamily="34" charset="0"/>
              </a:rPr>
              <a:t>1</a:t>
            </a:r>
            <a:r>
              <a:rPr lang="mn-MN" sz="1800" dirty="0" smtClean="0">
                <a:latin typeface="Arial" panose="020B0604020202020204" pitchFamily="34" charset="0"/>
                <a:cs typeface="Arial" panose="020B0604020202020204" pitchFamily="34" charset="0"/>
              </a:rPr>
              <a:t>-ний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8407</TotalTime>
  <Words>1010</Words>
  <Application>Microsoft Office PowerPoint</Application>
  <PresentationFormat>On-screen Show (4:3)</PresentationFormat>
  <Paragraphs>446</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 УЛААНБААТАР ХОТЫН ЗАХИРАГЧИЙН АЖЛЫН АЛБА  </vt:lpstr>
      <vt:lpstr>Өргөдөл, гомдол шийдвэрлэлтийн график 12 сард </vt:lpstr>
      <vt:lpstr>Өргөдөл, гомдлын шийдвэрлэлтийн нэгдсэн тайлан (нэгжээр) Хэлтсүүдийн өргөдөл, гомдлын шийдвэрлэлтийн дэлгэрэнгүй тайлан  /2016.12.01-нээс 12.31-ний хугацаанд нийт ирсэн өргөдлийн тоо/</vt:lpstr>
      <vt:lpstr>  2016 оны 12 сард  хандсан гол асуудлууд  </vt:lpstr>
      <vt:lpstr>PowerPoint Presentation</vt:lpstr>
      <vt:lpstr>Үйл ажиллагааны мониторингийн хэлтэс </vt:lpstr>
      <vt:lpstr>Тохижилт, хог хаягдлын удирдлагын хэлтэс  </vt:lpstr>
      <vt:lpstr>     Инженерийн байгууламжийн хэлтэс</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Erdenebold Delgermaa</cp:lastModifiedBy>
  <cp:revision>403</cp:revision>
  <cp:lastPrinted>2015-07-06T20:56:01Z</cp:lastPrinted>
  <dcterms:created xsi:type="dcterms:W3CDTF">2014-04-10T03:29:37Z</dcterms:created>
  <dcterms:modified xsi:type="dcterms:W3CDTF">2017-01-03T07:37:57Z</dcterms:modified>
</cp:coreProperties>
</file>