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9" r:id="rId2"/>
    <p:sldId id="313" r:id="rId3"/>
    <p:sldId id="303" r:id="rId4"/>
    <p:sldId id="306" r:id="rId5"/>
    <p:sldId id="311" r:id="rId6"/>
    <p:sldId id="273" r:id="rId7"/>
    <p:sldId id="309" r:id="rId8"/>
    <p:sldId id="278" r:id="rId9"/>
    <p:sldId id="312" r:id="rId10"/>
    <p:sldId id="292" r:id="rId11"/>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5501" autoAdjust="0"/>
  </p:normalViewPr>
  <p:slideViewPr>
    <p:cSldViewPr snapToGrid="0">
      <p:cViewPr varScale="1">
        <p:scale>
          <a:sx n="88" d="100"/>
          <a:sy n="88" d="100"/>
        </p:scale>
        <p:origin x="66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1" d="100"/>
          <a:sy n="111" d="100"/>
        </p:scale>
        <p:origin x="3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n-MN"/>
              <a:t>Өргөдөл, гомдлын төрөл:</a:t>
            </a:r>
            <a:endParaRPr lang="en-US"/>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'2016'!$A$3:$A$6</c:f>
              <c:strCache>
                <c:ptCount val="4"/>
                <c:pt idx="0">
                  <c:v>Хүсэлт  113</c:v>
                </c:pt>
                <c:pt idx="1">
                  <c:v>Санал         8</c:v>
                </c:pt>
                <c:pt idx="2">
                  <c:v>Гомдол  29</c:v>
                </c:pt>
                <c:pt idx="3">
                  <c:v>Талархал 1</c:v>
                </c:pt>
              </c:strCache>
            </c:strRef>
          </c:cat>
          <c:val>
            <c:numRef>
              <c:f>'2016'!$B$3:$B$6</c:f>
              <c:numCache>
                <c:formatCode>0.0%</c:formatCode>
                <c:ptCount val="4"/>
                <c:pt idx="0">
                  <c:v>0.74829999999999997</c:v>
                </c:pt>
                <c:pt idx="1">
                  <c:v>5.2999999999999999E-2</c:v>
                </c:pt>
                <c:pt idx="2">
                  <c:v>0.192</c:v>
                </c:pt>
                <c:pt idx="3">
                  <c:v>7.0000000000000001E-3</c:v>
                </c:pt>
              </c:numCache>
            </c:numRef>
          </c:val>
        </c:ser>
        <c:dLbls>
          <c:showLegendKey val="0"/>
          <c:showVal val="1"/>
          <c:showCatName val="0"/>
          <c:showSerName val="0"/>
          <c:showPercent val="0"/>
          <c:showBubbleSize val="0"/>
        </c:dLbls>
        <c:gapWidth val="150"/>
        <c:shape val="box"/>
        <c:axId val="-2067649664"/>
        <c:axId val="-2067656192"/>
        <c:axId val="0"/>
      </c:bar3DChart>
      <c:catAx>
        <c:axId val="-20676496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67656192"/>
        <c:crosses val="autoZero"/>
        <c:auto val="1"/>
        <c:lblAlgn val="ctr"/>
        <c:lblOffset val="100"/>
        <c:noMultiLvlLbl val="0"/>
      </c:catAx>
      <c:valAx>
        <c:axId val="-20676561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67649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mn-MN" sz="1400" b="0">
                <a:solidFill>
                  <a:schemeClr val="tx1"/>
                </a:solidFill>
                <a:latin typeface="Arial" panose="020B0604020202020204" pitchFamily="34" charset="0"/>
                <a:cs typeface="Arial" panose="020B0604020202020204" pitchFamily="34" charset="0"/>
              </a:rPr>
              <a:t>Эх сурвалж:</a:t>
            </a:r>
            <a:endParaRPr lang="en-US" sz="1400" b="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'2016'!$A$24:$A$28</c:f>
              <c:strCache>
                <c:ptCount val="5"/>
                <c:pt idx="0">
                  <c:v>1800-1200 утас- 21</c:v>
                </c:pt>
                <c:pt idx="1">
                  <c:v>ub1200.mn- 5</c:v>
                </c:pt>
                <c:pt idx="2">
                  <c:v>ЗГ-н 1111 төв-  40</c:v>
                </c:pt>
                <c:pt idx="3">
                  <c:v>Нийслэлийн  Үйлчилгээний Нэгдсэн төв- 33</c:v>
                </c:pt>
                <c:pt idx="4">
                  <c:v>Байгууллага- 52</c:v>
                </c:pt>
              </c:strCache>
            </c:strRef>
          </c:cat>
          <c:val>
            <c:numRef>
              <c:f>'2016'!$B$24:$B$28</c:f>
              <c:numCache>
                <c:formatCode>0%</c:formatCode>
                <c:ptCount val="5"/>
                <c:pt idx="0">
                  <c:v>0.14000000000000001</c:v>
                </c:pt>
                <c:pt idx="1">
                  <c:v>0.03</c:v>
                </c:pt>
                <c:pt idx="2">
                  <c:v>0.26</c:v>
                </c:pt>
                <c:pt idx="3">
                  <c:v>0.22</c:v>
                </c:pt>
                <c:pt idx="4">
                  <c:v>0.35</c:v>
                </c:pt>
              </c:numCache>
            </c:numRef>
          </c:val>
        </c:ser>
        <c:dLbls>
          <c:dLblPos val="outEnd"/>
          <c:showLegendKey val="0"/>
          <c:showVal val="1"/>
          <c:showCatName val="0"/>
          <c:showSerName val="0"/>
          <c:showPercent val="0"/>
          <c:showBubbleSize val="0"/>
        </c:dLbls>
        <c:gapWidth val="100"/>
        <c:overlap val="-24"/>
        <c:axId val="-2067645312"/>
        <c:axId val="-2067651840"/>
      </c:barChart>
      <c:catAx>
        <c:axId val="-206764531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67651840"/>
        <c:crosses val="autoZero"/>
        <c:auto val="1"/>
        <c:lblAlgn val="ctr"/>
        <c:lblOffset val="100"/>
        <c:noMultiLvlLbl val="0"/>
      </c:catAx>
      <c:valAx>
        <c:axId val="-206765184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067645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6" y="0"/>
            <a:ext cx="2921000" cy="495300"/>
          </a:xfrm>
          <a:prstGeom prst="rect">
            <a:avLst/>
          </a:prstGeom>
        </p:spPr>
        <p:txBody>
          <a:bodyPr vert="horz" lIns="91440" tIns="45720" rIns="91440" bIns="45720" rtlCol="0"/>
          <a:lstStyle>
            <a:lvl1pPr algn="r">
              <a:defRPr sz="1200"/>
            </a:lvl1pPr>
          </a:lstStyle>
          <a:p>
            <a:fld id="{75A27622-F202-45BF-8224-BAFB18BD640D}" type="datetimeFigureOut">
              <a:rPr lang="en-US" smtClean="0"/>
              <a:t>6/27/2017</a:t>
            </a:fld>
            <a:endParaRPr lang="en-US"/>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6" y="9377363"/>
            <a:ext cx="2921000" cy="495300"/>
          </a:xfrm>
          <a:prstGeom prst="rect">
            <a:avLst/>
          </a:prstGeom>
        </p:spPr>
        <p:txBody>
          <a:bodyPr vert="horz" lIns="91440" tIns="45720" rIns="91440" bIns="45720"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22165" cy="495460"/>
          </a:xfrm>
          <a:prstGeom prst="rect">
            <a:avLst/>
          </a:prstGeom>
        </p:spPr>
        <p:txBody>
          <a:bodyPr vert="horz" lIns="91477" tIns="45739" rIns="91477" bIns="45739" rtlCol="0"/>
          <a:lstStyle>
            <a:lvl1pPr algn="l">
              <a:defRPr sz="1200"/>
            </a:lvl1pPr>
          </a:lstStyle>
          <a:p>
            <a:endParaRPr lang="en-US"/>
          </a:p>
        </p:txBody>
      </p:sp>
      <p:sp>
        <p:nvSpPr>
          <p:cNvPr id="3" name="Date Placeholder 2"/>
          <p:cNvSpPr>
            <a:spLocks noGrp="1"/>
          </p:cNvSpPr>
          <p:nvPr>
            <p:ph type="dt" idx="1"/>
          </p:nvPr>
        </p:nvSpPr>
        <p:spPr>
          <a:xfrm>
            <a:off x="3818359" y="1"/>
            <a:ext cx="2922164" cy="495460"/>
          </a:xfrm>
          <a:prstGeom prst="rect">
            <a:avLst/>
          </a:prstGeom>
        </p:spPr>
        <p:txBody>
          <a:bodyPr vert="horz" lIns="91477" tIns="45739" rIns="91477" bIns="45739" rtlCol="0"/>
          <a:lstStyle>
            <a:lvl1pPr algn="r">
              <a:defRPr sz="1200"/>
            </a:lvl1pPr>
          </a:lstStyle>
          <a:p>
            <a:fld id="{4D3EF834-7D41-4E3E-8921-ECDE429AF013}" type="datetimeFigureOut">
              <a:rPr lang="en-US" smtClean="0"/>
              <a:t>6/27/2017</a:t>
            </a:fld>
            <a:endParaRPr lang="en-US"/>
          </a:p>
        </p:txBody>
      </p:sp>
      <p:sp>
        <p:nvSpPr>
          <p:cNvPr id="4" name="Slide Image Placeholder 3"/>
          <p:cNvSpPr>
            <a:spLocks noGrp="1" noRot="1" noChangeAspect="1"/>
          </p:cNvSpPr>
          <p:nvPr>
            <p:ph type="sldImg" idx="2"/>
          </p:nvPr>
        </p:nvSpPr>
        <p:spPr>
          <a:xfrm>
            <a:off x="1150938" y="1235075"/>
            <a:ext cx="4440237" cy="3330575"/>
          </a:xfrm>
          <a:prstGeom prst="rect">
            <a:avLst/>
          </a:prstGeom>
          <a:noFill/>
          <a:ln w="12700">
            <a:solidFill>
              <a:prstClr val="black"/>
            </a:solidFill>
          </a:ln>
        </p:spPr>
        <p:txBody>
          <a:bodyPr vert="horz" lIns="91477" tIns="45739" rIns="91477" bIns="45739" rtlCol="0" anchor="ctr"/>
          <a:lstStyle/>
          <a:p>
            <a:endParaRPr lang="en-US"/>
          </a:p>
        </p:txBody>
      </p:sp>
      <p:sp>
        <p:nvSpPr>
          <p:cNvPr id="5" name="Notes Placeholder 4"/>
          <p:cNvSpPr>
            <a:spLocks noGrp="1"/>
          </p:cNvSpPr>
          <p:nvPr>
            <p:ph type="body" sz="quarter" idx="3"/>
          </p:nvPr>
        </p:nvSpPr>
        <p:spPr>
          <a:xfrm>
            <a:off x="673736" y="4751328"/>
            <a:ext cx="5394644" cy="3887450"/>
          </a:xfrm>
          <a:prstGeom prst="rect">
            <a:avLst/>
          </a:prstGeom>
        </p:spPr>
        <p:txBody>
          <a:bodyPr vert="horz" lIns="91477" tIns="45739" rIns="91477" bIns="457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377205"/>
            <a:ext cx="2922165" cy="495460"/>
          </a:xfrm>
          <a:prstGeom prst="rect">
            <a:avLst/>
          </a:prstGeom>
        </p:spPr>
        <p:txBody>
          <a:bodyPr vert="horz" lIns="91477" tIns="45739" rIns="91477" bIns="45739" rtlCol="0" anchor="b"/>
          <a:lstStyle>
            <a:lvl1pPr algn="l">
              <a:defRPr sz="1200"/>
            </a:lvl1pPr>
          </a:lstStyle>
          <a:p>
            <a:endParaRPr lang="en-US"/>
          </a:p>
        </p:txBody>
      </p:sp>
      <p:sp>
        <p:nvSpPr>
          <p:cNvPr id="7" name="Slide Number Placeholder 6"/>
          <p:cNvSpPr>
            <a:spLocks noGrp="1"/>
          </p:cNvSpPr>
          <p:nvPr>
            <p:ph type="sldNum" sz="quarter" idx="5"/>
          </p:nvPr>
        </p:nvSpPr>
        <p:spPr>
          <a:xfrm>
            <a:off x="3818359" y="9377205"/>
            <a:ext cx="2922164" cy="495460"/>
          </a:xfrm>
          <a:prstGeom prst="rect">
            <a:avLst/>
          </a:prstGeom>
        </p:spPr>
        <p:txBody>
          <a:bodyPr vert="horz" lIns="91477" tIns="45739" rIns="91477" bIns="45739"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3</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5</a:t>
            </a:fld>
            <a:endParaRPr lang="en-US"/>
          </a:p>
        </p:txBody>
      </p:sp>
    </p:spTree>
    <p:extLst>
      <p:ext uri="{BB962C8B-B14F-4D97-AF65-F5344CB8AC3E}">
        <p14:creationId xmlns:p14="http://schemas.microsoft.com/office/powerpoint/2010/main" val="116308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6</a:t>
            </a:fld>
            <a:endParaRPr lang="en-US"/>
          </a:p>
        </p:txBody>
      </p:sp>
    </p:spTree>
    <p:extLst>
      <p:ext uri="{BB962C8B-B14F-4D97-AF65-F5344CB8AC3E}">
        <p14:creationId xmlns:p14="http://schemas.microsoft.com/office/powerpoint/2010/main" val="676262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8</a:t>
            </a:fld>
            <a:endParaRPr lang="en-US"/>
          </a:p>
        </p:txBody>
      </p:sp>
    </p:spTree>
    <p:extLst>
      <p:ext uri="{BB962C8B-B14F-4D97-AF65-F5344CB8AC3E}">
        <p14:creationId xmlns:p14="http://schemas.microsoft.com/office/powerpoint/2010/main" val="427186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10</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6/27/2017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6/27/2017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314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2100" dirty="0"/>
          </a:p>
        </p:txBody>
      </p:sp>
      <p:pic>
        <p:nvPicPr>
          <p:cNvPr id="5" name="Picture 15" descr="UB.BMP"/>
          <p:cNvPicPr>
            <a:picLocks noGrp="1" noChangeAspect="1"/>
          </p:cNvPicPr>
          <p:nvPr>
            <p:ph idx="1"/>
          </p:nvPr>
        </p:nvPicPr>
        <p:blipFill>
          <a:blip r:embed="rId3"/>
          <a:srcRect/>
          <a:stretch>
            <a:fillRect/>
          </a:stretch>
        </p:blipFill>
        <p:spPr bwMode="auto">
          <a:xfrm>
            <a:off x="3556000" y="1569110"/>
            <a:ext cx="2146300" cy="1644650"/>
          </a:xfrm>
          <a:prstGeom prst="rect">
            <a:avLst/>
          </a:prstGeom>
          <a:noFill/>
          <a:ln w="9525">
            <a:noFill/>
            <a:miter lim="800000"/>
            <a:headEnd/>
            <a:tailEnd/>
          </a:ln>
        </p:spPr>
      </p:pic>
      <p:sp>
        <p:nvSpPr>
          <p:cNvPr id="6" name="Rectangle 5"/>
          <p:cNvSpPr/>
          <p:nvPr/>
        </p:nvSpPr>
        <p:spPr>
          <a:xfrm>
            <a:off x="1914525" y="48768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ЗАХИРГАА, САНХҮҮГИЙН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632860"/>
            <a:ext cx="6286500" cy="8248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2017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06</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2"/>
            <a:ext cx="7886700" cy="1401939"/>
          </a:xfrm>
        </p:spPr>
        <p:txBody>
          <a:bodyPr>
            <a:normAutofit/>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49" y="1378635"/>
            <a:ext cx="7886701" cy="4720830"/>
          </a:xfrm>
        </p:spPr>
        <p:txBody>
          <a:bodyPr>
            <a:normAutofit/>
          </a:bodyPr>
          <a:lstStyle/>
          <a:p>
            <a:pPr lvl="0" algn="just">
              <a:buFont typeface="Wingdings" panose="05000000000000000000" pitchFamily="2" charset="2"/>
              <a:buChar char="Ø"/>
            </a:pPr>
            <a:endParaRPr lang="mn-MN" sz="2000" dirty="0" smtClean="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	</a:t>
            </a:r>
            <a:endParaRPr lang="mn-MN" sz="2000" dirty="0" smtClean="0">
              <a:latin typeface="Arial" panose="020B0604020202020204" pitchFamily="34" charset="0"/>
              <a:cs typeface="Arial" panose="020B0604020202020204" pitchFamily="34" charset="0"/>
            </a:endParaRPr>
          </a:p>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1.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  Мэргэжилтнүүд </a:t>
            </a:r>
            <a:r>
              <a:rPr lang="en-US" sz="2000" dirty="0" smtClean="0">
                <a:latin typeface="Arial" panose="020B0604020202020204" pitchFamily="34" charset="0"/>
                <a:cs typeface="Arial" panose="020B0604020202020204" pitchFamily="34" charset="0"/>
              </a:rPr>
              <a:t>smartcity.mn </a:t>
            </a:r>
            <a:r>
              <a:rPr lang="mn-MN" sz="2000" dirty="0" smtClean="0">
                <a:latin typeface="Arial" panose="020B0604020202020204" pitchFamily="34" charset="0"/>
                <a:cs typeface="Arial" panose="020B0604020202020204" pitchFamily="34" charset="0"/>
              </a:rPr>
              <a:t>програм руу тогтмол орж хяналт тавих </a:t>
            </a:r>
            <a:r>
              <a:rPr lang="mn-MN" sz="1700" dirty="0" smtClean="0">
                <a:latin typeface="Arial" panose="020B0604020202020204" pitchFamily="34" charset="0"/>
                <a:cs typeface="Arial" panose="020B0604020202020204" pitchFamily="34" charset="0"/>
              </a:rPr>
              <a:t>    </a:t>
            </a:r>
          </a:p>
          <a:p>
            <a:pPr marL="0" lvl="0" indent="0" algn="just">
              <a:buNone/>
            </a:pPr>
            <a:r>
              <a:rPr lang="mn-MN" sz="1700" dirty="0">
                <a:latin typeface="Arial" panose="020B0604020202020204" pitchFamily="34" charset="0"/>
                <a:cs typeface="Arial" panose="020B0604020202020204" pitchFamily="34" charset="0"/>
              </a:rPr>
              <a:t> </a:t>
            </a:r>
            <a:r>
              <a:rPr lang="mn-MN" sz="17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3.  Мэргэжилтнүүд өргөдөл, гомдол, хүсэлтийг бүртгэгдсэн цаг хугацаанд нь танилцах, шийдвэрлэх </a:t>
            </a:r>
            <a:r>
              <a:rPr lang="mn-MN" sz="1700" dirty="0" smtClean="0">
                <a:latin typeface="Arial" panose="020B0604020202020204" pitchFamily="34" charset="0"/>
                <a:cs typeface="Arial" panose="020B0604020202020204" pitchFamily="34" charset="0"/>
              </a:rPr>
              <a:t> </a:t>
            </a:r>
          </a:p>
          <a:p>
            <a:pPr marL="0" lvl="0" indent="0" algn="just">
              <a:buNone/>
            </a:pPr>
            <a:r>
              <a:rPr lang="mn-MN" sz="2000" dirty="0" smtClean="0">
                <a:latin typeface="Arial" panose="020B0604020202020204" pitchFamily="34" charset="0"/>
                <a:cs typeface="Arial" panose="020B0604020202020204" pitchFamily="34" charset="0"/>
              </a:rPr>
              <a:t>          4.Мэргэжилтнүүд </a:t>
            </a:r>
            <a:r>
              <a:rPr lang="mn-MN" sz="2000" dirty="0">
                <a:latin typeface="Arial" panose="020B0604020202020204" pitchFamily="34" charset="0"/>
                <a:cs typeface="Arial" panose="020B0604020202020204" pitchFamily="34" charset="0"/>
              </a:rPr>
              <a:t>өргөдөл, гомдол, хүсэлтийг </a:t>
            </a:r>
            <a:r>
              <a:rPr lang="mn-MN" sz="2000" dirty="0" smtClean="0">
                <a:latin typeface="Arial" panose="020B0604020202020204" pitchFamily="34" charset="0"/>
                <a:cs typeface="Arial" panose="020B0604020202020204" pitchFamily="34" charset="0"/>
              </a:rPr>
              <a:t>шилжүүлсэн тохиолдолд бусад мэргэжилтнүүдэд мэдээлэх  </a:t>
            </a:r>
          </a:p>
          <a:p>
            <a:pPr marL="0" indent="0" algn="ctr">
              <a:buNone/>
            </a:pPr>
            <a:r>
              <a:rPr lang="mn-MN" sz="1800" b="1" dirty="0" smtClean="0">
                <a:latin typeface="Arial" panose="020B0604020202020204" pitchFamily="34" charset="0"/>
                <a:cs typeface="Arial" panose="020B0604020202020204" pitchFamily="34" charset="0"/>
              </a:rPr>
              <a:t>Захиргаа, санхүүгийн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8373"/>
            <a:ext cx="7886700" cy="844045"/>
          </a:xfrm>
        </p:spPr>
        <p:txBody>
          <a:bodyPr>
            <a:normAutofit/>
          </a:bodyPr>
          <a:lstStyle/>
          <a:p>
            <a:pPr algn="ctr"/>
            <a:r>
              <a:rPr lang="mn-MN" sz="2400" dirty="0">
                <a:latin typeface="Arial" panose="020B0604020202020204" pitchFamily="34" charset="0"/>
                <a:cs typeface="Arial" panose="020B0604020202020204" pitchFamily="34" charset="0"/>
              </a:rPr>
              <a:t>Өргөдөл, гомдол шийдвэрлэлтийн график </a:t>
            </a:r>
            <a:r>
              <a:rPr lang="mn-MN" sz="2400" dirty="0" smtClean="0">
                <a:latin typeface="Arial" panose="020B0604020202020204" pitchFamily="34" charset="0"/>
                <a:cs typeface="Arial" panose="020B0604020202020204" pitchFamily="34" charset="0"/>
              </a:rPr>
              <a:t>06</a:t>
            </a:r>
            <a:r>
              <a:rPr lang="en-US" sz="2400" dirty="0" smtClean="0">
                <a:latin typeface="Arial" panose="020B0604020202020204" pitchFamily="34" charset="0"/>
                <a:cs typeface="Arial" panose="020B0604020202020204" pitchFamily="34" charset="0"/>
              </a:rPr>
              <a:t> </a:t>
            </a:r>
            <a:r>
              <a:rPr lang="mn-MN" sz="2400" dirty="0" smtClean="0">
                <a:latin typeface="Arial" panose="020B0604020202020204" pitchFamily="34" charset="0"/>
                <a:cs typeface="Arial" panose="020B0604020202020204" pitchFamily="34" charset="0"/>
              </a:rPr>
              <a:t>сард </a:t>
            </a:r>
            <a:endParaRPr lang="en-US" sz="24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211213791"/>
              </p:ext>
            </p:extLst>
          </p:nvPr>
        </p:nvGraphicFramePr>
        <p:xfrm>
          <a:off x="628648" y="3969326"/>
          <a:ext cx="3881006" cy="2154646"/>
        </p:xfrm>
        <a:graphic>
          <a:graphicData uri="http://schemas.openxmlformats.org/drawingml/2006/table">
            <a:tbl>
              <a:tblPr firstRow="1" bandRow="1">
                <a:tableStyleId>{5C22544A-7EE6-4342-B048-85BDC9FD1C3A}</a:tableStyleId>
              </a:tblPr>
              <a:tblGrid>
                <a:gridCol w="1472951"/>
                <a:gridCol w="833493"/>
                <a:gridCol w="761325"/>
                <a:gridCol w="813237"/>
              </a:tblGrid>
              <a:tr h="623456">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69111">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62079">
                <a:tc>
                  <a:txBody>
                    <a:bodyPr/>
                    <a:lstStyle/>
                    <a:p>
                      <a:pPr marL="0" indent="0" algn="ctr">
                        <a:buNone/>
                      </a:pPr>
                      <a:r>
                        <a:rPr lang="mn-MN" sz="1200" dirty="0" smtClean="0">
                          <a:solidFill>
                            <a:schemeClr val="tx1"/>
                          </a:solidFill>
                          <a:latin typeface="Arial" panose="020B0604020202020204" pitchFamily="34" charset="0"/>
                          <a:cs typeface="Arial" panose="020B0604020202020204" pitchFamily="34" charset="0"/>
                        </a:rPr>
                        <a:t>2017  оны </a:t>
                      </a:r>
                    </a:p>
                    <a:p>
                      <a:pPr marL="0" indent="0" algn="ctr">
                        <a:buNone/>
                      </a:pPr>
                      <a:r>
                        <a:rPr lang="mn-MN" sz="1200" baseline="0" dirty="0" smtClean="0">
                          <a:solidFill>
                            <a:schemeClr val="tx1"/>
                          </a:solidFill>
                          <a:latin typeface="Arial" panose="020B0604020202020204" pitchFamily="34" charset="0"/>
                          <a:cs typeface="Arial" panose="020B0604020202020204" pitchFamily="34" charset="0"/>
                        </a:rPr>
                        <a:t>06</a:t>
                      </a:r>
                      <a:r>
                        <a:rPr lang="mn-MN" sz="1200" dirty="0" smtClean="0">
                          <a:solidFill>
                            <a:schemeClr val="tx1"/>
                          </a:solidFill>
                          <a:latin typeface="Arial" panose="020B0604020202020204" pitchFamily="34" charset="0"/>
                          <a:cs typeface="Arial" panose="020B0604020202020204" pitchFamily="34" charset="0"/>
                        </a:rPr>
                        <a:t> сард</a:t>
                      </a:r>
                      <a:r>
                        <a:rPr lang="mn-MN" sz="1200" baseline="0" dirty="0" smtClean="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13</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13</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00</a:t>
                      </a:r>
                      <a:endParaRPr lang="en-US" sz="1200"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2671053624"/>
              </p:ext>
            </p:extLst>
          </p:nvPr>
        </p:nvGraphicFramePr>
        <p:xfrm>
          <a:off x="4613564" y="3969326"/>
          <a:ext cx="3901786" cy="21546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903360330"/>
              </p:ext>
            </p:extLst>
          </p:nvPr>
        </p:nvGraphicFramePr>
        <p:xfrm>
          <a:off x="1049482" y="1444336"/>
          <a:ext cx="7045036" cy="23379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363682"/>
            <a:ext cx="7689273" cy="1007918"/>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/2017.06.</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06.30-ний хугацаанд нийт ирсэн өргөдлийн тоо/</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36920025"/>
              </p:ext>
            </p:extLst>
          </p:nvPr>
        </p:nvGraphicFramePr>
        <p:xfrm>
          <a:off x="426026" y="1371601"/>
          <a:ext cx="8500260" cy="4495813"/>
        </p:xfrm>
        <a:graphic>
          <a:graphicData uri="http://schemas.openxmlformats.org/drawingml/2006/table">
            <a:tbl>
              <a:tblPr/>
              <a:tblGrid>
                <a:gridCol w="272809"/>
                <a:gridCol w="1806242"/>
                <a:gridCol w="377253"/>
                <a:gridCol w="457277"/>
                <a:gridCol w="318013"/>
                <a:gridCol w="565261"/>
                <a:gridCol w="373286"/>
                <a:gridCol w="597258"/>
                <a:gridCol w="319959"/>
                <a:gridCol w="501270"/>
                <a:gridCol w="490603"/>
                <a:gridCol w="543932"/>
                <a:gridCol w="341290"/>
                <a:gridCol w="534321"/>
                <a:gridCol w="402771"/>
                <a:gridCol w="598715"/>
              </a:tblGrid>
              <a:tr h="341057">
                <a:tc rowSpan="4" gridSpan="2">
                  <a:txBody>
                    <a:bodyPr/>
                    <a:lstStyle/>
                    <a:p>
                      <a:pPr algn="ctr" rtl="0" fontAlgn="ctr"/>
                      <a:endParaRPr lang="mn-MN" sz="1100" b="1"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4" hMerge="1">
                  <a:txBody>
                    <a:bodyPr/>
                    <a:lstStyle/>
                    <a:p>
                      <a:endParaRPr lang="en-US"/>
                    </a:p>
                  </a:txBody>
                  <a:tcPr/>
                </a:tc>
                <a:tc rowSpan="2" gridSpan="2">
                  <a:txBody>
                    <a:bodyPr/>
                    <a:lstStyle/>
                    <a:p>
                      <a:pPr algn="ctr" rtl="0" fontAlgn="ctr"/>
                      <a:r>
                        <a:rPr lang="mn-MN" sz="1100" b="1" i="0" u="none" strike="noStrike" dirty="0" smtClean="0">
                          <a:solidFill>
                            <a:srgbClr val="000000"/>
                          </a:solidFill>
                          <a:effectLst/>
                          <a:latin typeface="Arial" panose="020B0604020202020204" pitchFamily="34" charset="0"/>
                        </a:rPr>
                        <a:t>Нийт</a:t>
                      </a:r>
                      <a:endParaRPr lang="mn-MN" sz="1100" b="1"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Шийдвэрлэх шатандаа байгаа</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Шийдвэрлэж хариу өгсөн</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62232">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Хугацаандаа байгаа</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 хэтэрсэн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Бүгд</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Хугацаандаа шийдвэрлэсэн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 хэтэрч шийдвэрлэ</a:t>
                      </a:r>
                    </a:p>
                    <a:p>
                      <a:pPr algn="ctr" rtl="0" fontAlgn="ctr"/>
                      <a:r>
                        <a:rPr lang="mn-MN" sz="1000" b="0" i="0" u="none" strike="noStrike" dirty="0" smtClean="0">
                          <a:solidFill>
                            <a:srgbClr val="000000"/>
                          </a:solidFill>
                          <a:effectLst/>
                          <a:latin typeface="Arial" panose="020B0604020202020204" pitchFamily="34" charset="0"/>
                        </a:rPr>
                        <a:t>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smtClean="0">
                          <a:solidFill>
                            <a:srgbClr val="000000"/>
                          </a:solidFill>
                          <a:effectLst/>
                          <a:latin typeface="Arial" panose="020B0604020202020204" pitchFamily="34" charset="0"/>
                        </a:rPr>
                        <a:t>Бүгд</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20319">
                <a:tc gridSpan="2" vMerge="1">
                  <a:txBody>
                    <a:bodyPr/>
                    <a:lstStyle/>
                    <a:p>
                      <a:endParaRPr lang="en-US"/>
                    </a:p>
                  </a:txBody>
                  <a:tcPr/>
                </a:tc>
                <a:tc hMerge="1" v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1=4+7</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2</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3</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4=2+3</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5</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6</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7=5+6</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56594">
                <a:tc gridSpan="2" vMerge="1">
                  <a:txBody>
                    <a:bodyPr/>
                    <a:lstStyle/>
                    <a:p>
                      <a:endParaRPr lang="en-US"/>
                    </a:p>
                  </a:txBody>
                  <a:tcPr/>
                </a:tc>
                <a:tc hMerge="1" vMerge="1">
                  <a:txBody>
                    <a:bodyPr/>
                    <a:lstStyle/>
                    <a:p>
                      <a:endParaRPr lang="en-US"/>
                    </a:p>
                  </a:txBody>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mn-MN" sz="1100" b="0" i="0" u="none" strike="noStrike" dirty="0">
                          <a:solidFill>
                            <a:srgbClr val="000000"/>
                          </a:solidFill>
                          <a:effectLst/>
                          <a:latin typeface="Arial" panose="020B0604020202020204" pitchFamily="34" charset="0"/>
                        </a:rPr>
                        <a:t>Удирдлага</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mn-MN" sz="1100" b="0" i="0" u="none" strike="noStrike" dirty="0">
                          <a:solidFill>
                            <a:srgbClr val="000000"/>
                          </a:solidFill>
                          <a:effectLst/>
                          <a:latin typeface="Arial" panose="020B0604020202020204" pitchFamily="34" charset="0"/>
                        </a:rPr>
                        <a:t>Захиргаа, санхүүгийн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31.03%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31.03%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68.97%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68.97%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mn-MN" sz="1100" b="0" i="0" u="none" strike="noStrike" dirty="0">
                          <a:solidFill>
                            <a:srgbClr val="000000"/>
                          </a:solidFill>
                          <a:effectLst/>
                          <a:latin typeface="Arial" panose="020B0604020202020204" pitchFamily="34" charset="0"/>
                        </a:rPr>
                        <a:t>Инженерийн байгууламжийн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55.56%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55.56%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44.44%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44.44%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72507">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mn-MN" sz="1100" b="0" i="0" u="none" strike="noStrike" dirty="0">
                          <a:solidFill>
                            <a:srgbClr val="000000"/>
                          </a:solidFill>
                          <a:effectLst/>
                          <a:latin typeface="Arial" panose="020B0604020202020204" pitchFamily="34" charset="0"/>
                        </a:rPr>
                        <a:t>Хүнс, худалдаа, үйлчилгээний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93.33%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4.44%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97.78%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93742">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mn-MN" sz="1100" b="0" i="0" u="none" strike="noStrike" dirty="0">
                          <a:solidFill>
                            <a:srgbClr val="000000"/>
                          </a:solidFill>
                          <a:effectLst/>
                          <a:latin typeface="Arial" panose="020B0604020202020204" pitchFamily="34" charset="0"/>
                        </a:rPr>
                        <a:t>Тохижилт, хог хаягдлын удирдлагын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36.17%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36.17%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61.70%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2.13%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63.83%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93742">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mn-MN" sz="1100" b="0" i="0" u="none" strike="noStrike" dirty="0">
                          <a:solidFill>
                            <a:srgbClr val="000000"/>
                          </a:solidFill>
                          <a:effectLst/>
                          <a:latin typeface="Arial" panose="020B0604020202020204" pitchFamily="34" charset="0"/>
                        </a:rPr>
                        <a:t>Үйл ажиллагааны мониторингийн хэлтэс</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45266">
                <a:tc gridSpan="2">
                  <a:txBody>
                    <a:bodyPr/>
                    <a:lstStyle/>
                    <a:p>
                      <a:pPr algn="ctr" rtl="0" fontAlgn="ctr"/>
                      <a:r>
                        <a:rPr lang="mn-MN" sz="1200" b="1" i="0" u="none" strike="noStrike">
                          <a:solidFill>
                            <a:srgbClr val="000000"/>
                          </a:solidFill>
                          <a:effectLst/>
                          <a:latin typeface="Arial" panose="020B0604020202020204" pitchFamily="34" charset="0"/>
                        </a:rPr>
                        <a:t>Улаанбаатар хотын Захирагчийн ажлын алба</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100" b="1" i="0" u="none" strike="noStrike">
                          <a:solidFill>
                            <a:srgbClr val="000000"/>
                          </a:solidFill>
                          <a:effectLst/>
                          <a:latin typeface="Arial" panose="020B0604020202020204" pitchFamily="34" charset="0"/>
                        </a:rPr>
                        <a:t>151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29.14%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29.14%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104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68.87%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1.99%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100" b="1" i="0" u="none" strike="noStrike">
                          <a:solidFill>
                            <a:srgbClr val="000000"/>
                          </a:solidFill>
                          <a:effectLst/>
                          <a:latin typeface="Arial" panose="020B0604020202020204" pitchFamily="34" charset="0"/>
                        </a:rPr>
                        <a:t>107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70.86%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2017 </a:t>
            </a:r>
            <a:r>
              <a:rPr lang="mn-MN" sz="2200" dirty="0">
                <a:latin typeface="Arial" pitchFamily="34" charset="0"/>
                <a:cs typeface="Arial" pitchFamily="34" charset="0"/>
              </a:rPr>
              <a:t>оны </a:t>
            </a:r>
            <a:r>
              <a:rPr lang="mn-MN" sz="2200" dirty="0" smtClean="0">
                <a:latin typeface="Arial" pitchFamily="34" charset="0"/>
                <a:cs typeface="Arial" pitchFamily="34" charset="0"/>
              </a:rPr>
              <a:t>06 </a:t>
            </a:r>
            <a:r>
              <a:rPr lang="mn-MN" sz="2200" dirty="0">
                <a:latin typeface="Arial" pitchFamily="34" charset="0"/>
                <a:cs typeface="Arial" pitchFamily="34" charset="0"/>
              </a:rPr>
              <a:t>сард  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4110907"/>
              </p:ext>
            </p:extLst>
          </p:nvPr>
        </p:nvGraphicFramePr>
        <p:xfrm>
          <a:off x="737755" y="736272"/>
          <a:ext cx="7741227" cy="5486309"/>
        </p:xfrm>
        <a:graphic>
          <a:graphicData uri="http://schemas.openxmlformats.org/drawingml/2006/table">
            <a:tbl>
              <a:tblPr/>
              <a:tblGrid>
                <a:gridCol w="555097"/>
                <a:gridCol w="4815137"/>
                <a:gridCol w="1136012"/>
                <a:gridCol w="1234981"/>
              </a:tblGrid>
              <a:tr h="589705">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27.15%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6.62%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Хүрээлэн буй орчны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4185">
                <a:tc>
                  <a:txBody>
                    <a:bodyPr/>
                    <a:lstStyle/>
                    <a:p>
                      <a:pPr algn="ctr" rtl="0" fontAlgn="ctr"/>
                      <a:r>
                        <a:rPr lang="en-US" sz="14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Ногоон байгууламжийн тохижилт, хамгаалалтын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3.97%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Орон сууц хүсэх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00 тоот өрөө хүсэх тухай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ru-RU" sz="1400" b="1" i="0" u="none" strike="noStrike" dirty="0">
                          <a:solidFill>
                            <a:srgbClr val="000000"/>
                          </a:solidFill>
                          <a:effectLst/>
                          <a:latin typeface="Arial" panose="020B0604020202020204" pitchFamily="34" charset="0"/>
                        </a:rPr>
                        <a:t>Нийтийн бие засах газрын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ru-RU" sz="1400" b="1" i="0" u="none" strike="noStrike" dirty="0">
                          <a:solidFill>
                            <a:srgbClr val="000000"/>
                          </a:solidFill>
                          <a:effectLst/>
                          <a:latin typeface="Arial" panose="020B0604020202020204" pitchFamily="34" charset="0"/>
                        </a:rPr>
                        <a:t>Хоолны газар, баар, рестораны үйлчилгээний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400" b="1" i="0" u="none" strike="noStrike" dirty="0">
                          <a:solidFill>
                            <a:srgbClr val="000000"/>
                          </a:solidFill>
                          <a:effectLst/>
                          <a:latin typeface="Arial" panose="020B0604020202020204" pitchFamily="34" charset="0"/>
                        </a:rPr>
                        <a:t>Газар чөлөөлөх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400" b="0" i="0" u="none" strike="noStrike" dirty="0">
                          <a:solidFill>
                            <a:srgbClr val="000000"/>
                          </a:solidFill>
                          <a:effectLst/>
                          <a:latin typeface="Arial" panose="020B0604020202020204" pitchFamily="34" charset="0"/>
                        </a:rPr>
                        <a:t>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98081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88373" y="258988"/>
            <a:ext cx="8032173" cy="738664"/>
          </a:xfrm>
          <a:prstGeom prst="rect">
            <a:avLst/>
          </a:prstGeom>
        </p:spPr>
        <p:txBody>
          <a:bodyPr wrap="square">
            <a:spAutoFit/>
          </a:bodyPr>
          <a:lstStyle/>
          <a:p>
            <a:pPr algn="ctr"/>
            <a:r>
              <a:rPr lang="mn-MN" sz="2100" dirty="0">
                <a:solidFill>
                  <a:prstClr val="black"/>
                </a:solidFill>
                <a:latin typeface="Arial" panose="020B0604020202020204" pitchFamily="34" charset="0"/>
                <a:cs typeface="Arial" panose="020B0604020202020204" pitchFamily="34" charset="0"/>
              </a:rPr>
              <a:t> </a:t>
            </a:r>
            <a:r>
              <a:rPr lang="mn-MN" sz="2100" b="1" dirty="0" smtClean="0">
                <a:solidFill>
                  <a:prstClr val="black"/>
                </a:solidFill>
                <a:latin typeface="Arial" panose="020B0604020202020204" pitchFamily="34" charset="0"/>
                <a:cs typeface="Arial" panose="020B0604020202020204" pitchFamily="34" charset="0"/>
              </a:rPr>
              <a:t>Захиргаа</a:t>
            </a:r>
            <a:r>
              <a:rPr lang="mn-MN" sz="2100" b="1" dirty="0">
                <a:solidFill>
                  <a:prstClr val="black"/>
                </a:solidFill>
                <a:latin typeface="Arial" panose="020B0604020202020204" pitchFamily="34" charset="0"/>
                <a:cs typeface="Arial" panose="020B0604020202020204" pitchFamily="34" charset="0"/>
              </a:rPr>
              <a:t>, санхүүгийн </a:t>
            </a:r>
            <a:r>
              <a:rPr lang="mn-MN" sz="2100" b="1" dirty="0" smtClean="0">
                <a:solidFill>
                  <a:prstClr val="black"/>
                </a:solidFill>
                <a:latin typeface="Arial" panose="020B0604020202020204" pitchFamily="34" charset="0"/>
                <a:cs typeface="Arial" panose="020B0604020202020204" pitchFamily="34" charset="0"/>
              </a:rPr>
              <a:t>хэлтэс</a:t>
            </a:r>
          </a:p>
          <a:p>
            <a:pPr algn="ctr"/>
            <a:r>
              <a:rPr lang="mn-MN" sz="2100" dirty="0" smtClean="0">
                <a:solidFill>
                  <a:prstClr val="black"/>
                </a:solidFill>
                <a:latin typeface="Arial" panose="020B0604020202020204" pitchFamily="34" charset="0"/>
                <a:cs typeface="Arial" panose="020B0604020202020204" pitchFamily="34" charset="0"/>
              </a:rPr>
              <a:t> </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970480707"/>
              </p:ext>
            </p:extLst>
          </p:nvPr>
        </p:nvGraphicFramePr>
        <p:xfrm>
          <a:off x="488373" y="827805"/>
          <a:ext cx="7948056" cy="5546025"/>
        </p:xfrm>
        <a:graphic>
          <a:graphicData uri="http://schemas.openxmlformats.org/drawingml/2006/table">
            <a:tbl>
              <a:tblPr/>
              <a:tblGrid>
                <a:gridCol w="569928"/>
                <a:gridCol w="4943788"/>
                <a:gridCol w="1166363"/>
                <a:gridCol w="1267977"/>
              </a:tblGrid>
              <a:tr h="685300">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Өргөдөл, гомдлын хувь</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152">
                <a:tc>
                  <a:txBody>
                    <a:bodyPr/>
                    <a:lstStyle/>
                    <a:p>
                      <a:pPr algn="ctr" rtl="0" fontAlgn="ctr"/>
                      <a:r>
                        <a:rPr lang="en-US" sz="13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Орон сууц хүсэх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18.52%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3914">
                <a:tc>
                  <a:txBody>
                    <a:bodyPr/>
                    <a:lstStyle/>
                    <a:p>
                      <a:pPr algn="ctr" rtl="0" fontAlgn="ctr"/>
                      <a:r>
                        <a:rPr lang="en-US" sz="13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00 тоот өрөө хүсэх тухай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a:solidFill>
                            <a:srgbClr val="000000"/>
                          </a:solidFill>
                          <a:effectLst/>
                          <a:latin typeface="Arial" panose="020B0604020202020204" pitchFamily="34" charset="0"/>
                        </a:rPr>
                        <a:t>14.81%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029">
                <a:tc>
                  <a:txBody>
                    <a:bodyPr/>
                    <a:lstStyle/>
                    <a:p>
                      <a:pPr algn="ctr" rtl="0" fontAlgn="ctr"/>
                      <a:r>
                        <a:rPr lang="en-US" sz="13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Эд хөрөнгийн эрхийн бүртгэлийн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114">
                <a:tc>
                  <a:txBody>
                    <a:bodyPr/>
                    <a:lstStyle/>
                    <a:p>
                      <a:pPr algn="ctr" rtl="0" fontAlgn="ctr"/>
                      <a:r>
                        <a:rPr lang="en-US" sz="13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7378">
                <a:tc>
                  <a:txBody>
                    <a:bodyPr/>
                    <a:lstStyle/>
                    <a:p>
                      <a:pPr algn="ctr" rtl="0" fontAlgn="ctr"/>
                      <a:r>
                        <a:rPr lang="en-US" sz="13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Ахмадын орон сууцны хөтөлбөрт хамрагдах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572">
                <a:tc>
                  <a:txBody>
                    <a:bodyPr/>
                    <a:lstStyle/>
                    <a:p>
                      <a:pPr algn="ctr" rtl="0" fontAlgn="ctr"/>
                      <a:r>
                        <a:rPr lang="en-US" sz="13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Ажлаас чөлөөлөгдөх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3498">
                <a:tc>
                  <a:txBody>
                    <a:bodyPr/>
                    <a:lstStyle/>
                    <a:p>
                      <a:pPr algn="ctr" rtl="0" fontAlgn="ctr"/>
                      <a:r>
                        <a:rPr lang="en-US" sz="13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Сургалтанд хамрагдах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2480">
                <a:tc>
                  <a:txBody>
                    <a:bodyPr/>
                    <a:lstStyle/>
                    <a:p>
                      <a:pPr algn="ctr" rtl="0" fontAlgn="ctr"/>
                      <a:r>
                        <a:rPr lang="en-US" sz="13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ru-RU" sz="1200" b="1" i="0" u="none" strike="noStrike" dirty="0">
                          <a:solidFill>
                            <a:srgbClr val="000000"/>
                          </a:solidFill>
                          <a:effectLst/>
                          <a:latin typeface="Arial" panose="020B0604020202020204" pitchFamily="34" charset="0"/>
                        </a:rPr>
                        <a:t>Ажилд шилжих, дэвшин ажиллах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7457">
                <a:tc>
                  <a:txBody>
                    <a:bodyPr/>
                    <a:lstStyle/>
                    <a:p>
                      <a:pPr algn="ctr" rtl="0" fontAlgn="ctr"/>
                      <a:r>
                        <a:rPr lang="en-US" sz="13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Нийслэлийн Үйлчилгээний нэгдсэн төвийн Дүнжингарав салбарын үйл ажиллагааны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3835">
                <a:tc>
                  <a:txBody>
                    <a:bodyPr/>
                    <a:lstStyle/>
                    <a:p>
                      <a:pPr algn="ctr" rtl="0" fontAlgn="ctr"/>
                      <a:r>
                        <a:rPr lang="en-US" sz="13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Ногоон байгууламжийн тохижилт, хамгаалалтын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5675">
                <a:tc>
                  <a:txBody>
                    <a:bodyPr/>
                    <a:lstStyle/>
                    <a:p>
                      <a:pPr algn="ctr" rtl="0" fontAlgn="ctr"/>
                      <a:r>
                        <a:rPr lang="en-US" sz="1300" b="1"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7715">
                <a:tc>
                  <a:txBody>
                    <a:bodyPr/>
                    <a:lstStyle/>
                    <a:p>
                      <a:pPr algn="ctr" rtl="0" fontAlgn="ctr"/>
                      <a:r>
                        <a:rPr lang="mn-MN" sz="1300" b="1" i="0" u="none" strike="noStrike" dirty="0" smtClean="0">
                          <a:solidFill>
                            <a:srgbClr val="000000"/>
                          </a:solidFill>
                          <a:effectLst/>
                          <a:latin typeface="Arial" panose="020B0604020202020204" pitchFamily="34" charset="0"/>
                        </a:rPr>
                        <a:t>12</a:t>
                      </a:r>
                      <a:endParaRPr lang="en-US" sz="13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Газрын маргаантай асуудлыг шийдвэрлэх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3285">
                <a:tc>
                  <a:txBody>
                    <a:bodyPr/>
                    <a:lstStyle/>
                    <a:p>
                      <a:pPr algn="ctr" rtl="0" fontAlgn="ctr"/>
                      <a:r>
                        <a:rPr lang="mn-MN" sz="1300" b="1" i="0" u="none" strike="noStrike" dirty="0" smtClean="0">
                          <a:solidFill>
                            <a:srgbClr val="000000"/>
                          </a:solidFill>
                          <a:effectLst/>
                          <a:latin typeface="Arial" panose="020B0604020202020204" pitchFamily="34" charset="0"/>
                        </a:rPr>
                        <a:t>13</a:t>
                      </a:r>
                      <a:endParaRPr lang="en-US" sz="13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Хүрээлэн буй орчны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7783">
                <a:tc>
                  <a:txBody>
                    <a:bodyPr/>
                    <a:lstStyle/>
                    <a:p>
                      <a:pPr algn="ctr" rtl="0" fontAlgn="ctr"/>
                      <a:r>
                        <a:rPr lang="mn-MN" sz="1300" b="1" i="0" u="none" strike="noStrike" dirty="0" smtClean="0">
                          <a:solidFill>
                            <a:srgbClr val="000000"/>
                          </a:solidFill>
                          <a:effectLst/>
                          <a:latin typeface="Arial" panose="020B0604020202020204" pitchFamily="34" charset="0"/>
                        </a:rPr>
                        <a:t>14</a:t>
                      </a:r>
                      <a:endParaRPr lang="en-US" sz="13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Цалинтай чөлөө хүсэх тухай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5686">
                <a:tc>
                  <a:txBody>
                    <a:bodyPr/>
                    <a:lstStyle/>
                    <a:p>
                      <a:pPr algn="ctr" rtl="0" fontAlgn="ctr"/>
                      <a:r>
                        <a:rPr lang="en-US" sz="1300" b="1" i="0" u="none" strike="noStrike" dirty="0" smtClean="0">
                          <a:solidFill>
                            <a:srgbClr val="000000"/>
                          </a:solidFill>
                          <a:effectLst/>
                          <a:latin typeface="Arial" panose="020B0604020202020204" pitchFamily="34" charset="0"/>
                        </a:rPr>
                        <a:t>1</a:t>
                      </a:r>
                      <a:r>
                        <a:rPr lang="mn-MN" sz="1300" b="1" i="0" u="none" strike="noStrike" dirty="0" smtClean="0">
                          <a:solidFill>
                            <a:srgbClr val="000000"/>
                          </a:solidFill>
                          <a:effectLst/>
                          <a:latin typeface="Arial" panose="020B0604020202020204" pitchFamily="34" charset="0"/>
                        </a:rPr>
                        <a:t>5</a:t>
                      </a:r>
                      <a:endParaRPr lang="en-US" sz="13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Өмч хувьчлах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114">
                <a:tc>
                  <a:txBody>
                    <a:bodyPr/>
                    <a:lstStyle/>
                    <a:p>
                      <a:pPr algn="ctr" rtl="0" fontAlgn="ctr"/>
                      <a:r>
                        <a:rPr lang="en-US" sz="1300" b="1" i="0" u="none" strike="noStrike" dirty="0" smtClean="0">
                          <a:solidFill>
                            <a:srgbClr val="000000"/>
                          </a:solidFill>
                          <a:effectLst/>
                          <a:latin typeface="Arial" panose="020B0604020202020204" pitchFamily="34" charset="0"/>
                        </a:rPr>
                        <a:t>1</a:t>
                      </a:r>
                      <a:r>
                        <a:rPr lang="mn-MN" sz="1300" b="1" i="0" u="none" strike="noStrike" dirty="0" smtClean="0">
                          <a:solidFill>
                            <a:srgbClr val="000000"/>
                          </a:solidFill>
                          <a:effectLst/>
                          <a:latin typeface="Arial" panose="020B0604020202020204" pitchFamily="34" charset="0"/>
                        </a:rPr>
                        <a:t>6</a:t>
                      </a:r>
                      <a:endParaRPr lang="en-US" sz="13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a:solidFill>
                            <a:srgbClr val="000000"/>
                          </a:solidFill>
                          <a:effectLst/>
                          <a:latin typeface="Arial" panose="020B0604020202020204" pitchFamily="34" charset="0"/>
                        </a:rPr>
                        <a:t>Улаанбаатар хотын Захирагчийн ажлын албаны үйл ажиллагааны тухай</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4088">
                <a:tc gridSpan="2">
                  <a:txBody>
                    <a:bodyPr/>
                    <a:lstStyle/>
                    <a:p>
                      <a:pPr algn="ctr" rtl="0" fontAlgn="ctr"/>
                      <a:r>
                        <a:rPr lang="mn-MN" sz="1300" b="1" i="0" u="none" strike="noStrike" dirty="0" smtClean="0">
                          <a:solidFill>
                            <a:srgbClr val="000000"/>
                          </a:solidFill>
                          <a:effectLst/>
                          <a:latin typeface="Arial" panose="020B0604020202020204" pitchFamily="34" charset="0"/>
                        </a:rPr>
                        <a:t>Нийт </a:t>
                      </a:r>
                      <a:r>
                        <a:rPr lang="mn-MN" sz="1300" b="1" i="0" u="none" strike="noStrike" dirty="0">
                          <a:solidFill>
                            <a:srgbClr val="000000"/>
                          </a:solidFill>
                          <a:effectLst/>
                          <a:latin typeface="Arial" panose="020B0604020202020204" pitchFamily="34" charset="0"/>
                        </a:rPr>
                        <a:t>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mn-MN" sz="1300" b="1" i="0" u="none" strike="noStrike" dirty="0" smtClean="0">
                          <a:solidFill>
                            <a:srgbClr val="000000"/>
                          </a:solidFill>
                          <a:effectLst/>
                          <a:latin typeface="Arial" panose="020B0604020202020204" pitchFamily="34" charset="0"/>
                        </a:rPr>
                        <a:t>27</a:t>
                      </a:r>
                      <a:endParaRPr lang="en-US" sz="13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3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27048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8521" y="4278268"/>
            <a:ext cx="7762010" cy="382705"/>
          </a:xfrm>
        </p:spPr>
        <p:txBody>
          <a:bodyPr>
            <a:normAutofit/>
          </a:bodyPr>
          <a:lstStyle/>
          <a:p>
            <a:pPr algn="ctr"/>
            <a:r>
              <a:rPr lang="mn-MN" sz="1800" b="1" dirty="0" smtClean="0">
                <a:latin typeface="Arial" panose="020B0604020202020204" pitchFamily="34" charset="0"/>
                <a:cs typeface="Arial" panose="020B0604020202020204" pitchFamily="34" charset="0"/>
              </a:rPr>
              <a:t>Аудит дотоод хяналтын хэлтэс </a:t>
            </a:r>
            <a:endParaRPr lang="en-US" sz="1800" b="1"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25236184"/>
              </p:ext>
            </p:extLst>
          </p:nvPr>
        </p:nvGraphicFramePr>
        <p:xfrm>
          <a:off x="878521" y="765524"/>
          <a:ext cx="7762010" cy="3580649"/>
        </p:xfrm>
        <a:graphic>
          <a:graphicData uri="http://schemas.openxmlformats.org/drawingml/2006/table">
            <a:tbl>
              <a:tblPr/>
              <a:tblGrid>
                <a:gridCol w="477985"/>
                <a:gridCol w="4906667"/>
                <a:gridCol w="1139061"/>
                <a:gridCol w="1238297"/>
              </a:tblGrid>
              <a:tr h="447992">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583">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79.17%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583">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a:solidFill>
                            <a:srgbClr val="000000"/>
                          </a:solidFill>
                          <a:effectLst/>
                          <a:latin typeface="Arial" panose="020B0604020202020204" pitchFamily="34" charset="0"/>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416">
                <a:tc>
                  <a:txBody>
                    <a:bodyPr/>
                    <a:lstStyle/>
                    <a:p>
                      <a:pPr algn="ctr" rtl="0" fontAlgn="ctr"/>
                      <a:r>
                        <a:rPr lang="en-US" sz="12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a:solidFill>
                            <a:srgbClr val="000000"/>
                          </a:solidFill>
                          <a:effectLst/>
                          <a:latin typeface="Arial" panose="020B0604020202020204" pitchFamily="34" charset="0"/>
                        </a:rPr>
                        <a:t>Газар чөлөөлөх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583">
                <a:tc>
                  <a:txBody>
                    <a:bodyPr/>
                    <a:lstStyle/>
                    <a:p>
                      <a:pPr algn="ctr" rtl="0" fontAlgn="ctr"/>
                      <a:r>
                        <a:rPr lang="en-US" sz="12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a:solidFill>
                            <a:srgbClr val="000000"/>
                          </a:solidFill>
                          <a:effectLst/>
                          <a:latin typeface="Arial" panose="020B0604020202020204" pitchFamily="34" charset="0"/>
                        </a:rPr>
                        <a:t>Мал эмнэлгийн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4241">
                <a:tc>
                  <a:txBody>
                    <a:bodyPr/>
                    <a:lstStyle/>
                    <a:p>
                      <a:pPr algn="ctr" rtl="0" fontAlgn="ctr"/>
                      <a:r>
                        <a:rPr lang="en-US" sz="12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a:solidFill>
                            <a:srgbClr val="000000"/>
                          </a:solidFill>
                          <a:effectLst/>
                          <a:latin typeface="Arial" panose="020B0604020202020204" pitchFamily="34" charset="0"/>
                        </a:rPr>
                        <a:t>Хувийн аж ахуй, фермерийн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572">
                <a:tc>
                  <a:txBody>
                    <a:bodyPr/>
                    <a:lstStyle/>
                    <a:p>
                      <a:pPr algn="ctr" rtl="0" fontAlgn="ctr"/>
                      <a:r>
                        <a:rPr lang="mn-MN" sz="1200" b="1" i="0" u="none" strike="noStrike" dirty="0" smtClean="0">
                          <a:solidFill>
                            <a:srgbClr val="000000"/>
                          </a:solidFill>
                          <a:effectLst/>
                          <a:latin typeface="Arial" panose="020B0604020202020204" pitchFamily="34" charset="0"/>
                        </a:rPr>
                        <a:t>6</a:t>
                      </a:r>
                      <a:endParaRPr lang="en-US"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a:solidFill>
                            <a:srgbClr val="000000"/>
                          </a:solidFill>
                          <a:effectLst/>
                          <a:latin typeface="Arial" panose="020B0604020202020204" pitchFamily="34" charset="0"/>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572">
                <a:tc>
                  <a:txBody>
                    <a:bodyPr/>
                    <a:lstStyle/>
                    <a:p>
                      <a:pPr algn="ctr" rtl="0" fontAlgn="ctr"/>
                      <a:r>
                        <a:rPr lang="mn-MN" sz="1200" b="1" i="0" u="none" strike="noStrike" dirty="0" smtClean="0">
                          <a:solidFill>
                            <a:srgbClr val="000000"/>
                          </a:solidFill>
                          <a:effectLst/>
                          <a:latin typeface="Arial" panose="020B0604020202020204" pitchFamily="34" charset="0"/>
                        </a:rPr>
                        <a:t>7</a:t>
                      </a:r>
                      <a:endParaRPr lang="en-US"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9681">
                <a:tc gridSpan="2">
                  <a:txBody>
                    <a:bodyPr/>
                    <a:lstStyle/>
                    <a:p>
                      <a:pPr algn="ctr" rtl="0" fontAlgn="ctr"/>
                      <a:r>
                        <a:rPr lang="mn-MN" sz="1200" b="1"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mn-MN" sz="1200" b="1" i="0" u="none" strike="noStrike" dirty="0" smtClean="0">
                          <a:solidFill>
                            <a:srgbClr val="000000"/>
                          </a:solidFill>
                          <a:effectLst/>
                          <a:latin typeface="Arial" panose="020B0604020202020204" pitchFamily="34" charset="0"/>
                        </a:rPr>
                        <a:t>48</a:t>
                      </a:r>
                      <a:endParaRPr lang="en-US"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
        <p:nvSpPr>
          <p:cNvPr id="5" name="Title 3"/>
          <p:cNvSpPr txBox="1">
            <a:spLocks/>
          </p:cNvSpPr>
          <p:nvPr/>
        </p:nvSpPr>
        <p:spPr>
          <a:xfrm>
            <a:off x="878521" y="267956"/>
            <a:ext cx="7886700" cy="56547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mn-MN" sz="1800" b="1" dirty="0" smtClean="0">
                <a:latin typeface="Arial" panose="020B0604020202020204" pitchFamily="34" charset="0"/>
                <a:cs typeface="Arial" panose="020B0604020202020204" pitchFamily="34" charset="0"/>
              </a:rPr>
              <a:t>Хүнс, худалдаа үйлчилгээний хэлтэс </a:t>
            </a:r>
            <a:endParaRPr lang="en-US" sz="1800"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712929151"/>
              </p:ext>
            </p:extLst>
          </p:nvPr>
        </p:nvGraphicFramePr>
        <p:xfrm>
          <a:off x="878521" y="4660973"/>
          <a:ext cx="7762010" cy="1054799"/>
        </p:xfrm>
        <a:graphic>
          <a:graphicData uri="http://schemas.openxmlformats.org/drawingml/2006/table">
            <a:tbl>
              <a:tblPr/>
              <a:tblGrid>
                <a:gridCol w="556587"/>
                <a:gridCol w="4828066"/>
                <a:gridCol w="1139060"/>
                <a:gridCol w="1238297"/>
              </a:tblGrid>
              <a:tr h="378306">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2900">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0" i="0" u="none" strike="noStrike" dirty="0">
                          <a:solidFill>
                            <a:srgbClr val="000000"/>
                          </a:solidFill>
                          <a:effectLst/>
                          <a:latin typeface="Arial" panose="020B0604020202020204" pitchFamily="34" charset="0"/>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208">
                <a:tc gridSpan="2">
                  <a:txBody>
                    <a:bodyPr/>
                    <a:lstStyle/>
                    <a:p>
                      <a:pPr algn="ctr" rtl="0" fontAlgn="ctr"/>
                      <a:r>
                        <a:rPr lang="mn-MN" sz="1200" b="0"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37480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799" y="398109"/>
            <a:ext cx="7907481" cy="646331"/>
          </a:xfrm>
          <a:prstGeom prst="rect">
            <a:avLst/>
          </a:prstGeom>
        </p:spPr>
        <p:txBody>
          <a:bodyPr wrap="square">
            <a:spAutoFit/>
          </a:bodyPr>
          <a:lstStyle/>
          <a:p>
            <a:pPr algn="ctr"/>
            <a:r>
              <a:rPr lang="mn-MN" sz="2000" b="1" dirty="0" smtClean="0">
                <a:solidFill>
                  <a:prstClr val="black"/>
                </a:solidFill>
                <a:latin typeface="Arial" panose="020B0604020202020204" pitchFamily="34" charset="0"/>
                <a:cs typeface="Arial" panose="020B0604020202020204" pitchFamily="34" charset="0"/>
              </a:rPr>
              <a:t>Тохижилт</a:t>
            </a:r>
            <a:r>
              <a:rPr lang="mn-MN" sz="2000" b="1" dirty="0">
                <a:solidFill>
                  <a:prstClr val="black"/>
                </a:solidFill>
                <a:latin typeface="Arial" panose="020B0604020202020204" pitchFamily="34" charset="0"/>
                <a:cs typeface="Arial" panose="020B0604020202020204" pitchFamily="34" charset="0"/>
              </a:rPr>
              <a:t>, хог хаягдлын удирдлагын хэлтэс </a:t>
            </a:r>
            <a:r>
              <a:rPr lang="mn-MN" sz="2000" dirty="0" smtClean="0">
                <a:solidFill>
                  <a:prstClr val="black"/>
                </a:solidFill>
                <a:latin typeface="Arial" panose="020B0604020202020204" pitchFamily="34" charset="0"/>
                <a:cs typeface="Arial" panose="020B0604020202020204" pitchFamily="34" charset="0"/>
              </a:rPr>
              <a:t/>
            </a:r>
            <a:br>
              <a:rPr lang="mn-MN" sz="2000" dirty="0" smtClean="0">
                <a:solidFill>
                  <a:prstClr val="black"/>
                </a:solidFill>
                <a:latin typeface="Arial" panose="020B0604020202020204" pitchFamily="34" charset="0"/>
                <a:cs typeface="Arial" panose="020B0604020202020204" pitchFamily="34" charset="0"/>
              </a:rPr>
            </a:br>
            <a:endParaRPr lang="en-US" sz="2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69639185"/>
              </p:ext>
            </p:extLst>
          </p:nvPr>
        </p:nvGraphicFramePr>
        <p:xfrm>
          <a:off x="685798" y="1044440"/>
          <a:ext cx="7907481" cy="4844731"/>
        </p:xfrm>
        <a:graphic>
          <a:graphicData uri="http://schemas.openxmlformats.org/drawingml/2006/table">
            <a:tbl>
              <a:tblPr/>
              <a:tblGrid>
                <a:gridCol w="567018"/>
                <a:gridCol w="4918551"/>
                <a:gridCol w="1160408"/>
                <a:gridCol w="1261504"/>
              </a:tblGrid>
              <a:tr h="46985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Өргөдөл, гомдлын тоо</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14.58%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Хүрээлэн буй орчны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12.50%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Ногоон байгууламжийн тохижилт,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10.42%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Нийтийн бие засах газрын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Хогийн сав, уут, хогны бункерийн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Инженерийн байгууламжийн төлөвлөлт, шинэчлэлтийн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Хот тохижилтын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200" b="1" i="0" u="none" strike="noStrike" dirty="0">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09">
                <a:tc>
                  <a:txBody>
                    <a:bodyPr/>
                    <a:lstStyle/>
                    <a:p>
                      <a:pPr algn="ctr" rtl="0" fontAlgn="ctr"/>
                      <a:r>
                        <a:rPr lang="en-US" sz="14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200" b="1" i="0" u="none" strike="noStrike" dirty="0" smtClean="0">
                          <a:solidFill>
                            <a:srgbClr val="000000"/>
                          </a:solidFill>
                          <a:effectLst/>
                          <a:latin typeface="Arial" panose="020B0604020202020204" pitchFamily="34" charset="0"/>
                        </a:rPr>
                        <a:t>Бусад</a:t>
                      </a:r>
                      <a:endParaRPr lang="mn-MN"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smtClean="0">
                          <a:solidFill>
                            <a:srgbClr val="000000"/>
                          </a:solidFill>
                          <a:effectLst/>
                          <a:latin typeface="Arial" panose="020B0604020202020204" pitchFamily="34" charset="0"/>
                        </a:rPr>
                        <a:t>17</a:t>
                      </a:r>
                      <a:endParaRPr lang="en-US" sz="14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mn-MN" sz="1400" b="1" i="0" u="none" strike="noStrike" dirty="0" smtClean="0">
                          <a:solidFill>
                            <a:srgbClr val="000000"/>
                          </a:solidFill>
                          <a:effectLst/>
                          <a:latin typeface="Arial" panose="020B0604020202020204" pitchFamily="34" charset="0"/>
                        </a:rPr>
                        <a:t>35</a:t>
                      </a:r>
                      <a:r>
                        <a:rPr lang="en-US" sz="1400" b="1" i="0" u="none" strike="noStrike" dirty="0" smtClean="0">
                          <a:solidFill>
                            <a:srgbClr val="000000"/>
                          </a:solidFill>
                          <a:effectLst/>
                          <a:latin typeface="Arial" panose="020B0604020202020204" pitchFamily="34" charset="0"/>
                        </a:rPr>
                        <a:t>.</a:t>
                      </a:r>
                      <a:r>
                        <a:rPr lang="mn-MN" sz="1400" b="1" i="0" u="none" strike="noStrike" dirty="0" smtClean="0">
                          <a:solidFill>
                            <a:srgbClr val="000000"/>
                          </a:solidFill>
                          <a:effectLst/>
                          <a:latin typeface="Arial" panose="020B0604020202020204" pitchFamily="34" charset="0"/>
                        </a:rPr>
                        <a:t>41</a:t>
                      </a:r>
                      <a:r>
                        <a:rPr lang="en-US" sz="1400" b="1" i="0" u="none" strike="noStrike" dirty="0" smtClean="0">
                          <a:solidFill>
                            <a:srgbClr val="000000"/>
                          </a:solidFill>
                          <a:effectLst/>
                          <a:latin typeface="Arial" panose="020B0604020202020204" pitchFamily="34" charset="0"/>
                        </a:rPr>
                        <a:t>%</a:t>
                      </a:r>
                      <a:endParaRPr lang="en-US" sz="14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9784">
                <a:tc gridSpan="2">
                  <a:txBody>
                    <a:bodyPr/>
                    <a:lstStyle/>
                    <a:p>
                      <a:pPr algn="ctr" rtl="0" fontAlgn="ctr"/>
                      <a:r>
                        <a:rPr lang="mn-MN" sz="1200" b="1"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mn-MN" sz="1200" b="1" i="0" u="none" strike="noStrike" dirty="0" smtClean="0">
                          <a:solidFill>
                            <a:srgbClr val="000000"/>
                          </a:solidFill>
                          <a:effectLst/>
                          <a:latin typeface="Arial" panose="020B0604020202020204" pitchFamily="34" charset="0"/>
                        </a:rPr>
                        <a:t>48</a:t>
                      </a:r>
                      <a:endParaRPr lang="en-US"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074280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88" y="127166"/>
            <a:ext cx="7647711" cy="519544"/>
          </a:xfrm>
        </p:spPr>
        <p:txBody>
          <a:bodyPr>
            <a:noAutofit/>
          </a:bodyPr>
          <a:lstStyle/>
          <a:p>
            <a:pPr algn="ctr"/>
            <a:r>
              <a:rPr lang="mn-MN" sz="2100" dirty="0">
                <a:latin typeface="Arial" panose="020B0604020202020204" pitchFamily="34" charset="0"/>
                <a:cs typeface="Arial" panose="020B0604020202020204" pitchFamily="34" charset="0"/>
              </a:rPr>
              <a:t>     </a:t>
            </a:r>
            <a:r>
              <a:rPr lang="mn-MN" sz="2100" b="1" dirty="0" smtClean="0">
                <a:latin typeface="Arial" panose="020B0604020202020204" pitchFamily="34" charset="0"/>
                <a:cs typeface="Arial" panose="020B0604020202020204" pitchFamily="34" charset="0"/>
              </a:rPr>
              <a:t>Инженерийн байгууламжийн хэлтэс</a:t>
            </a:r>
            <a:endParaRPr lang="en-US" sz="21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3135359"/>
              </p:ext>
            </p:extLst>
          </p:nvPr>
        </p:nvGraphicFramePr>
        <p:xfrm>
          <a:off x="810489" y="646710"/>
          <a:ext cx="7647710" cy="4137664"/>
        </p:xfrm>
        <a:graphic>
          <a:graphicData uri="http://schemas.openxmlformats.org/drawingml/2006/table">
            <a:tbl>
              <a:tblPr/>
              <a:tblGrid>
                <a:gridCol w="408711"/>
                <a:gridCol w="4896650"/>
                <a:gridCol w="1122288"/>
                <a:gridCol w="1220061"/>
              </a:tblGrid>
              <a:tr h="50935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3479">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Авто замын ус зайлуулах шугам сүлжээний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2509">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0946">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Инженерийн байгууламжийн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336">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2118">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Төвлөрсөн цахилгаан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0555">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Сууц өмчлөгчдийн холбоодын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3291">
                <a:tc>
                  <a:txBody>
                    <a:bodyPr/>
                    <a:lstStyle/>
                    <a:p>
                      <a:pPr algn="ctr" rtl="0" fontAlgn="ctr"/>
                      <a:r>
                        <a:rPr lang="en-US"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Орон сууцны чанар, аюулгүй байдлын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Хөрс, усны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596">
                <a:tc>
                  <a:txBody>
                    <a:bodyPr/>
                    <a:lstStyle/>
                    <a:p>
                      <a:pPr algn="ctr" rtl="0" fontAlgn="ctr"/>
                      <a:r>
                        <a:rPr lang="en-US"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Нийтийн бие засах газрын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sz="1200" b="0" i="0" u="none" strike="noStrike" dirty="0">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mn-MN" sz="1300" b="1" i="0" u="none" strike="noStrike" dirty="0" smtClean="0">
                          <a:solidFill>
                            <a:srgbClr val="000000"/>
                          </a:solidFill>
                          <a:effectLst/>
                          <a:latin typeface="Arial" panose="020B0604020202020204" pitchFamily="34" charset="0"/>
                        </a:rPr>
                        <a:t>Бусад</a:t>
                      </a:r>
                      <a:endParaRPr lang="mn-MN" sz="13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smtClean="0">
                          <a:solidFill>
                            <a:srgbClr val="000000"/>
                          </a:solidFill>
                          <a:effectLst/>
                          <a:latin typeface="Arial" panose="020B0604020202020204" pitchFamily="34" charset="0"/>
                        </a:rPr>
                        <a:t>11</a:t>
                      </a:r>
                      <a:endParaRPr lang="en-US"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mn-MN" sz="1200" b="1" i="0" u="none" strike="noStrike" dirty="0" smtClean="0">
                          <a:solidFill>
                            <a:srgbClr val="000000"/>
                          </a:solidFill>
                          <a:effectLst/>
                          <a:latin typeface="Arial" panose="020B0604020202020204" pitchFamily="34" charset="0"/>
                        </a:rPr>
                        <a:t>40,74</a:t>
                      </a:r>
                      <a:r>
                        <a:rPr lang="en-US" sz="1200" b="1" i="0" u="none" strike="noStrike" dirty="0" smtClean="0">
                          <a:solidFill>
                            <a:srgbClr val="000000"/>
                          </a:solidFill>
                          <a:effectLst/>
                          <a:latin typeface="Arial" panose="020B0604020202020204" pitchFamily="34" charset="0"/>
                        </a:rPr>
                        <a:t>%</a:t>
                      </a:r>
                      <a:endParaRPr lang="en-US"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6851">
                <a:tc gridSpan="2">
                  <a:txBody>
                    <a:bodyPr/>
                    <a:lstStyle/>
                    <a:p>
                      <a:pPr algn="ctr" rtl="0" fontAlgn="ctr"/>
                      <a:r>
                        <a:rPr lang="mn-MN" sz="1200" b="1"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dirty="0" smtClean="0">
                          <a:solidFill>
                            <a:srgbClr val="000000"/>
                          </a:solidFill>
                          <a:effectLst/>
                          <a:latin typeface="Arial" panose="020B0604020202020204" pitchFamily="34" charset="0"/>
                        </a:rPr>
                        <a:t>27</a:t>
                      </a:r>
                      <a:endParaRPr lang="en-US" sz="12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582425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2017 оны 06 дугаар сарын 01-ний өдрөөс хойш манай байгууллагад ирсэн нийт өргөдөл гомдлыг 2017 оны 06 дугаар сарын </a:t>
            </a:r>
            <a:r>
              <a:rPr lang="mn-MN" sz="1800" dirty="0" smtClean="0">
                <a:latin typeface="Arial" panose="020B0604020202020204" pitchFamily="34" charset="0"/>
                <a:cs typeface="Arial" panose="020B0604020202020204" pitchFamily="34" charset="0"/>
              </a:rPr>
              <a:t>27-ний  </a:t>
            </a:r>
            <a:r>
              <a:rPr lang="mn-MN" sz="1800" dirty="0" smtClean="0">
                <a:latin typeface="Arial" panose="020B0604020202020204" pitchFamily="34" charset="0"/>
                <a:cs typeface="Arial" panose="020B0604020202020204" pitchFamily="34" charset="0"/>
              </a:rPr>
              <a:t>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9117</TotalTime>
  <Words>1006</Words>
  <Application>Microsoft Office PowerPoint</Application>
  <PresentationFormat>On-screen Show (4:3)</PresentationFormat>
  <Paragraphs>446</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 УЛААНБААТАР ХОТЫН ЗАХИРАГЧИЙН АЖЛЫН АЛБА  </vt:lpstr>
      <vt:lpstr>Өргөдөл, гомдол шийдвэрлэлтийн график 06 сард </vt:lpstr>
      <vt:lpstr>Өргөдөл, гомдлын шийдвэрлэлтийн нэгдсэн тайлан (нэгжээр) Хэлтсүүдийн өргөдөл, гомдлын шийдвэрлэлтийн дэлгэрэнгүй тайлан  /2017.06.01-нээс 06.30-ний хугацаанд нийт ирсэн өргөдлийн тоо/</vt:lpstr>
      <vt:lpstr>  2017 оны 06 сард  хандсан гол асуудлууд  </vt:lpstr>
      <vt:lpstr>PowerPoint Presentation</vt:lpstr>
      <vt:lpstr>Аудит дотоод хяналтын хэлтэс </vt:lpstr>
      <vt:lpstr>Тохижилт, хог хаягдлын удирдлагын хэлтэс  </vt:lpstr>
      <vt:lpstr>     Инженерийн байгууламжийн хэлтэс</vt:lpstr>
      <vt:lpstr>Дүгнэлт </vt:lpstr>
      <vt:lpstr> Цаашид анхаарах асуудлууд: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Ganbat Tseveen</cp:lastModifiedBy>
  <cp:revision>465</cp:revision>
  <cp:lastPrinted>2015-07-06T20:56:01Z</cp:lastPrinted>
  <dcterms:created xsi:type="dcterms:W3CDTF">2014-04-10T03:29:37Z</dcterms:created>
  <dcterms:modified xsi:type="dcterms:W3CDTF">2017-06-27T08:40:22Z</dcterms:modified>
</cp:coreProperties>
</file>