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9" r:id="rId2"/>
    <p:sldId id="313" r:id="rId3"/>
    <p:sldId id="303" r:id="rId4"/>
    <p:sldId id="306" r:id="rId5"/>
    <p:sldId id="311" r:id="rId6"/>
    <p:sldId id="273" r:id="rId7"/>
    <p:sldId id="309" r:id="rId8"/>
    <p:sldId id="278" r:id="rId9"/>
    <p:sldId id="312" r:id="rId10"/>
    <p:sldId id="292" r:id="rId11"/>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97" autoAdjust="0"/>
    <p:restoredTop sz="95501" autoAdjust="0"/>
  </p:normalViewPr>
  <p:slideViewPr>
    <p:cSldViewPr snapToGrid="0">
      <p:cViewPr varScale="1">
        <p:scale>
          <a:sx n="92" d="100"/>
          <a:sy n="92" d="100"/>
        </p:scale>
        <p:origin x="11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11" d="100"/>
          <a:sy n="111" d="100"/>
        </p:scale>
        <p:origin x="32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mn-MN"/>
              <a:t>Өргөдөл, гомдлын төрөл:</a:t>
            </a:r>
            <a:endParaRPr lang="en-US"/>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'2016'!$A$2:$A$5</c:f>
              <c:strCache>
                <c:ptCount val="4"/>
                <c:pt idx="1">
                  <c:v>Хүсэлт  59</c:v>
                </c:pt>
                <c:pt idx="2">
                  <c:v>Санал         3</c:v>
                </c:pt>
                <c:pt idx="3">
                  <c:v>Гомдол  23</c:v>
                </c:pt>
              </c:strCache>
            </c:strRef>
          </c:cat>
          <c:val>
            <c:numRef>
              <c:f>'2016'!$B$2:$B$5</c:f>
              <c:numCache>
                <c:formatCode>0.0%</c:formatCode>
                <c:ptCount val="4"/>
                <c:pt idx="1">
                  <c:v>0.69399999999999995</c:v>
                </c:pt>
                <c:pt idx="2">
                  <c:v>3.5000000000000003E-2</c:v>
                </c:pt>
                <c:pt idx="3">
                  <c:v>0.27100000000000002</c:v>
                </c:pt>
              </c:numCache>
            </c:numRef>
          </c:val>
        </c:ser>
        <c:dLbls>
          <c:showLegendKey val="0"/>
          <c:showVal val="1"/>
          <c:showCatName val="0"/>
          <c:showSerName val="0"/>
          <c:showPercent val="0"/>
          <c:showBubbleSize val="0"/>
        </c:dLbls>
        <c:gapWidth val="150"/>
        <c:shape val="box"/>
        <c:axId val="-102907584"/>
        <c:axId val="-102907040"/>
        <c:axId val="0"/>
      </c:bar3DChart>
      <c:catAx>
        <c:axId val="-10290758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2907040"/>
        <c:crosses val="autoZero"/>
        <c:auto val="1"/>
        <c:lblAlgn val="ctr"/>
        <c:lblOffset val="100"/>
        <c:noMultiLvlLbl val="0"/>
      </c:catAx>
      <c:valAx>
        <c:axId val="-10290704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29075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r>
              <a:rPr lang="mn-MN" sz="1400" b="0">
                <a:solidFill>
                  <a:schemeClr val="tx1"/>
                </a:solidFill>
                <a:latin typeface="Arial" panose="020B0604020202020204" pitchFamily="34" charset="0"/>
                <a:cs typeface="Arial" panose="020B0604020202020204" pitchFamily="34" charset="0"/>
              </a:rPr>
              <a:t>Эх сурвалж:</a:t>
            </a:r>
            <a:endParaRPr lang="en-US" sz="1400" b="0">
              <a:solidFill>
                <a:schemeClr val="tx1"/>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'2016'!$A$24:$A$28</c:f>
              <c:strCache>
                <c:ptCount val="5"/>
                <c:pt idx="0">
                  <c:v>1800-1200 утас- 15</c:v>
                </c:pt>
                <c:pt idx="1">
                  <c:v>ub1200.mn- 5</c:v>
                </c:pt>
                <c:pt idx="2">
                  <c:v>ЗГ-н 1111 төв-  24</c:v>
                </c:pt>
                <c:pt idx="3">
                  <c:v>Нийслэлийн  Үйлчилгээний Нэгдсэн төв- 26</c:v>
                </c:pt>
                <c:pt idx="4">
                  <c:v>Байгууллага- 15</c:v>
                </c:pt>
              </c:strCache>
            </c:strRef>
          </c:cat>
          <c:val>
            <c:numRef>
              <c:f>'2016'!$B$24:$B$28</c:f>
              <c:numCache>
                <c:formatCode>0%</c:formatCode>
                <c:ptCount val="5"/>
                <c:pt idx="0">
                  <c:v>0.18</c:v>
                </c:pt>
                <c:pt idx="1">
                  <c:v>0.05</c:v>
                </c:pt>
                <c:pt idx="2">
                  <c:v>0.28000000000000003</c:v>
                </c:pt>
                <c:pt idx="3">
                  <c:v>0.31</c:v>
                </c:pt>
                <c:pt idx="4">
                  <c:v>0.18</c:v>
                </c:pt>
              </c:numCache>
            </c:numRef>
          </c:val>
        </c:ser>
        <c:dLbls>
          <c:dLblPos val="outEnd"/>
          <c:showLegendKey val="0"/>
          <c:showVal val="1"/>
          <c:showCatName val="0"/>
          <c:showSerName val="0"/>
          <c:showPercent val="0"/>
          <c:showBubbleSize val="0"/>
        </c:dLbls>
        <c:gapWidth val="100"/>
        <c:overlap val="-24"/>
        <c:axId val="-102917376"/>
        <c:axId val="-102916288"/>
      </c:barChart>
      <c:catAx>
        <c:axId val="-10291737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2916288"/>
        <c:crosses val="autoZero"/>
        <c:auto val="1"/>
        <c:lblAlgn val="ctr"/>
        <c:lblOffset val="100"/>
        <c:noMultiLvlLbl val="0"/>
      </c:catAx>
      <c:valAx>
        <c:axId val="-102916288"/>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02917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9526" y="0"/>
            <a:ext cx="2921000" cy="495300"/>
          </a:xfrm>
          <a:prstGeom prst="rect">
            <a:avLst/>
          </a:prstGeom>
        </p:spPr>
        <p:txBody>
          <a:bodyPr vert="horz" lIns="91440" tIns="45720" rIns="91440" bIns="45720" rtlCol="0"/>
          <a:lstStyle>
            <a:lvl1pPr algn="r">
              <a:defRPr sz="1200"/>
            </a:lvl1pPr>
          </a:lstStyle>
          <a:p>
            <a:fld id="{75A27622-F202-45BF-8224-BAFB18BD640D}" type="datetimeFigureOut">
              <a:rPr lang="en-US" smtClean="0"/>
              <a:t>8/30/2017</a:t>
            </a:fld>
            <a:endParaRPr lang="en-US"/>
          </a:p>
        </p:txBody>
      </p:sp>
      <p:sp>
        <p:nvSpPr>
          <p:cNvPr id="4" name="Footer Placeholder 3"/>
          <p:cNvSpPr>
            <a:spLocks noGrp="1"/>
          </p:cNvSpPr>
          <p:nvPr>
            <p:ph type="ftr" sz="quarter" idx="2"/>
          </p:nvPr>
        </p:nvSpPr>
        <p:spPr>
          <a:xfrm>
            <a:off x="0" y="9377363"/>
            <a:ext cx="2921000"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9526" y="9377363"/>
            <a:ext cx="2921000" cy="495300"/>
          </a:xfrm>
          <a:prstGeom prst="rect">
            <a:avLst/>
          </a:prstGeom>
        </p:spPr>
        <p:txBody>
          <a:bodyPr vert="horz" lIns="91440" tIns="45720" rIns="91440" bIns="45720" rtlCol="0" anchor="b"/>
          <a:lstStyle>
            <a:lvl1pPr algn="r">
              <a:defRPr sz="1200"/>
            </a:lvl1pPr>
          </a:lstStyle>
          <a:p>
            <a:fld id="{0BC461EC-5127-41A7-A21D-3116F786B90B}" type="slidenum">
              <a:rPr lang="en-US" smtClean="0"/>
              <a:t>‹#›</a:t>
            </a:fld>
            <a:endParaRPr lang="en-US"/>
          </a:p>
        </p:txBody>
      </p:sp>
    </p:spTree>
    <p:extLst>
      <p:ext uri="{BB962C8B-B14F-4D97-AF65-F5344CB8AC3E}">
        <p14:creationId xmlns:p14="http://schemas.microsoft.com/office/powerpoint/2010/main" val="76296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22165" cy="495460"/>
          </a:xfrm>
          <a:prstGeom prst="rect">
            <a:avLst/>
          </a:prstGeom>
        </p:spPr>
        <p:txBody>
          <a:bodyPr vert="horz" lIns="91477" tIns="45739" rIns="91477" bIns="45739" rtlCol="0"/>
          <a:lstStyle>
            <a:lvl1pPr algn="l">
              <a:defRPr sz="1200"/>
            </a:lvl1pPr>
          </a:lstStyle>
          <a:p>
            <a:endParaRPr lang="en-US"/>
          </a:p>
        </p:txBody>
      </p:sp>
      <p:sp>
        <p:nvSpPr>
          <p:cNvPr id="3" name="Date Placeholder 2"/>
          <p:cNvSpPr>
            <a:spLocks noGrp="1"/>
          </p:cNvSpPr>
          <p:nvPr>
            <p:ph type="dt" idx="1"/>
          </p:nvPr>
        </p:nvSpPr>
        <p:spPr>
          <a:xfrm>
            <a:off x="3818359" y="1"/>
            <a:ext cx="2922164" cy="495460"/>
          </a:xfrm>
          <a:prstGeom prst="rect">
            <a:avLst/>
          </a:prstGeom>
        </p:spPr>
        <p:txBody>
          <a:bodyPr vert="horz" lIns="91477" tIns="45739" rIns="91477" bIns="45739" rtlCol="0"/>
          <a:lstStyle>
            <a:lvl1pPr algn="r">
              <a:defRPr sz="1200"/>
            </a:lvl1pPr>
          </a:lstStyle>
          <a:p>
            <a:fld id="{4D3EF834-7D41-4E3E-8921-ECDE429AF013}" type="datetimeFigureOut">
              <a:rPr lang="en-US" smtClean="0"/>
              <a:t>8/30/2017</a:t>
            </a:fld>
            <a:endParaRPr lang="en-US"/>
          </a:p>
        </p:txBody>
      </p:sp>
      <p:sp>
        <p:nvSpPr>
          <p:cNvPr id="4" name="Slide Image Placeholder 3"/>
          <p:cNvSpPr>
            <a:spLocks noGrp="1" noRot="1" noChangeAspect="1"/>
          </p:cNvSpPr>
          <p:nvPr>
            <p:ph type="sldImg" idx="2"/>
          </p:nvPr>
        </p:nvSpPr>
        <p:spPr>
          <a:xfrm>
            <a:off x="1150938" y="1235075"/>
            <a:ext cx="4440237" cy="3330575"/>
          </a:xfrm>
          <a:prstGeom prst="rect">
            <a:avLst/>
          </a:prstGeom>
          <a:noFill/>
          <a:ln w="12700">
            <a:solidFill>
              <a:prstClr val="black"/>
            </a:solidFill>
          </a:ln>
        </p:spPr>
        <p:txBody>
          <a:bodyPr vert="horz" lIns="91477" tIns="45739" rIns="91477" bIns="45739" rtlCol="0" anchor="ctr"/>
          <a:lstStyle/>
          <a:p>
            <a:endParaRPr lang="en-US"/>
          </a:p>
        </p:txBody>
      </p:sp>
      <p:sp>
        <p:nvSpPr>
          <p:cNvPr id="5" name="Notes Placeholder 4"/>
          <p:cNvSpPr>
            <a:spLocks noGrp="1"/>
          </p:cNvSpPr>
          <p:nvPr>
            <p:ph type="body" sz="quarter" idx="3"/>
          </p:nvPr>
        </p:nvSpPr>
        <p:spPr>
          <a:xfrm>
            <a:off x="673736" y="4751328"/>
            <a:ext cx="5394644" cy="3887450"/>
          </a:xfrm>
          <a:prstGeom prst="rect">
            <a:avLst/>
          </a:prstGeom>
        </p:spPr>
        <p:txBody>
          <a:bodyPr vert="horz" lIns="91477" tIns="45739" rIns="91477" bIns="457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9377205"/>
            <a:ext cx="2922165" cy="495460"/>
          </a:xfrm>
          <a:prstGeom prst="rect">
            <a:avLst/>
          </a:prstGeom>
        </p:spPr>
        <p:txBody>
          <a:bodyPr vert="horz" lIns="91477" tIns="45739" rIns="91477" bIns="45739" rtlCol="0" anchor="b"/>
          <a:lstStyle>
            <a:lvl1pPr algn="l">
              <a:defRPr sz="1200"/>
            </a:lvl1pPr>
          </a:lstStyle>
          <a:p>
            <a:endParaRPr lang="en-US"/>
          </a:p>
        </p:txBody>
      </p:sp>
      <p:sp>
        <p:nvSpPr>
          <p:cNvPr id="7" name="Slide Number Placeholder 6"/>
          <p:cNvSpPr>
            <a:spLocks noGrp="1"/>
          </p:cNvSpPr>
          <p:nvPr>
            <p:ph type="sldNum" sz="quarter" idx="5"/>
          </p:nvPr>
        </p:nvSpPr>
        <p:spPr>
          <a:xfrm>
            <a:off x="3818359" y="9377205"/>
            <a:ext cx="2922164" cy="495460"/>
          </a:xfrm>
          <a:prstGeom prst="rect">
            <a:avLst/>
          </a:prstGeom>
        </p:spPr>
        <p:txBody>
          <a:bodyPr vert="horz" lIns="91477" tIns="45739" rIns="91477" bIns="45739" rtlCol="0" anchor="b"/>
          <a:lstStyle>
            <a:lvl1pPr algn="r">
              <a:defRPr sz="1200"/>
            </a:lvl1pPr>
          </a:lstStyle>
          <a:p>
            <a:fld id="{4DD315FA-5E59-4FB9-9FD8-B79B812CB33D}" type="slidenum">
              <a:rPr lang="en-US" smtClean="0"/>
              <a:t>‹#›</a:t>
            </a:fld>
            <a:endParaRPr lang="en-US"/>
          </a:p>
        </p:txBody>
      </p:sp>
    </p:spTree>
    <p:extLst>
      <p:ext uri="{BB962C8B-B14F-4D97-AF65-F5344CB8AC3E}">
        <p14:creationId xmlns:p14="http://schemas.microsoft.com/office/powerpoint/2010/main" val="76595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DD315FA-5E59-4FB9-9FD8-B79B812CB33D}" type="slidenum">
              <a:rPr lang="en-US" smtClean="0"/>
              <a:t>1</a:t>
            </a:fld>
            <a:endParaRPr lang="en-US"/>
          </a:p>
        </p:txBody>
      </p:sp>
    </p:spTree>
    <p:extLst>
      <p:ext uri="{BB962C8B-B14F-4D97-AF65-F5344CB8AC3E}">
        <p14:creationId xmlns:p14="http://schemas.microsoft.com/office/powerpoint/2010/main" val="307880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3</a:t>
            </a:fld>
            <a:endParaRPr lang="en-US"/>
          </a:p>
        </p:txBody>
      </p:sp>
    </p:spTree>
    <p:extLst>
      <p:ext uri="{BB962C8B-B14F-4D97-AF65-F5344CB8AC3E}">
        <p14:creationId xmlns:p14="http://schemas.microsoft.com/office/powerpoint/2010/main" val="2233101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6</a:t>
            </a:fld>
            <a:endParaRPr lang="en-US"/>
          </a:p>
        </p:txBody>
      </p:sp>
    </p:spTree>
    <p:extLst>
      <p:ext uri="{BB962C8B-B14F-4D97-AF65-F5344CB8AC3E}">
        <p14:creationId xmlns:p14="http://schemas.microsoft.com/office/powerpoint/2010/main" val="676262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8</a:t>
            </a:fld>
            <a:endParaRPr lang="en-US"/>
          </a:p>
        </p:txBody>
      </p:sp>
    </p:spTree>
    <p:extLst>
      <p:ext uri="{BB962C8B-B14F-4D97-AF65-F5344CB8AC3E}">
        <p14:creationId xmlns:p14="http://schemas.microsoft.com/office/powerpoint/2010/main" val="427186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10</a:t>
            </a:fld>
            <a:endParaRPr lang="en-US"/>
          </a:p>
        </p:txBody>
      </p:sp>
    </p:spTree>
    <p:extLst>
      <p:ext uri="{BB962C8B-B14F-4D97-AF65-F5344CB8AC3E}">
        <p14:creationId xmlns:p14="http://schemas.microsoft.com/office/powerpoint/2010/main" val="2293498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8/30/2017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132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8/30/2017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97694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8/30/2017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99577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8/30/2017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7837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8/30/2017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63909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8/30/2017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25792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8/30/2017</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24545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8/30/2017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5634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8/30/2017</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418403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8/30/2017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9830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8/30/2017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085868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latinLnBrk="0" hangingPunct="1"/>
            <a:fld id="{C699CB88-5E1A-4FAC-892A-60949ACB1F6F}" type="datetimeFigureOut">
              <a:rPr lang="en-US" smtClean="0"/>
              <a:pPr eaLnBrk="1" latinLnBrk="0" hangingPunct="1"/>
              <a:t>8/30/2017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0"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29679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monitoring@ubservice.m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31428"/>
            <a:ext cx="6400800" cy="765572"/>
          </a:xfrm>
        </p:spPr>
        <p:txBody>
          <a:bodyPr>
            <a:noAutofit/>
          </a:bodyPr>
          <a:lstStyle/>
          <a:p>
            <a:pPr algn="ct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УЛААНБААТАР ХОТЫН ЗАХИРАГЧИЙН АЖЛЫН АЛБА </a:t>
            </a:r>
            <a:r>
              <a:rPr lang="en-US" sz="210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en-US" sz="210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endParaRPr lang="en-US" sz="2100" dirty="0"/>
          </a:p>
        </p:txBody>
      </p:sp>
      <p:pic>
        <p:nvPicPr>
          <p:cNvPr id="5" name="Picture 15" descr="UB.BMP"/>
          <p:cNvPicPr>
            <a:picLocks noGrp="1" noChangeAspect="1"/>
          </p:cNvPicPr>
          <p:nvPr>
            <p:ph idx="1"/>
          </p:nvPr>
        </p:nvPicPr>
        <p:blipFill>
          <a:blip r:embed="rId3"/>
          <a:srcRect/>
          <a:stretch>
            <a:fillRect/>
          </a:stretch>
        </p:blipFill>
        <p:spPr bwMode="auto">
          <a:xfrm>
            <a:off x="3556000" y="1569110"/>
            <a:ext cx="2146300" cy="1644650"/>
          </a:xfrm>
          <a:prstGeom prst="rect">
            <a:avLst/>
          </a:prstGeom>
          <a:noFill/>
          <a:ln w="9525">
            <a:noFill/>
            <a:miter lim="800000"/>
            <a:headEnd/>
            <a:tailEnd/>
          </a:ln>
        </p:spPr>
      </p:pic>
      <p:sp>
        <p:nvSpPr>
          <p:cNvPr id="6" name="Rectangle 5"/>
          <p:cNvSpPr/>
          <p:nvPr/>
        </p:nvSpPr>
        <p:spPr>
          <a:xfrm>
            <a:off x="1914525" y="4876801"/>
            <a:ext cx="5429250" cy="71558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mn-MN" sz="135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ЗАХИРГАА, САНХҮҮГИЙН ХЭЛТЭС</a:t>
            </a:r>
            <a:endParaRPr lang="en-US" sz="135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defRPr/>
            </a:pPr>
            <a:endParaRPr lang="en-US" sz="1350" dirty="0">
              <a:solidFill>
                <a:srgbClr val="7030A0"/>
              </a:solidFill>
              <a:effectLst>
                <a:outerShdw blurRad="38100" dist="38100" dir="2700000" algn="tl">
                  <a:srgbClr val="000000">
                    <a:alpha val="43137"/>
                  </a:srgbClr>
                </a:outerShdw>
              </a:effectLst>
              <a:latin typeface="Arial" pitchFamily="34" charset="0"/>
              <a:cs typeface="Arial" pitchFamily="34" charset="0"/>
            </a:endParaRPr>
          </a:p>
          <a:p>
            <a:pPr algn="ctr">
              <a:defRPr/>
            </a:pPr>
            <a:r>
              <a:rPr lang="en-US" sz="1350" dirty="0" smtClean="0">
                <a:solidFill>
                  <a:srgbClr val="002060"/>
                </a:solidFill>
                <a:effectLst>
                  <a:outerShdw blurRad="38100" dist="38100" dir="2700000" algn="tl">
                    <a:srgbClr val="000000">
                      <a:alpha val="43137"/>
                    </a:srgbClr>
                  </a:outerShdw>
                </a:effectLst>
                <a:latin typeface="Arial" pitchFamily="34" charset="0"/>
                <a:cs typeface="Arial" pitchFamily="34" charset="0"/>
                <a:hlinkClick r:id="rId4"/>
              </a:rPr>
              <a:t>ubservice.mn</a:t>
            </a:r>
            <a:endParaRPr lang="en-US" sz="135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Rectangle 6"/>
          <p:cNvSpPr/>
          <p:nvPr/>
        </p:nvSpPr>
        <p:spPr>
          <a:xfrm>
            <a:off x="1485900" y="3632860"/>
            <a:ext cx="6286500" cy="8248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2017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оны </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07</a:t>
            </a:r>
            <a:r>
              <a:rPr lang="en-US"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сард ирсэн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өргөдөл</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гомдлын шийдвэрлэлтийн тайлан </a:t>
            </a:r>
            <a:endParaRPr lang="en-US" sz="14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spcBef>
                <a:spcPct val="20000"/>
              </a:spcBef>
              <a:defRPr/>
            </a:pPr>
            <a:r>
              <a:rPr lang="mn-MN" sz="1400" b="1" cap="all" dirty="0">
                <a:ln w="9000" cmpd="sng">
                  <a:solidFill>
                    <a:srgbClr val="8064A2">
                      <a:shade val="50000"/>
                      <a:satMod val="120000"/>
                    </a:srgbClr>
                  </a:solidFill>
                  <a:prstDash val="solid"/>
                </a:ln>
                <a:solidFill>
                  <a:schemeClr val="tx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t>
            </a:r>
            <a:endParaRPr lang="en-US" sz="1400" b="1" dirty="0">
              <a:solidFill>
                <a:schemeClr val="tx1"/>
              </a:solidFill>
            </a:endParaRPr>
          </a:p>
        </p:txBody>
      </p:sp>
    </p:spTree>
    <p:extLst>
      <p:ext uri="{BB962C8B-B14F-4D97-AF65-F5344CB8AC3E}">
        <p14:creationId xmlns:p14="http://schemas.microsoft.com/office/powerpoint/2010/main" val="727337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0252"/>
            <a:ext cx="7886700" cy="1401939"/>
          </a:xfrm>
        </p:spPr>
        <p:txBody>
          <a:bodyPr>
            <a:normAutofit/>
          </a:bodyPr>
          <a:lstStyle/>
          <a:p>
            <a:pPr algn="ctr"/>
            <a:r>
              <a:rPr lang="mn-MN" sz="2000" b="1" u="sng" dirty="0" smtClean="0">
                <a:latin typeface="Arial" panose="020B0604020202020204" pitchFamily="34" charset="0"/>
                <a:cs typeface="Arial" panose="020B0604020202020204" pitchFamily="34" charset="0"/>
              </a:rPr>
              <a:t/>
            </a:r>
            <a:br>
              <a:rPr lang="mn-MN" sz="2000" b="1" u="sng" dirty="0" smtClean="0">
                <a:latin typeface="Arial" panose="020B0604020202020204" pitchFamily="34" charset="0"/>
                <a:cs typeface="Arial" panose="020B0604020202020204" pitchFamily="34" charset="0"/>
              </a:rPr>
            </a:br>
            <a:r>
              <a:rPr lang="mn-MN" sz="2400" b="1" dirty="0" smtClean="0">
                <a:latin typeface="Arial" panose="020B0604020202020204" pitchFamily="34" charset="0"/>
                <a:cs typeface="Arial" panose="020B0604020202020204" pitchFamily="34" charset="0"/>
              </a:rPr>
              <a:t>Цаашид анхаарах асуудлууд:</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49" y="1963881"/>
            <a:ext cx="7886701" cy="4135583"/>
          </a:xfrm>
        </p:spPr>
        <p:txBody>
          <a:bodyPr>
            <a:normAutofit/>
          </a:bodyPr>
          <a:lstStyle/>
          <a:p>
            <a:pPr marL="0" lvl="0" indent="0" algn="just">
              <a:buNone/>
            </a:pPr>
            <a:endParaRPr lang="mn-MN" sz="2000" dirty="0">
              <a:latin typeface="Arial" panose="020B0604020202020204" pitchFamily="34" charset="0"/>
              <a:cs typeface="Arial" panose="020B0604020202020204" pitchFamily="34" charset="0"/>
            </a:endParaRPr>
          </a:p>
          <a:p>
            <a:pPr marL="0" lvl="0" indent="0" algn="just">
              <a:buNone/>
            </a:pPr>
            <a:r>
              <a:rPr lang="mn-MN" sz="2000" dirty="0" smtClean="0">
                <a:latin typeface="Arial" panose="020B0604020202020204" pitchFamily="34" charset="0"/>
                <a:cs typeface="Arial" panose="020B0604020202020204" pitchFamily="34" charset="0"/>
              </a:rPr>
              <a:t>	1. Нийслэлийн </a:t>
            </a:r>
            <a:r>
              <a:rPr lang="mn-MN" sz="2000" dirty="0">
                <a:latin typeface="Arial" panose="020B0604020202020204" pitchFamily="34" charset="0"/>
                <a:cs typeface="Arial" panose="020B0604020202020204" pitchFamily="34" charset="0"/>
              </a:rPr>
              <a:t>Засаг даргын </a:t>
            </a:r>
            <a:r>
              <a:rPr lang="mn-MN" sz="2000" dirty="0" smtClean="0">
                <a:latin typeface="Arial" panose="020B0604020202020204" pitchFamily="34" charset="0"/>
                <a:cs typeface="Arial" panose="020B0604020202020204" pitchFamily="34" charset="0"/>
              </a:rPr>
              <a:t>2013 </a:t>
            </a:r>
            <a:r>
              <a:rPr lang="mn-MN" sz="2000" dirty="0">
                <a:latin typeface="Arial" panose="020B0604020202020204" pitchFamily="34" charset="0"/>
                <a:cs typeface="Arial" panose="020B0604020202020204" pitchFamily="34" charset="0"/>
              </a:rPr>
              <a:t>оны А/1086-р захирамжаар </a:t>
            </a:r>
            <a:r>
              <a:rPr lang="mn-MN" sz="2000" dirty="0" smtClean="0">
                <a:latin typeface="Arial" panose="020B0604020202020204" pitchFamily="34" charset="0"/>
                <a:cs typeface="Arial" panose="020B0604020202020204" pitchFamily="34" charset="0"/>
              </a:rPr>
              <a:t>батлагдсан журмын </a:t>
            </a:r>
            <a:r>
              <a:rPr lang="mn-MN" sz="2000" dirty="0">
                <a:latin typeface="Arial" panose="020B0604020202020204" pitchFamily="34" charset="0"/>
                <a:cs typeface="Arial" panose="020B0604020202020204" pitchFamily="34" charset="0"/>
              </a:rPr>
              <a:t>дагуу </a:t>
            </a:r>
            <a:r>
              <a:rPr lang="mn-MN" sz="2000" dirty="0" smtClean="0">
                <a:latin typeface="Arial" panose="020B0604020202020204" pitchFamily="34" charset="0"/>
                <a:cs typeface="Arial" panose="020B0604020202020204" pitchFamily="34" charset="0"/>
              </a:rPr>
              <a:t>өргөдөл, гомдлыг бүрэн дүүрэн  </a:t>
            </a:r>
            <a:r>
              <a:rPr lang="mn-MN" sz="2000" dirty="0">
                <a:latin typeface="Arial" panose="020B0604020202020204" pitchFamily="34" charset="0"/>
                <a:cs typeface="Arial" panose="020B0604020202020204" pitchFamily="34" charset="0"/>
              </a:rPr>
              <a:t>шийдвэрлэх. </a:t>
            </a:r>
            <a:r>
              <a:rPr lang="mn-MN" sz="2000" dirty="0" smtClean="0">
                <a:latin typeface="Arial" panose="020B0604020202020204" pitchFamily="34" charset="0"/>
                <a:cs typeface="Arial" panose="020B0604020202020204" pitchFamily="34" charset="0"/>
              </a:rPr>
              <a:t> </a:t>
            </a:r>
          </a:p>
          <a:p>
            <a:pPr marL="0" lvl="0" indent="0" algn="just">
              <a:buNone/>
            </a:pP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2.  Мэргэжилтнүүд </a:t>
            </a:r>
            <a:r>
              <a:rPr lang="en-US" sz="2000" dirty="0" smtClean="0">
                <a:latin typeface="Arial" panose="020B0604020202020204" pitchFamily="34" charset="0"/>
                <a:cs typeface="Arial" panose="020B0604020202020204" pitchFamily="34" charset="0"/>
              </a:rPr>
              <a:t>smartcity.mn </a:t>
            </a:r>
            <a:r>
              <a:rPr lang="mn-MN" sz="2000" dirty="0" smtClean="0">
                <a:latin typeface="Arial" panose="020B0604020202020204" pitchFamily="34" charset="0"/>
                <a:cs typeface="Arial" panose="020B0604020202020204" pitchFamily="34" charset="0"/>
              </a:rPr>
              <a:t>програм руу тогтмол орж хяналт тавих</a:t>
            </a:r>
            <a:r>
              <a:rPr lang="mn-MN" sz="1700" dirty="0" smtClean="0">
                <a:latin typeface="Arial" panose="020B0604020202020204" pitchFamily="34" charset="0"/>
                <a:cs typeface="Arial" panose="020B0604020202020204" pitchFamily="34" charset="0"/>
              </a:rPr>
              <a:t>    </a:t>
            </a:r>
          </a:p>
          <a:p>
            <a:pPr marL="0" lvl="0" indent="0" algn="just">
              <a:buNone/>
            </a:pPr>
            <a:r>
              <a:rPr lang="mn-MN" sz="1700" dirty="0">
                <a:latin typeface="Arial" panose="020B0604020202020204" pitchFamily="34" charset="0"/>
                <a:cs typeface="Arial" panose="020B0604020202020204" pitchFamily="34" charset="0"/>
              </a:rPr>
              <a:t> </a:t>
            </a:r>
            <a:r>
              <a:rPr lang="mn-MN" sz="17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3.  Мэргэжилтнүүд өргөдөл, гомдол, хүсэлтийг бүртгэгдсэн цаг хугацаанд нь танилцах, шийдвэрлэх </a:t>
            </a:r>
            <a:r>
              <a:rPr lang="mn-MN" sz="1700" dirty="0" smtClean="0">
                <a:latin typeface="Arial" panose="020B0604020202020204" pitchFamily="34" charset="0"/>
                <a:cs typeface="Arial" panose="020B0604020202020204" pitchFamily="34" charset="0"/>
              </a:rPr>
              <a:t> </a:t>
            </a:r>
          </a:p>
          <a:p>
            <a:pPr marL="0" indent="0">
              <a:buNone/>
            </a:pPr>
            <a:endParaRPr lang="mn-MN" sz="1700" dirty="0">
              <a:latin typeface="Arial" panose="020B0604020202020204" pitchFamily="34" charset="0"/>
              <a:cs typeface="Arial" panose="020B0604020202020204" pitchFamily="34" charset="0"/>
            </a:endParaRPr>
          </a:p>
          <a:p>
            <a:pPr marL="0" indent="0" algn="ctr">
              <a:buNone/>
            </a:pPr>
            <a:r>
              <a:rPr lang="mn-MN" sz="1800" b="1" dirty="0" smtClean="0">
                <a:latin typeface="Arial" panose="020B0604020202020204" pitchFamily="34" charset="0"/>
                <a:cs typeface="Arial" panose="020B0604020202020204" pitchFamily="34" charset="0"/>
              </a:rPr>
              <a:t>Захиргаа, санхүүгийн хэлтэс</a:t>
            </a:r>
          </a:p>
        </p:txBody>
      </p:sp>
    </p:spTree>
    <p:extLst>
      <p:ext uri="{BB962C8B-B14F-4D97-AF65-F5344CB8AC3E}">
        <p14:creationId xmlns:p14="http://schemas.microsoft.com/office/powerpoint/2010/main" val="19485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88373"/>
            <a:ext cx="7886700" cy="844045"/>
          </a:xfrm>
        </p:spPr>
        <p:txBody>
          <a:bodyPr>
            <a:normAutofit/>
          </a:bodyPr>
          <a:lstStyle/>
          <a:p>
            <a:pPr algn="ctr"/>
            <a:r>
              <a:rPr lang="mn-MN" sz="2400" dirty="0">
                <a:latin typeface="Arial" panose="020B0604020202020204" pitchFamily="34" charset="0"/>
                <a:cs typeface="Arial" panose="020B0604020202020204" pitchFamily="34" charset="0"/>
              </a:rPr>
              <a:t>Өргөдөл, гомдол шийдвэрлэлтийн график </a:t>
            </a:r>
            <a:r>
              <a:rPr lang="mn-MN" sz="2400" dirty="0" smtClean="0">
                <a:latin typeface="Arial" panose="020B0604020202020204" pitchFamily="34" charset="0"/>
                <a:cs typeface="Arial" panose="020B0604020202020204" pitchFamily="34" charset="0"/>
              </a:rPr>
              <a:t>0</a:t>
            </a:r>
            <a:r>
              <a:rPr lang="en-US" sz="2400" dirty="0" smtClean="0">
                <a:latin typeface="Arial" panose="020B0604020202020204" pitchFamily="34" charset="0"/>
                <a:cs typeface="Arial" panose="020B0604020202020204" pitchFamily="34" charset="0"/>
              </a:rPr>
              <a:t>7 </a:t>
            </a:r>
            <a:r>
              <a:rPr lang="mn-MN" sz="2400" dirty="0" smtClean="0">
                <a:latin typeface="Arial" panose="020B0604020202020204" pitchFamily="34" charset="0"/>
                <a:cs typeface="Arial" panose="020B0604020202020204" pitchFamily="34" charset="0"/>
              </a:rPr>
              <a:t>сард </a:t>
            </a:r>
            <a:endParaRPr lang="en-US" sz="2400" dirty="0">
              <a:latin typeface="Arial" panose="020B0604020202020204" pitchFamily="34" charset="0"/>
              <a:cs typeface="Arial" panose="020B0604020202020204"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69347835"/>
              </p:ext>
            </p:extLst>
          </p:nvPr>
        </p:nvGraphicFramePr>
        <p:xfrm>
          <a:off x="628648" y="3969326"/>
          <a:ext cx="3881006" cy="2154646"/>
        </p:xfrm>
        <a:graphic>
          <a:graphicData uri="http://schemas.openxmlformats.org/drawingml/2006/table">
            <a:tbl>
              <a:tblPr firstRow="1" bandRow="1">
                <a:tableStyleId>{5C22544A-7EE6-4342-B048-85BDC9FD1C3A}</a:tableStyleId>
              </a:tblPr>
              <a:tblGrid>
                <a:gridCol w="1472951"/>
                <a:gridCol w="833493"/>
                <a:gridCol w="761325"/>
                <a:gridCol w="813237"/>
              </a:tblGrid>
              <a:tr h="623456">
                <a:tc gridSpan="4">
                  <a:txBody>
                    <a:bodyPr/>
                    <a:lstStyle/>
                    <a:p>
                      <a:pPr algn="ctr"/>
                      <a:r>
                        <a:rPr lang="mn-MN" sz="1400" b="0" dirty="0" smtClean="0">
                          <a:solidFill>
                            <a:schemeClr val="tx1"/>
                          </a:solidFill>
                          <a:latin typeface="Arial" panose="020B0604020202020204" pitchFamily="34" charset="0"/>
                          <a:cs typeface="Arial" panose="020B0604020202020204" pitchFamily="34" charset="0"/>
                        </a:rPr>
                        <a:t>Өргөдөл, гомдлын шийдвэрлэлтийн  дундаж хугацаа:</a:t>
                      </a:r>
                      <a:endParaRPr lang="en-US" sz="1400" b="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r>
              <a:tr h="569111">
                <a:tc>
                  <a:txBody>
                    <a:bodyPr/>
                    <a:lstStyle/>
                    <a:p>
                      <a:pPr algn="ctr"/>
                      <a:r>
                        <a:rPr lang="mn-MN" sz="1200" dirty="0" smtClean="0">
                          <a:solidFill>
                            <a:srgbClr val="002060"/>
                          </a:solidFill>
                          <a:latin typeface="Arial" panose="020B0604020202020204" pitchFamily="34" charset="0"/>
                          <a:cs typeface="Arial" panose="020B0604020202020204" pitchFamily="34" charset="0"/>
                        </a:rPr>
                        <a:t>Дундаж</a:t>
                      </a:r>
                      <a:r>
                        <a:rPr lang="mn-MN" sz="1200" baseline="0" dirty="0" smtClean="0">
                          <a:solidFill>
                            <a:srgbClr val="002060"/>
                          </a:solidFill>
                          <a:latin typeface="Arial" panose="020B0604020202020204" pitchFamily="34" charset="0"/>
                          <a:cs typeface="Arial" panose="020B0604020202020204" pitchFamily="34" charset="0"/>
                        </a:rPr>
                        <a:t>  хугацаа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Хоног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цаг</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минут</a:t>
                      </a:r>
                      <a:endParaRPr lang="en-US" sz="1200" dirty="0">
                        <a:solidFill>
                          <a:srgbClr val="002060"/>
                        </a:solidFill>
                        <a:latin typeface="Arial" panose="020B0604020202020204" pitchFamily="34" charset="0"/>
                        <a:cs typeface="Arial" panose="020B0604020202020204" pitchFamily="34" charset="0"/>
                      </a:endParaRPr>
                    </a:p>
                  </a:txBody>
                  <a:tcPr/>
                </a:tc>
              </a:tr>
              <a:tr h="962079">
                <a:tc>
                  <a:txBody>
                    <a:bodyPr/>
                    <a:lstStyle/>
                    <a:p>
                      <a:pPr marL="0" indent="0" algn="ctr">
                        <a:buNone/>
                      </a:pPr>
                      <a:r>
                        <a:rPr lang="mn-MN" sz="1200" dirty="0" smtClean="0">
                          <a:solidFill>
                            <a:schemeClr val="tx1"/>
                          </a:solidFill>
                          <a:latin typeface="Arial" panose="020B0604020202020204" pitchFamily="34" charset="0"/>
                          <a:cs typeface="Arial" panose="020B0604020202020204" pitchFamily="34" charset="0"/>
                        </a:rPr>
                        <a:t>2017  оны </a:t>
                      </a:r>
                    </a:p>
                    <a:p>
                      <a:pPr marL="0" indent="0" algn="ctr">
                        <a:buNone/>
                      </a:pPr>
                      <a:r>
                        <a:rPr lang="mn-MN" sz="1200" baseline="0" dirty="0" smtClean="0">
                          <a:solidFill>
                            <a:schemeClr val="tx1"/>
                          </a:solidFill>
                          <a:latin typeface="Arial" panose="020B0604020202020204" pitchFamily="34" charset="0"/>
                          <a:cs typeface="Arial" panose="020B0604020202020204" pitchFamily="34" charset="0"/>
                        </a:rPr>
                        <a:t>07</a:t>
                      </a:r>
                      <a:r>
                        <a:rPr lang="mn-MN" sz="1200" dirty="0" smtClean="0">
                          <a:solidFill>
                            <a:schemeClr val="tx1"/>
                          </a:solidFill>
                          <a:latin typeface="Arial" panose="020B0604020202020204" pitchFamily="34" charset="0"/>
                          <a:cs typeface="Arial" panose="020B0604020202020204" pitchFamily="34" charset="0"/>
                        </a:rPr>
                        <a:t> сард</a:t>
                      </a:r>
                      <a:r>
                        <a:rPr lang="mn-MN" sz="1200" baseline="0" dirty="0" smtClean="0">
                          <a:solidFill>
                            <a:schemeClr val="tx1"/>
                          </a:solidFill>
                          <a:latin typeface="Arial" panose="020B0604020202020204" pitchFamily="34" charset="0"/>
                          <a:cs typeface="Arial" panose="020B0604020202020204" pitchFamily="34" charset="0"/>
                        </a:rPr>
                        <a:t> </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chemeClr val="tx1"/>
                          </a:solidFill>
                          <a:latin typeface="Arial" panose="020B0604020202020204" pitchFamily="34" charset="0"/>
                          <a:cs typeface="Arial" panose="020B0604020202020204" pitchFamily="34" charset="0"/>
                        </a:rPr>
                        <a:t>16</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chemeClr val="tx1"/>
                          </a:solidFill>
                          <a:latin typeface="Arial" panose="020B0604020202020204" pitchFamily="34" charset="0"/>
                          <a:cs typeface="Arial" panose="020B0604020202020204" pitchFamily="34" charset="0"/>
                        </a:rPr>
                        <a:t>2</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chemeClr val="tx1"/>
                          </a:solidFill>
                          <a:latin typeface="Arial" panose="020B0604020202020204" pitchFamily="34" charset="0"/>
                          <a:cs typeface="Arial" panose="020B0604020202020204" pitchFamily="34" charset="0"/>
                        </a:rPr>
                        <a:t>40</a:t>
                      </a:r>
                      <a:endParaRPr lang="en-US" sz="1200" dirty="0">
                        <a:solidFill>
                          <a:schemeClr val="tx1"/>
                        </a:solidFill>
                        <a:latin typeface="Arial" panose="020B0604020202020204" pitchFamily="34" charset="0"/>
                        <a:cs typeface="Arial" panose="020B0604020202020204" pitchFamily="34" charset="0"/>
                      </a:endParaRPr>
                    </a:p>
                  </a:txBody>
                  <a:tcPr/>
                </a:tc>
              </a:tr>
            </a:tbl>
          </a:graphicData>
        </a:graphic>
      </p:graphicFrame>
      <p:graphicFrame>
        <p:nvGraphicFramePr>
          <p:cNvPr id="11" name="Content Placeholder 10"/>
          <p:cNvGraphicFramePr>
            <a:graphicFrameLocks noGrp="1"/>
          </p:cNvGraphicFramePr>
          <p:nvPr>
            <p:ph idx="1"/>
            <p:extLst>
              <p:ext uri="{D42A27DB-BD31-4B8C-83A1-F6EECF244321}">
                <p14:modId xmlns:p14="http://schemas.microsoft.com/office/powerpoint/2010/main" val="1937503151"/>
              </p:ext>
            </p:extLst>
          </p:nvPr>
        </p:nvGraphicFramePr>
        <p:xfrm>
          <a:off x="4613564" y="3969326"/>
          <a:ext cx="3901786" cy="215464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1340629303"/>
              </p:ext>
            </p:extLst>
          </p:nvPr>
        </p:nvGraphicFramePr>
        <p:xfrm>
          <a:off x="1049482" y="1444336"/>
          <a:ext cx="7045036" cy="23379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1367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48145" y="363682"/>
            <a:ext cx="7689273" cy="1007918"/>
          </a:xfrm>
        </p:spPr>
        <p:txBody>
          <a:bodyPr>
            <a:normAutofit/>
          </a:bodyPr>
          <a:lstStyle/>
          <a:p>
            <a:pPr algn="ctr"/>
            <a:r>
              <a:rPr lang="mn-MN" sz="1800" b="1" dirty="0" smtClean="0">
                <a:solidFill>
                  <a:srgbClr val="000000"/>
                </a:solidFill>
                <a:latin typeface="Arial" panose="020B0604020202020204" pitchFamily="34" charset="0"/>
                <a:cs typeface="Arial" panose="020B0604020202020204" pitchFamily="34" charset="0"/>
              </a:rPr>
              <a:t>Өргөдөл, гомдлын шийдвэрлэлтийн нэгдсэн тайлан (нэгжээр)</a:t>
            </a:r>
            <a:r>
              <a:rPr lang="mn-MN" sz="2200" b="1" dirty="0" smtClean="0">
                <a:solidFill>
                  <a:srgbClr val="000000"/>
                </a:solidFill>
                <a:latin typeface="Arial" panose="020B0604020202020204" pitchFamily="34" charset="0"/>
                <a:cs typeface="Arial" panose="020B0604020202020204" pitchFamily="34" charset="0"/>
              </a:rPr>
              <a:t/>
            </a:r>
            <a:br>
              <a:rPr lang="mn-MN" sz="2200" b="1" dirty="0" smtClean="0">
                <a:solidFill>
                  <a:srgbClr val="000000"/>
                </a:solidFill>
                <a:latin typeface="Arial" panose="020B0604020202020204" pitchFamily="34" charset="0"/>
                <a:cs typeface="Arial" panose="020B0604020202020204" pitchFamily="34" charset="0"/>
              </a:rPr>
            </a:br>
            <a:r>
              <a:rPr lang="mn-MN" sz="1400" dirty="0" smtClean="0">
                <a:latin typeface="Arial" pitchFamily="34" charset="0"/>
                <a:cs typeface="Arial" pitchFamily="34" charset="0"/>
              </a:rPr>
              <a:t>Хэлтсүүдийн өргөдөл, гомдлын шийдвэрлэлтийн дэлгэрэнгүй тайлан </a:t>
            </a:r>
            <a:br>
              <a:rPr lang="mn-MN" sz="1400" dirty="0" smtClean="0">
                <a:latin typeface="Arial" pitchFamily="34" charset="0"/>
                <a:cs typeface="Arial" pitchFamily="34" charset="0"/>
              </a:rPr>
            </a:br>
            <a:r>
              <a:rPr lang="mn-MN" sz="1400" dirty="0" smtClean="0">
                <a:latin typeface="Arial" pitchFamily="34" charset="0"/>
                <a:cs typeface="Arial" pitchFamily="34" charset="0"/>
              </a:rPr>
              <a:t>/2017.07.</a:t>
            </a:r>
            <a:r>
              <a:rPr lang="en-US" sz="1400" dirty="0" smtClean="0">
                <a:latin typeface="Arial" pitchFamily="34" charset="0"/>
                <a:cs typeface="Arial" pitchFamily="34" charset="0"/>
              </a:rPr>
              <a:t>01</a:t>
            </a:r>
            <a:r>
              <a:rPr lang="mn-MN" sz="1400" dirty="0" smtClean="0">
                <a:latin typeface="Arial" pitchFamily="34" charset="0"/>
                <a:cs typeface="Arial" pitchFamily="34" charset="0"/>
              </a:rPr>
              <a:t>-нээс 07.31-ний хугацаанд нийт ирсэн өргөдлийн тоо/</a:t>
            </a:r>
            <a:endParaRPr lang="en-US" sz="1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15667059"/>
              </p:ext>
            </p:extLst>
          </p:nvPr>
        </p:nvGraphicFramePr>
        <p:xfrm>
          <a:off x="426026" y="1371601"/>
          <a:ext cx="8094132" cy="4447691"/>
        </p:xfrm>
        <a:graphic>
          <a:graphicData uri="http://schemas.openxmlformats.org/drawingml/2006/table">
            <a:tbl>
              <a:tblPr/>
              <a:tblGrid>
                <a:gridCol w="259774"/>
                <a:gridCol w="1785257"/>
                <a:gridCol w="293914"/>
                <a:gridCol w="435429"/>
                <a:gridCol w="302819"/>
                <a:gridCol w="538254"/>
                <a:gridCol w="355451"/>
                <a:gridCol w="568722"/>
                <a:gridCol w="304672"/>
                <a:gridCol w="477320"/>
                <a:gridCol w="467163"/>
                <a:gridCol w="517944"/>
                <a:gridCol w="324984"/>
                <a:gridCol w="517943"/>
                <a:gridCol w="355451"/>
                <a:gridCol w="589035"/>
              </a:tblGrid>
              <a:tr h="341057">
                <a:tc rowSpan="4" gridSpan="2">
                  <a:txBody>
                    <a:bodyPr/>
                    <a:lstStyle/>
                    <a:p>
                      <a:pPr algn="ctr" rtl="0" fontAlgn="ctr"/>
                      <a:endParaRPr lang="mn-MN" sz="1100" b="1"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4" hMerge="1">
                  <a:txBody>
                    <a:bodyPr/>
                    <a:lstStyle/>
                    <a:p>
                      <a:endParaRPr lang="en-US"/>
                    </a:p>
                  </a:txBody>
                  <a:tcPr/>
                </a:tc>
                <a:tc rowSpan="2" gridSpan="2">
                  <a:txBody>
                    <a:bodyPr/>
                    <a:lstStyle/>
                    <a:p>
                      <a:pPr algn="ctr" rtl="0" fontAlgn="ctr"/>
                      <a:r>
                        <a:rPr lang="mn-MN" sz="1100" b="1" i="0" u="none" strike="noStrike" dirty="0" smtClean="0">
                          <a:solidFill>
                            <a:srgbClr val="000000"/>
                          </a:solidFill>
                          <a:effectLst/>
                          <a:latin typeface="Arial" panose="020B0604020202020204" pitchFamily="34" charset="0"/>
                        </a:rPr>
                        <a:t>Нийт</a:t>
                      </a:r>
                      <a:endParaRPr lang="mn-MN" sz="1100" b="1"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rowSpan="2" hMerge="1">
                  <a:txBody>
                    <a:bodyPr/>
                    <a:lstStyle/>
                    <a:p>
                      <a:endParaRPr lang="en-US"/>
                    </a:p>
                  </a:txBody>
                  <a:tcPr/>
                </a:tc>
                <a:tc gridSpan="6">
                  <a:txBody>
                    <a:bodyPr/>
                    <a:lstStyle/>
                    <a:p>
                      <a:pPr algn="ctr" rtl="0" fontAlgn="ctr"/>
                      <a:r>
                        <a:rPr lang="mn-MN" sz="1100" b="1" i="0" u="none" strike="noStrike" dirty="0">
                          <a:solidFill>
                            <a:srgbClr val="000000"/>
                          </a:solidFill>
                          <a:effectLst/>
                          <a:latin typeface="Arial" panose="020B0604020202020204" pitchFamily="34" charset="0"/>
                        </a:rPr>
                        <a:t>Шийдвэрлэх шатандаа байгаа</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algn="ctr" rtl="0" fontAlgn="ctr"/>
                      <a:r>
                        <a:rPr lang="mn-MN" sz="1100" b="1" i="0" u="none" strike="noStrike" dirty="0">
                          <a:solidFill>
                            <a:srgbClr val="000000"/>
                          </a:solidFill>
                          <a:effectLst/>
                          <a:latin typeface="Arial" panose="020B0604020202020204" pitchFamily="34" charset="0"/>
                        </a:rPr>
                        <a:t>Шийдвэрлэж хариу өгсөн</a:t>
                      </a: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62232">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Хугацаандаа байгаа</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 хэтэрсэн</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Бүгд</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Хугацаандаа шийдвэрлэсэн</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dirty="0" smtClean="0">
                          <a:solidFill>
                            <a:srgbClr val="000000"/>
                          </a:solidFill>
                          <a:effectLst/>
                          <a:latin typeface="Arial" panose="020B0604020202020204" pitchFamily="34" charset="0"/>
                        </a:rPr>
                        <a:t>Хугацаа хэтэрч шийдвэрлэ</a:t>
                      </a:r>
                    </a:p>
                    <a:p>
                      <a:pPr algn="ctr" rtl="0" fontAlgn="ctr"/>
                      <a:r>
                        <a:rPr lang="mn-MN" sz="1000" b="0" i="0" u="none" strike="noStrike" dirty="0" smtClean="0">
                          <a:solidFill>
                            <a:srgbClr val="000000"/>
                          </a:solidFill>
                          <a:effectLst/>
                          <a:latin typeface="Arial" panose="020B0604020202020204" pitchFamily="34" charset="0"/>
                        </a:rPr>
                        <a:t>сэн</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mn-MN" sz="1000" b="0" i="0" u="none" strike="noStrike" smtClean="0">
                          <a:solidFill>
                            <a:srgbClr val="000000"/>
                          </a:solidFill>
                          <a:effectLst/>
                          <a:latin typeface="Arial" panose="020B0604020202020204" pitchFamily="34" charset="0"/>
                        </a:rPr>
                        <a:t>Бүгд</a:t>
                      </a:r>
                      <a:endParaRPr lang="mn-MN" sz="10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r>
              <a:tr h="220319">
                <a:tc gridSpan="2" vMerge="1">
                  <a:txBody>
                    <a:bodyPr/>
                    <a:lstStyle/>
                    <a:p>
                      <a:endParaRPr lang="en-US"/>
                    </a:p>
                  </a:txBody>
                  <a:tcPr/>
                </a:tc>
                <a:tc hMerge="1" vMerge="1">
                  <a:txBody>
                    <a:bodyPr/>
                    <a:lstStyle/>
                    <a:p>
                      <a:endParaRPr lang="en-US"/>
                    </a:p>
                  </a:txBody>
                  <a:tcPr/>
                </a:tc>
                <a:tc gridSpan="2">
                  <a:txBody>
                    <a:bodyPr/>
                    <a:lstStyle/>
                    <a:p>
                      <a:pPr algn="ctr" rtl="0" fontAlgn="ctr"/>
                      <a:r>
                        <a:rPr lang="en-US" sz="900" b="0" i="0" u="none" strike="noStrike" smtClean="0">
                          <a:solidFill>
                            <a:srgbClr val="000000"/>
                          </a:solidFill>
                          <a:effectLst/>
                          <a:latin typeface="Arial" panose="020B0604020202020204" pitchFamily="34" charset="0"/>
                        </a:rPr>
                        <a:t>1=4+7</a:t>
                      </a:r>
                      <a:endParaRPr lang="en-US"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2</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3</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smtClean="0">
                          <a:solidFill>
                            <a:srgbClr val="000000"/>
                          </a:solidFill>
                          <a:effectLst/>
                          <a:latin typeface="Arial" panose="020B0604020202020204" pitchFamily="34" charset="0"/>
                        </a:rPr>
                        <a:t>4=2+3</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5</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dirty="0" smtClean="0">
                          <a:solidFill>
                            <a:srgbClr val="000000"/>
                          </a:solidFill>
                          <a:effectLst/>
                          <a:latin typeface="Arial" panose="020B0604020202020204" pitchFamily="34" charset="0"/>
                        </a:rPr>
                        <a:t>6</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gridSpan="2">
                  <a:txBody>
                    <a:bodyPr/>
                    <a:lstStyle/>
                    <a:p>
                      <a:pPr algn="ctr" rtl="0" fontAlgn="ctr"/>
                      <a:r>
                        <a:rPr lang="en-US" sz="900" b="0" i="0" u="none" strike="noStrike" smtClean="0">
                          <a:solidFill>
                            <a:srgbClr val="000000"/>
                          </a:solidFill>
                          <a:effectLst/>
                          <a:latin typeface="Arial" panose="020B0604020202020204" pitchFamily="34" charset="0"/>
                        </a:rPr>
                        <a:t>7=5+6</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r>
              <a:tr h="256594">
                <a:tc gridSpan="2" vMerge="1">
                  <a:txBody>
                    <a:bodyPr/>
                    <a:lstStyle/>
                    <a:p>
                      <a:endParaRPr lang="en-US"/>
                    </a:p>
                  </a:txBody>
                  <a:tcPr/>
                </a:tc>
                <a:tc hMerge="1" vMerge="1">
                  <a:txBody>
                    <a:bodyPr/>
                    <a:lstStyle/>
                    <a:p>
                      <a:endParaRPr lang="en-US"/>
                    </a:p>
                  </a:txBody>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smtClean="0">
                          <a:solidFill>
                            <a:srgbClr val="000000"/>
                          </a:solidFill>
                          <a:effectLst/>
                          <a:latin typeface="Arial" panose="020B0604020202020204" pitchFamily="34" charset="0"/>
                        </a:rPr>
                        <a:t>%</a:t>
                      </a:r>
                      <a:endParaRPr lang="en-US"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dirty="0"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smtClean="0">
                          <a:solidFill>
                            <a:srgbClr val="000000"/>
                          </a:solidFill>
                          <a:effectLst/>
                          <a:latin typeface="Arial" panose="020B0604020202020204" pitchFamily="34" charset="0"/>
                        </a:rPr>
                        <a:t>%</a:t>
                      </a:r>
                      <a:endParaRPr lang="en-US"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smtClean="0">
                          <a:solidFill>
                            <a:srgbClr val="000000"/>
                          </a:solidFill>
                          <a:effectLst/>
                          <a:latin typeface="Arial" panose="020B0604020202020204" pitchFamily="34" charset="0"/>
                        </a:rPr>
                        <a:t>тоо</a:t>
                      </a:r>
                      <a:endParaRPr lang="mn-MN"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smtClean="0">
                          <a:solidFill>
                            <a:srgbClr val="000000"/>
                          </a:solidFill>
                          <a:effectLst/>
                          <a:latin typeface="Arial" panose="020B0604020202020204" pitchFamily="34" charset="0"/>
                        </a:rPr>
                        <a:t>%</a:t>
                      </a:r>
                      <a:endParaRPr lang="en-US" sz="900" b="0" i="0" u="none" strike="noStrike">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mn-MN" sz="900" b="0" i="0" u="none" strike="noStrike" dirty="0" smtClean="0">
                          <a:solidFill>
                            <a:srgbClr val="000000"/>
                          </a:solidFill>
                          <a:effectLst/>
                          <a:latin typeface="Arial" panose="020B0604020202020204" pitchFamily="34" charset="0"/>
                        </a:rPr>
                        <a:t>тоо</a:t>
                      </a:r>
                      <a:endParaRPr lang="mn-MN"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900" b="0" i="0" u="none" strike="noStrike" dirty="0" smtClean="0">
                          <a:solidFill>
                            <a:srgbClr val="000000"/>
                          </a:solidFill>
                          <a:effectLst/>
                          <a:latin typeface="Arial" panose="020B0604020202020204" pitchFamily="34" charset="0"/>
                        </a:rPr>
                        <a:t>%</a:t>
                      </a:r>
                      <a:endParaRPr lang="en-US" sz="900" b="0" i="0" u="none" strike="noStrike" dirty="0">
                        <a:solidFill>
                          <a:srgbClr val="000000"/>
                        </a:solidFill>
                        <a:effectLst/>
                        <a:latin typeface="Arial" panose="020B0604020202020204" pitchFamily="34" charset="0"/>
                      </a:endParaRPr>
                    </a:p>
                  </a:txBody>
                  <a:tcPr marL="8375" marR="8375" marT="837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0744">
                <a:tc>
                  <a:txBody>
                    <a:bodyPr/>
                    <a:lstStyle/>
                    <a:p>
                      <a:pPr algn="ctr" rtl="0" fontAlgn="ctr"/>
                      <a:r>
                        <a:rPr lang="en-US" sz="1000" b="0"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1000" b="1" i="0" u="none" strike="noStrike" dirty="0">
                          <a:solidFill>
                            <a:srgbClr val="000000"/>
                          </a:solidFill>
                          <a:effectLst/>
                          <a:latin typeface="Arial" panose="020B0604020202020204" pitchFamily="34" charset="0"/>
                        </a:rPr>
                        <a:t>Удирдлага</a:t>
                      </a:r>
                    </a:p>
                  </a:txBody>
                  <a:tcPr marL="9525" marR="9525" marT="952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0744">
                <a:tc>
                  <a:txBody>
                    <a:bodyPr/>
                    <a:lstStyle/>
                    <a:p>
                      <a:pPr algn="ctr" rtl="0" fontAlgn="ctr"/>
                      <a:r>
                        <a:rPr lang="en-US" sz="1000" b="0"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1000" b="1" i="0" u="none" strike="noStrike" dirty="0">
                          <a:solidFill>
                            <a:srgbClr val="000000"/>
                          </a:solidFill>
                          <a:effectLst/>
                          <a:latin typeface="Arial" panose="020B0604020202020204" pitchFamily="34" charset="0"/>
                        </a:rPr>
                        <a:t>Захиргаа, санхүүгийн хэлтэс</a:t>
                      </a:r>
                    </a:p>
                  </a:txBody>
                  <a:tcPr marL="9525" marR="9525" marT="952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20744">
                <a:tc>
                  <a:txBody>
                    <a:bodyPr/>
                    <a:lstStyle/>
                    <a:p>
                      <a:pPr algn="ctr" rtl="0" fontAlgn="ctr"/>
                      <a:r>
                        <a:rPr lang="en-US" sz="1000" b="0"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1000" b="1" i="0" u="none" strike="noStrike" dirty="0">
                          <a:solidFill>
                            <a:srgbClr val="000000"/>
                          </a:solidFill>
                          <a:effectLst/>
                          <a:latin typeface="Arial" panose="020B0604020202020204" pitchFamily="34" charset="0"/>
                        </a:rPr>
                        <a:t>Инженерийн байгууламжийн хэлтэс</a:t>
                      </a:r>
                    </a:p>
                  </a:txBody>
                  <a:tcPr marL="9525" marR="9525" marT="952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32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31.25%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31.25%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59.38%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9.38%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22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68.75%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72507">
                <a:tc>
                  <a:txBody>
                    <a:bodyPr/>
                    <a:lstStyle/>
                    <a:p>
                      <a:pPr algn="ctr" rtl="0" fontAlgn="ctr"/>
                      <a:r>
                        <a:rPr lang="en-US" sz="1000" b="0"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1000" b="1" i="0" u="none" strike="noStrike" dirty="0">
                          <a:solidFill>
                            <a:srgbClr val="000000"/>
                          </a:solidFill>
                          <a:effectLst/>
                          <a:latin typeface="Arial" panose="020B0604020202020204" pitchFamily="34" charset="0"/>
                        </a:rPr>
                        <a:t>Хүнс, худалдаа, үйлчилгээний хэлтэс</a:t>
                      </a:r>
                    </a:p>
                  </a:txBody>
                  <a:tcPr marL="9525" marR="9525" marT="952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33.33%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33.33%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41.67%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25.00%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66.67%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93742">
                <a:tc>
                  <a:txBody>
                    <a:bodyPr/>
                    <a:lstStyle/>
                    <a:p>
                      <a:pPr algn="ctr" rtl="0" fontAlgn="ctr"/>
                      <a:r>
                        <a:rPr lang="en-US" sz="1000" b="0"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1000" b="1" i="0" u="none" strike="noStrike" dirty="0">
                          <a:solidFill>
                            <a:srgbClr val="000000"/>
                          </a:solidFill>
                          <a:effectLst/>
                          <a:latin typeface="Arial" panose="020B0604020202020204" pitchFamily="34" charset="0"/>
                        </a:rPr>
                        <a:t>Тохижилт, хог хаягдлын удирдлагын хэлтэс</a:t>
                      </a:r>
                    </a:p>
                  </a:txBody>
                  <a:tcPr marL="9525" marR="9525" marT="952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5.26%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5.26%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10.53%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84.21%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5.26%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89.47%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393742">
                <a:tc>
                  <a:txBody>
                    <a:bodyPr/>
                    <a:lstStyle/>
                    <a:p>
                      <a:pPr algn="ctr" rtl="0" fontAlgn="ctr"/>
                      <a:r>
                        <a:rPr lang="en-US" sz="1000" b="0"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t"/>
                      <a:r>
                        <a:rPr lang="mn-MN" sz="1000" b="1" i="0" u="none" strike="noStrike" dirty="0">
                          <a:solidFill>
                            <a:srgbClr val="000000"/>
                          </a:solidFill>
                          <a:effectLst/>
                          <a:latin typeface="Arial" panose="020B0604020202020204" pitchFamily="34" charset="0"/>
                        </a:rPr>
                        <a:t>Үйл ажиллагааны мониторингийн хэлтэс</a:t>
                      </a:r>
                    </a:p>
                  </a:txBody>
                  <a:tcPr marL="9525" marR="9525" marT="9525" marB="0">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r h="545266">
                <a:tc gridSpan="2">
                  <a:txBody>
                    <a:bodyPr/>
                    <a:lstStyle/>
                    <a:p>
                      <a:pPr algn="ctr" rtl="0" fontAlgn="ctr"/>
                      <a:r>
                        <a:rPr lang="mn-MN" sz="1000" b="1" i="0" u="none" strike="noStrike">
                          <a:solidFill>
                            <a:srgbClr val="000000"/>
                          </a:solidFill>
                          <a:effectLst/>
                          <a:latin typeface="Arial" panose="020B0604020202020204" pitchFamily="34" charset="0"/>
                        </a:rPr>
                        <a:t>Улаанбаатар хотын Захирагчийн ажлын алба</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1000" b="1" i="0" u="none" strike="noStrike">
                          <a:solidFill>
                            <a:srgbClr val="000000"/>
                          </a:solidFill>
                          <a:effectLst/>
                          <a:latin typeface="Arial" panose="020B0604020202020204" pitchFamily="34" charset="0"/>
                        </a:rPr>
                        <a:t>85</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18.82%</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1.18%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17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20.00%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61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71.76%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a:solidFill>
                            <a:srgbClr val="808080"/>
                          </a:solidFill>
                          <a:effectLst/>
                          <a:latin typeface="Arial" panose="020B0604020202020204" pitchFamily="34" charset="0"/>
                        </a:rPr>
                        <a:t>8.24%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1" i="0" u="none" strike="noStrike">
                          <a:solidFill>
                            <a:srgbClr val="000000"/>
                          </a:solidFill>
                          <a:effectLst/>
                          <a:latin typeface="Arial" panose="020B0604020202020204" pitchFamily="34" charset="0"/>
                        </a:rPr>
                        <a:t>68</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c>
                  <a:txBody>
                    <a:bodyPr/>
                    <a:lstStyle/>
                    <a:p>
                      <a:pPr algn="ctr" rtl="0" fontAlgn="ctr"/>
                      <a:r>
                        <a:rPr lang="en-US" sz="1000" b="0" i="0" u="none" strike="noStrike" dirty="0">
                          <a:solidFill>
                            <a:srgbClr val="808080"/>
                          </a:solidFill>
                          <a:effectLst/>
                          <a:latin typeface="Arial" panose="020B0604020202020204" pitchFamily="34" charset="0"/>
                        </a:rPr>
                        <a:t>80.00%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030200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755" y="143987"/>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2017 </a:t>
            </a:r>
            <a:r>
              <a:rPr lang="mn-MN" sz="2200" dirty="0">
                <a:latin typeface="Arial" pitchFamily="34" charset="0"/>
                <a:cs typeface="Arial" pitchFamily="34" charset="0"/>
              </a:rPr>
              <a:t>оны </a:t>
            </a:r>
            <a:r>
              <a:rPr lang="mn-MN" sz="2200" dirty="0" smtClean="0">
                <a:latin typeface="Arial" pitchFamily="34" charset="0"/>
                <a:cs typeface="Arial" pitchFamily="34" charset="0"/>
              </a:rPr>
              <a:t>07 </a:t>
            </a:r>
            <a:r>
              <a:rPr lang="mn-MN" sz="2200" dirty="0">
                <a:latin typeface="Arial" pitchFamily="34" charset="0"/>
                <a:cs typeface="Arial" pitchFamily="34" charset="0"/>
              </a:rPr>
              <a:t>сард  хандсан гол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4434689"/>
              </p:ext>
            </p:extLst>
          </p:nvPr>
        </p:nvGraphicFramePr>
        <p:xfrm>
          <a:off x="737755" y="736272"/>
          <a:ext cx="7741227" cy="5486309"/>
        </p:xfrm>
        <a:graphic>
          <a:graphicData uri="http://schemas.openxmlformats.org/drawingml/2006/table">
            <a:tbl>
              <a:tblPr/>
              <a:tblGrid>
                <a:gridCol w="555097"/>
                <a:gridCol w="4815137"/>
                <a:gridCol w="1136012"/>
                <a:gridCol w="1234981"/>
              </a:tblGrid>
              <a:tr h="589705">
                <a:tc>
                  <a:txBody>
                    <a:bodyPr/>
                    <a:lstStyle/>
                    <a:p>
                      <a:pPr algn="ctr" rtl="0" fontAlgn="ctr"/>
                      <a:r>
                        <a:rPr lang="mn-MN" sz="14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dirty="0">
                          <a:solidFill>
                            <a:srgbClr val="000000"/>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8.24%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Хог хаягдал шатаах, орчны эвгүй үнэр,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7.06%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Ахмадын орон сууцны хөтөлбөрт хамрагдах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7.06%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04185">
                <a:tc>
                  <a:txBody>
                    <a:bodyPr/>
                    <a:lstStyle/>
                    <a:p>
                      <a:pPr algn="ctr" rtl="0" fontAlgn="ctr"/>
                      <a:r>
                        <a:rPr lang="en-US" sz="14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5.88%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1"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400" b="1" i="0" u="none" strike="noStrike" dirty="0">
                          <a:solidFill>
                            <a:srgbClr val="000000"/>
                          </a:solidFill>
                          <a:effectLst/>
                          <a:latin typeface="Arial" panose="020B0604020202020204" pitchFamily="34" charset="0"/>
                        </a:rPr>
                        <a:t>Нийтийн бие засах газрын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3.53%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1"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dirty="0">
                          <a:solidFill>
                            <a:srgbClr val="000000"/>
                          </a:solidFill>
                          <a:effectLst/>
                          <a:latin typeface="Arial" panose="020B0604020202020204" pitchFamily="34" charset="0"/>
                        </a:rPr>
                        <a:t>Сууц өмчлөгчдийн холбоодын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3.53%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1" i="0" u="none" strike="noStrike" dirty="0">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400" b="1" i="0" u="none" strike="noStrike" dirty="0">
                          <a:solidFill>
                            <a:srgbClr val="000000"/>
                          </a:solidFill>
                          <a:effectLst/>
                          <a:latin typeface="Arial" panose="020B0604020202020204" pitchFamily="34" charset="0"/>
                        </a:rPr>
                        <a:t>Авто замын ус зайлуулах шугам сүлжээний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3.53%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1" i="0" u="none" strike="noStrike" dirty="0">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400" b="1" i="0" u="none" strike="noStrike" dirty="0">
                          <a:solidFill>
                            <a:srgbClr val="000000"/>
                          </a:solidFill>
                          <a:effectLst/>
                          <a:latin typeface="Arial" panose="020B0604020202020204" pitchFamily="34" charset="0"/>
                        </a:rPr>
                        <a:t>Хоолны газар, баар, рестораны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3.53%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1" i="0" u="none" strike="noStrike" dirty="0">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400" b="1" i="0" u="none" strike="noStrike">
                          <a:solidFill>
                            <a:srgbClr val="000000"/>
                          </a:solidFill>
                          <a:effectLst/>
                          <a:latin typeface="Arial" panose="020B0604020202020204" pitchFamily="34" charset="0"/>
                        </a:rPr>
                        <a:t>Ажилд шилжих, дэвшин ажиллах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3.53%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81391">
                <a:tc>
                  <a:txBody>
                    <a:bodyPr/>
                    <a:lstStyle/>
                    <a:p>
                      <a:pPr algn="ctr" rtl="0" fontAlgn="ctr"/>
                      <a:r>
                        <a:rPr lang="en-US" sz="1400" b="1" i="0" u="none" strike="noStrike" dirty="0">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400" b="1" i="0" u="none" strike="noStrike">
                          <a:solidFill>
                            <a:srgbClr val="000000"/>
                          </a:solidFill>
                          <a:effectLst/>
                          <a:latin typeface="Arial" panose="020B0604020202020204" pitchFamily="34" charset="0"/>
                        </a:rPr>
                        <a:t>Хогийн сав, уут, хогны бункерийн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2.35%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198081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88373" y="258988"/>
            <a:ext cx="8032173" cy="738664"/>
          </a:xfrm>
          <a:prstGeom prst="rect">
            <a:avLst/>
          </a:prstGeom>
        </p:spPr>
        <p:txBody>
          <a:bodyPr wrap="square">
            <a:spAutoFit/>
          </a:bodyPr>
          <a:lstStyle/>
          <a:p>
            <a:pPr algn="ctr"/>
            <a:r>
              <a:rPr lang="mn-MN" sz="2100" dirty="0">
                <a:solidFill>
                  <a:prstClr val="black"/>
                </a:solidFill>
                <a:latin typeface="Arial" panose="020B0604020202020204" pitchFamily="34" charset="0"/>
                <a:cs typeface="Arial" panose="020B0604020202020204" pitchFamily="34" charset="0"/>
              </a:rPr>
              <a:t> </a:t>
            </a:r>
            <a:r>
              <a:rPr lang="mn-MN" sz="2100" b="1" dirty="0" smtClean="0">
                <a:solidFill>
                  <a:prstClr val="black"/>
                </a:solidFill>
                <a:latin typeface="Arial" panose="020B0604020202020204" pitchFamily="34" charset="0"/>
                <a:cs typeface="Arial" panose="020B0604020202020204" pitchFamily="34" charset="0"/>
              </a:rPr>
              <a:t>Захиргаа</a:t>
            </a:r>
            <a:r>
              <a:rPr lang="mn-MN" sz="2100" b="1" dirty="0">
                <a:solidFill>
                  <a:prstClr val="black"/>
                </a:solidFill>
                <a:latin typeface="Arial" panose="020B0604020202020204" pitchFamily="34" charset="0"/>
                <a:cs typeface="Arial" panose="020B0604020202020204" pitchFamily="34" charset="0"/>
              </a:rPr>
              <a:t>, санхүүгийн </a:t>
            </a:r>
            <a:r>
              <a:rPr lang="mn-MN" sz="2100" b="1" dirty="0" smtClean="0">
                <a:solidFill>
                  <a:prstClr val="black"/>
                </a:solidFill>
                <a:latin typeface="Arial" panose="020B0604020202020204" pitchFamily="34" charset="0"/>
                <a:cs typeface="Arial" panose="020B0604020202020204" pitchFamily="34" charset="0"/>
              </a:rPr>
              <a:t>хэлтэс</a:t>
            </a:r>
          </a:p>
          <a:p>
            <a:pPr algn="ctr"/>
            <a:r>
              <a:rPr lang="mn-MN" sz="2100" dirty="0" smtClean="0">
                <a:solidFill>
                  <a:prstClr val="black"/>
                </a:solidFill>
                <a:latin typeface="Arial" panose="020B0604020202020204" pitchFamily="34" charset="0"/>
                <a:cs typeface="Arial" panose="020B0604020202020204" pitchFamily="34" charset="0"/>
              </a:rPr>
              <a:t> </a:t>
            </a:r>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447369961"/>
              </p:ext>
            </p:extLst>
          </p:nvPr>
        </p:nvGraphicFramePr>
        <p:xfrm>
          <a:off x="488373" y="827805"/>
          <a:ext cx="7948056" cy="5070591"/>
        </p:xfrm>
        <a:graphic>
          <a:graphicData uri="http://schemas.openxmlformats.org/drawingml/2006/table">
            <a:tbl>
              <a:tblPr/>
              <a:tblGrid>
                <a:gridCol w="458684"/>
                <a:gridCol w="5055032"/>
                <a:gridCol w="1166363"/>
                <a:gridCol w="1267977"/>
              </a:tblGrid>
              <a:tr h="685300">
                <a:tc>
                  <a:txBody>
                    <a:bodyPr/>
                    <a:lstStyle/>
                    <a:p>
                      <a:pPr algn="ctr" rtl="0" fontAlgn="ctr"/>
                      <a:r>
                        <a:rPr lang="mn-MN" sz="1400" b="1" i="0" u="none" strike="noStrike" dirty="0">
                          <a:solidFill>
                            <a:srgbClr val="000000"/>
                          </a:solidFill>
                          <a:effectLst/>
                          <a:latin typeface="Arial" panose="020B0604020202020204" pitchFamily="34" charset="0"/>
                        </a:rPr>
                        <a:t>Д/д</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dirty="0">
                          <a:solidFill>
                            <a:srgbClr val="000000"/>
                          </a:solidFill>
                          <a:effectLst/>
                          <a:latin typeface="Arial" panose="020B0604020202020204" pitchFamily="34" charset="0"/>
                        </a:rPr>
                        <a:t>Ангилал</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тоо</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400" b="1" i="0" u="none" strike="noStrike">
                          <a:solidFill>
                            <a:srgbClr val="000000"/>
                          </a:solidFill>
                          <a:effectLst/>
                          <a:latin typeface="Arial" panose="020B0604020202020204" pitchFamily="34" charset="0"/>
                        </a:rPr>
                        <a:t>Өргөдөл, гомдлын хувь</a:t>
                      </a:r>
                    </a:p>
                  </a:txBody>
                  <a:tcPr marL="8404" marR="8404" marT="84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1009">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Ахмадын орон сууцны хөтөлбөрт хамрагдах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30.00%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86">
                <a:tc>
                  <a:txBody>
                    <a:bodyPr/>
                    <a:lstStyle/>
                    <a:p>
                      <a:pPr algn="ctr" rtl="0" fontAlgn="ctr"/>
                      <a:r>
                        <a:rPr lang="en-US" sz="14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400" b="1" i="0" u="none" strike="noStrike">
                          <a:solidFill>
                            <a:srgbClr val="000000"/>
                          </a:solidFill>
                          <a:effectLst/>
                          <a:latin typeface="Arial" panose="020B0604020202020204" pitchFamily="34" charset="0"/>
                        </a:rPr>
                        <a:t>Ажилд шилжих, дэвшин ажиллах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3029">
                <a:tc>
                  <a:txBody>
                    <a:bodyPr/>
                    <a:lstStyle/>
                    <a:p>
                      <a:pPr algn="ctr" rtl="0" fontAlgn="ctr"/>
                      <a:r>
                        <a:rPr lang="en-US" sz="14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Орон сууц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114">
                <a:tc>
                  <a:txBody>
                    <a:bodyPr/>
                    <a:lstStyle/>
                    <a:p>
                      <a:pPr algn="ctr" rtl="0" fontAlgn="ctr"/>
                      <a:r>
                        <a:rPr lang="en-US" sz="14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3914">
                <a:tc>
                  <a:txBody>
                    <a:bodyPr/>
                    <a:lstStyle/>
                    <a:p>
                      <a:pPr algn="ctr" rtl="0" fontAlgn="ctr"/>
                      <a:r>
                        <a:rPr lang="en-US" sz="1400" b="1"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Нийтийн эд аж ахуйн ашиглалт,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6572">
                <a:tc>
                  <a:txBody>
                    <a:bodyPr/>
                    <a:lstStyle/>
                    <a:p>
                      <a:pPr algn="ctr" rtl="0" fontAlgn="ctr"/>
                      <a:r>
                        <a:rPr lang="en-US" sz="1400" b="1"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8343">
                <a:tc>
                  <a:txBody>
                    <a:bodyPr/>
                    <a:lstStyle/>
                    <a:p>
                      <a:pPr algn="ctr" rtl="0" fontAlgn="ctr"/>
                      <a:r>
                        <a:rPr lang="en-US" sz="14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Хот тохижилтын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114">
                <a:tc>
                  <a:txBody>
                    <a:bodyPr/>
                    <a:lstStyle/>
                    <a:p>
                      <a:pPr algn="ctr" rtl="0" fontAlgn="ctr"/>
                      <a:r>
                        <a:rPr lang="en-US" sz="1400" b="1"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Хөшөө, түүх соёлын дурсгалт зүйлийн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37457">
                <a:tc>
                  <a:txBody>
                    <a:bodyPr/>
                    <a:lstStyle/>
                    <a:p>
                      <a:pPr algn="ctr" rtl="0" fontAlgn="ctr"/>
                      <a:r>
                        <a:rPr lang="en-US" sz="1400" b="1"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Нийслэлийн нутгийн захиргааны байгууллагаас шийдвэрлэх, шийдвэрлэх боломжтой бусад асуудлын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4800">
                <a:tc>
                  <a:txBody>
                    <a:bodyPr/>
                    <a:lstStyle/>
                    <a:p>
                      <a:pPr algn="ctr" rtl="0" fontAlgn="ctr"/>
                      <a:r>
                        <a:rPr lang="en-US" sz="1400" b="1"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Цалинтай чөлөө хүсэх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15686">
                <a:tc>
                  <a:txBody>
                    <a:bodyPr/>
                    <a:lstStyle/>
                    <a:p>
                      <a:pPr algn="ctr" rtl="0" fontAlgn="ctr"/>
                      <a:r>
                        <a:rPr lang="en-US" sz="1400" b="1"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Ажилд орох хүсэлтийн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4088">
                <a:tc gridSpan="2">
                  <a:txBody>
                    <a:bodyPr/>
                    <a:lstStyle/>
                    <a:p>
                      <a:pPr algn="ctr" rtl="0" fontAlgn="ctr"/>
                      <a:r>
                        <a:rPr lang="mn-MN" sz="1400" b="1" i="0" u="none" strike="noStrike">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400" b="1" i="0" u="none" strike="noStrike">
                          <a:solidFill>
                            <a:srgbClr val="000000"/>
                          </a:solidFill>
                          <a:effectLst/>
                          <a:latin typeface="Arial" panose="020B0604020202020204" pitchFamily="34" charset="0"/>
                        </a:rPr>
                        <a:t>20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4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270482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270" y="3875496"/>
            <a:ext cx="7762010" cy="382705"/>
          </a:xfrm>
        </p:spPr>
        <p:txBody>
          <a:bodyPr>
            <a:normAutofit/>
          </a:bodyPr>
          <a:lstStyle/>
          <a:p>
            <a:pPr algn="ctr"/>
            <a:r>
              <a:rPr lang="mn-MN" sz="1800" b="1" dirty="0" smtClean="0">
                <a:latin typeface="Arial" panose="020B0604020202020204" pitchFamily="34" charset="0"/>
                <a:cs typeface="Arial" panose="020B0604020202020204" pitchFamily="34" charset="0"/>
              </a:rPr>
              <a:t>Аудит дотоод хяналтын хэлтэс </a:t>
            </a:r>
            <a:endParaRPr lang="en-US" sz="1800" b="1" dirty="0">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22250568"/>
              </p:ext>
            </p:extLst>
          </p:nvPr>
        </p:nvGraphicFramePr>
        <p:xfrm>
          <a:off x="893615" y="1185052"/>
          <a:ext cx="7762010" cy="2059084"/>
        </p:xfrm>
        <a:graphic>
          <a:graphicData uri="http://schemas.openxmlformats.org/drawingml/2006/table">
            <a:tbl>
              <a:tblPr/>
              <a:tblGrid>
                <a:gridCol w="477985"/>
                <a:gridCol w="4906667"/>
                <a:gridCol w="1139061"/>
                <a:gridCol w="1238297"/>
              </a:tblGrid>
              <a:tr h="447992">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2583">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58.33%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72583">
                <a:tc>
                  <a:txBody>
                    <a:bodyPr/>
                    <a:lstStyle/>
                    <a:p>
                      <a:pPr algn="ctr" rtl="0" fontAlgn="ctr"/>
                      <a:r>
                        <a:rPr lang="en-US" sz="14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400" b="1" i="0" u="none" strike="noStrike">
                          <a:solidFill>
                            <a:srgbClr val="000000"/>
                          </a:solidFill>
                          <a:effectLst/>
                          <a:latin typeface="Arial" panose="020B0604020202020204" pitchFamily="34" charset="0"/>
                        </a:rPr>
                        <a:t>Хоолны газар, баар, рестораны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25.00%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416">
                <a:tc>
                  <a:txBody>
                    <a:bodyPr/>
                    <a:lstStyle/>
                    <a:p>
                      <a:pPr algn="ctr" rtl="0" fontAlgn="ctr"/>
                      <a:r>
                        <a:rPr lang="en-US" sz="14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Согтууруулах ундааны зөвшөөрөл, худалдаа,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16.67%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29681">
                <a:tc gridSpan="2">
                  <a:txBody>
                    <a:bodyPr/>
                    <a:lstStyle/>
                    <a:p>
                      <a:pPr algn="ctr" rtl="0" fontAlgn="ctr"/>
                      <a:r>
                        <a:rPr lang="mn-MN" sz="1200" b="1" i="0" u="none" strike="noStrike" dirty="0">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a:solidFill>
                            <a:srgbClr val="000000"/>
                          </a:solidFill>
                          <a:effectLst/>
                          <a:latin typeface="Arial" panose="020B0604020202020204" pitchFamily="34" charset="0"/>
                        </a:rPr>
                        <a:t>14</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
        <p:nvSpPr>
          <p:cNvPr id="5" name="Title 3"/>
          <p:cNvSpPr txBox="1">
            <a:spLocks/>
          </p:cNvSpPr>
          <p:nvPr/>
        </p:nvSpPr>
        <p:spPr>
          <a:xfrm>
            <a:off x="768925" y="350255"/>
            <a:ext cx="7886700" cy="565473"/>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mn-MN" sz="1800" b="1" dirty="0" smtClean="0">
                <a:latin typeface="Arial" panose="020B0604020202020204" pitchFamily="34" charset="0"/>
                <a:cs typeface="Arial" panose="020B0604020202020204" pitchFamily="34" charset="0"/>
              </a:rPr>
              <a:t>Хүнс, худалдаа үйлчилгээний хэлтэс </a:t>
            </a:r>
            <a:endParaRPr lang="en-US" sz="1800" b="1"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661813218"/>
              </p:ext>
            </p:extLst>
          </p:nvPr>
        </p:nvGraphicFramePr>
        <p:xfrm>
          <a:off x="893615" y="4682744"/>
          <a:ext cx="7762010" cy="1022414"/>
        </p:xfrm>
        <a:graphic>
          <a:graphicData uri="http://schemas.openxmlformats.org/drawingml/2006/table">
            <a:tbl>
              <a:tblPr/>
              <a:tblGrid>
                <a:gridCol w="556587"/>
                <a:gridCol w="4904086"/>
                <a:gridCol w="1063040"/>
                <a:gridCol w="1238297"/>
              </a:tblGrid>
              <a:tr h="378306">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2900">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Сууц өмчлөгчдийн холбоодын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01208">
                <a:tc gridSpan="2">
                  <a:txBody>
                    <a:bodyPr/>
                    <a:lstStyle/>
                    <a:p>
                      <a:pPr algn="ctr" rtl="0" fontAlgn="ctr"/>
                      <a:r>
                        <a:rPr lang="mn-MN" sz="1400" b="1" i="0" u="none" strike="noStrike">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4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2374806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797" y="180395"/>
            <a:ext cx="7907481" cy="646331"/>
          </a:xfrm>
          <a:prstGeom prst="rect">
            <a:avLst/>
          </a:prstGeom>
        </p:spPr>
        <p:txBody>
          <a:bodyPr wrap="square">
            <a:spAutoFit/>
          </a:bodyPr>
          <a:lstStyle/>
          <a:p>
            <a:pPr algn="ctr"/>
            <a:r>
              <a:rPr lang="mn-MN" sz="2000" b="1" dirty="0" smtClean="0">
                <a:solidFill>
                  <a:prstClr val="black"/>
                </a:solidFill>
                <a:latin typeface="Arial" panose="020B0604020202020204" pitchFamily="34" charset="0"/>
                <a:cs typeface="Arial" panose="020B0604020202020204" pitchFamily="34" charset="0"/>
              </a:rPr>
              <a:t>Тохижилт</a:t>
            </a:r>
            <a:r>
              <a:rPr lang="mn-MN" sz="2000" b="1" dirty="0">
                <a:solidFill>
                  <a:prstClr val="black"/>
                </a:solidFill>
                <a:latin typeface="Arial" panose="020B0604020202020204" pitchFamily="34" charset="0"/>
                <a:cs typeface="Arial" panose="020B0604020202020204" pitchFamily="34" charset="0"/>
              </a:rPr>
              <a:t>, хог хаягдлын удирдлагын хэлтэс </a:t>
            </a:r>
            <a:r>
              <a:rPr lang="mn-MN" sz="2000" dirty="0" smtClean="0">
                <a:solidFill>
                  <a:prstClr val="black"/>
                </a:solidFill>
                <a:latin typeface="Arial" panose="020B0604020202020204" pitchFamily="34" charset="0"/>
                <a:cs typeface="Arial" panose="020B0604020202020204" pitchFamily="34" charset="0"/>
              </a:rPr>
              <a:t/>
            </a:r>
            <a:br>
              <a:rPr lang="mn-MN" sz="2000" dirty="0" smtClean="0">
                <a:solidFill>
                  <a:prstClr val="black"/>
                </a:solidFill>
                <a:latin typeface="Arial" panose="020B0604020202020204" pitchFamily="34" charset="0"/>
                <a:cs typeface="Arial" panose="020B0604020202020204" pitchFamily="34" charset="0"/>
              </a:rPr>
            </a:br>
            <a:endParaRPr lang="en-US" sz="20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60624330"/>
              </p:ext>
            </p:extLst>
          </p:nvPr>
        </p:nvGraphicFramePr>
        <p:xfrm>
          <a:off x="685797" y="706983"/>
          <a:ext cx="7907481" cy="5838188"/>
        </p:xfrm>
        <a:graphic>
          <a:graphicData uri="http://schemas.openxmlformats.org/drawingml/2006/table">
            <a:tbl>
              <a:tblPr/>
              <a:tblGrid>
                <a:gridCol w="567018"/>
                <a:gridCol w="4918551"/>
                <a:gridCol w="1160408"/>
                <a:gridCol w="1261504"/>
              </a:tblGrid>
              <a:tr h="420827">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Өргөдөл, гомдлын тоо</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7773" marR="7773" marT="77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359">
                <a:tc>
                  <a:txBody>
                    <a:bodyPr/>
                    <a:lstStyle/>
                    <a:p>
                      <a:pPr algn="ctr" rtl="0" fontAlgn="ctr"/>
                      <a:r>
                        <a:rPr lang="en-US" sz="14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400" b="1" i="0" u="none" strike="noStrike" dirty="0">
                          <a:solidFill>
                            <a:srgbClr val="000000"/>
                          </a:solidFill>
                          <a:effectLst/>
                          <a:latin typeface="Arial" panose="020B0604020202020204" pitchFamily="34" charset="0"/>
                        </a:rPr>
                        <a:t>Хогийн сав, уут, хогны бункерийн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359">
                <a:tc>
                  <a:txBody>
                    <a:bodyPr/>
                    <a:lstStyle/>
                    <a:p>
                      <a:pPr algn="ctr" rtl="0" fontAlgn="ctr"/>
                      <a:r>
                        <a:rPr lang="en-US" sz="14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dirty="0">
                          <a:solidFill>
                            <a:srgbClr val="000000"/>
                          </a:solidFill>
                          <a:effectLst/>
                          <a:latin typeface="Arial" panose="020B0604020202020204" pitchFamily="34" charset="0"/>
                        </a:rPr>
                        <a:t>Хог хаягдал шатаах, орчны эвгүй үнэр,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359">
                <a:tc>
                  <a:txBody>
                    <a:bodyPr/>
                    <a:lstStyle/>
                    <a:p>
                      <a:pPr algn="ctr" rtl="0" fontAlgn="ctr"/>
                      <a:r>
                        <a:rPr lang="en-US" sz="14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dirty="0">
                          <a:solidFill>
                            <a:srgbClr val="000000"/>
                          </a:solidFill>
                          <a:effectLst/>
                          <a:latin typeface="Arial" panose="020B0604020202020204" pitchFamily="34" charset="0"/>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359">
                <a:tc>
                  <a:txBody>
                    <a:bodyPr/>
                    <a:lstStyle/>
                    <a:p>
                      <a:pPr algn="ctr" rtl="0" fontAlgn="ctr"/>
                      <a:r>
                        <a:rPr lang="en-US" sz="14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dirty="0">
                          <a:solidFill>
                            <a:srgbClr val="000000"/>
                          </a:solidFill>
                          <a:effectLst/>
                          <a:latin typeface="Arial" panose="020B0604020202020204" pitchFamily="34" charset="0"/>
                        </a:rPr>
                        <a:t>Ногоон байгууламжийн тохижилт, хамгаалалтын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359">
                <a:tc>
                  <a:txBody>
                    <a:bodyPr/>
                    <a:lstStyle/>
                    <a:p>
                      <a:pPr algn="ctr" rtl="0" fontAlgn="ctr"/>
                      <a:r>
                        <a:rPr lang="en-US" sz="1400" b="1"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dirty="0">
                          <a:solidFill>
                            <a:srgbClr val="000000"/>
                          </a:solidFill>
                          <a:effectLst/>
                          <a:latin typeface="Arial" panose="020B0604020202020204" pitchFamily="34" charset="0"/>
                        </a:rPr>
                        <a:t>Зар сурталчилгаа, мэдээллийн самбарын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359">
                <a:tc>
                  <a:txBody>
                    <a:bodyPr/>
                    <a:lstStyle/>
                    <a:p>
                      <a:pPr algn="ctr" rtl="0" fontAlgn="ctr"/>
                      <a:r>
                        <a:rPr lang="en-US" sz="1400" b="1"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400" b="1" i="0" u="none" strike="noStrike" dirty="0">
                          <a:solidFill>
                            <a:srgbClr val="000000"/>
                          </a:solidFill>
                          <a:effectLst/>
                          <a:latin typeface="Arial" panose="020B0604020202020204" pitchFamily="34" charset="0"/>
                        </a:rPr>
                        <a:t>Нийтийн бие засах газрын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359">
                <a:tc>
                  <a:txBody>
                    <a:bodyPr/>
                    <a:lstStyle/>
                    <a:p>
                      <a:pPr algn="ctr" rtl="0" fontAlgn="ctr"/>
                      <a:r>
                        <a:rPr lang="en-US" sz="14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Хог цэвэрлэгээ, тээвэрлэлтийн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359">
                <a:tc>
                  <a:txBody>
                    <a:bodyPr/>
                    <a:lstStyle/>
                    <a:p>
                      <a:pPr algn="ctr" rtl="0" fontAlgn="ctr"/>
                      <a:r>
                        <a:rPr lang="en-US" sz="1400" b="1"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Жолоочийн хариуцлага, соёлын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359">
                <a:tc>
                  <a:txBody>
                    <a:bodyPr/>
                    <a:lstStyle/>
                    <a:p>
                      <a:pPr algn="ctr" rtl="0" fontAlgn="ctr"/>
                      <a:r>
                        <a:rPr lang="en-US" sz="1400" b="1"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Улаанбаатар хотын Захирагчийн ажлын албаны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359">
                <a:tc>
                  <a:txBody>
                    <a:bodyPr/>
                    <a:lstStyle/>
                    <a:p>
                      <a:pPr algn="ctr" rtl="0" fontAlgn="ctr"/>
                      <a:r>
                        <a:rPr lang="en-US" sz="1400" b="1"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Инженерийн байгууламжийн төлөвлөлт, шинэчлэлтийн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359">
                <a:tc>
                  <a:txBody>
                    <a:bodyPr/>
                    <a:lstStyle/>
                    <a:p>
                      <a:pPr algn="ctr" rtl="0" fontAlgn="ctr"/>
                      <a:r>
                        <a:rPr lang="en-US" sz="1400" b="1"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Хот байгуулалтын ерөнхий болон хэсэгчилсэн ерөнхий төлөвлөгөөний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359">
                <a:tc>
                  <a:txBody>
                    <a:bodyPr/>
                    <a:lstStyle/>
                    <a:p>
                      <a:pPr algn="ctr" rtl="0" fontAlgn="ctr"/>
                      <a:r>
                        <a:rPr lang="en-US" sz="1400" b="1"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Ногоон бүсийн ашиглалт, хамгаалалтын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70359">
                <a:tc>
                  <a:txBody>
                    <a:bodyPr/>
                    <a:lstStyle/>
                    <a:p>
                      <a:pPr algn="ctr" rtl="0" fontAlgn="ctr"/>
                      <a:r>
                        <a:rPr lang="en-US" sz="1400" b="1" i="0" u="none" strike="noStrike">
                          <a:solidFill>
                            <a:srgbClr val="000000"/>
                          </a:solidFill>
                          <a:effectLst/>
                          <a:latin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400" b="1" i="0" u="none" strike="noStrike">
                          <a:solidFill>
                            <a:srgbClr val="000000"/>
                          </a:solidFill>
                          <a:effectLst/>
                          <a:latin typeface="Arial" panose="020B0604020202020204" pitchFamily="34" charset="0"/>
                        </a:rPr>
                        <a:t>Хүрээлэн буй орчны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1" i="0" u="none" strike="noStrike" dirty="0">
                          <a:solidFill>
                            <a:srgbClr val="000000"/>
                          </a:solidFill>
                          <a:effectLst/>
                          <a:latin typeface="Arial" panose="020B0604020202020204" pitchFamily="34" charset="0"/>
                        </a:rPr>
                        <a:t>5.26%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73264">
                <a:tc gridSpan="2">
                  <a:txBody>
                    <a:bodyPr/>
                    <a:lstStyle/>
                    <a:p>
                      <a:pPr algn="ctr" rtl="0" fontAlgn="ctr"/>
                      <a:r>
                        <a:rPr lang="mn-MN" sz="975" b="1" i="0" u="none" strike="noStrike" dirty="0">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975" b="1" i="0" u="none" strike="noStrike">
                          <a:solidFill>
                            <a:srgbClr val="000000"/>
                          </a:solidFill>
                          <a:effectLst/>
                          <a:latin typeface="Arial" panose="020B0604020202020204" pitchFamily="34" charset="0"/>
                        </a:rPr>
                        <a:t>19</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975"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074280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488" y="127166"/>
            <a:ext cx="7647711" cy="519544"/>
          </a:xfrm>
        </p:spPr>
        <p:txBody>
          <a:bodyPr>
            <a:noAutofit/>
          </a:bodyPr>
          <a:lstStyle/>
          <a:p>
            <a:pPr algn="ctr"/>
            <a:r>
              <a:rPr lang="mn-MN" sz="2100" dirty="0">
                <a:latin typeface="Arial" panose="020B0604020202020204" pitchFamily="34" charset="0"/>
                <a:cs typeface="Arial" panose="020B0604020202020204" pitchFamily="34" charset="0"/>
              </a:rPr>
              <a:t>     </a:t>
            </a:r>
            <a:r>
              <a:rPr lang="mn-MN" sz="2100" b="1" dirty="0" smtClean="0">
                <a:latin typeface="Arial" panose="020B0604020202020204" pitchFamily="34" charset="0"/>
                <a:cs typeface="Arial" panose="020B0604020202020204" pitchFamily="34" charset="0"/>
              </a:rPr>
              <a:t>Инженерийн байгууламжийн хэлтэс</a:t>
            </a:r>
            <a:endParaRPr lang="en-US" sz="21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67261965"/>
              </p:ext>
            </p:extLst>
          </p:nvPr>
        </p:nvGraphicFramePr>
        <p:xfrm>
          <a:off x="810489" y="646710"/>
          <a:ext cx="7647710" cy="5717509"/>
        </p:xfrm>
        <a:graphic>
          <a:graphicData uri="http://schemas.openxmlformats.org/drawingml/2006/table">
            <a:tbl>
              <a:tblPr/>
              <a:tblGrid>
                <a:gridCol w="408711"/>
                <a:gridCol w="4896650"/>
                <a:gridCol w="1122288"/>
                <a:gridCol w="1220061"/>
              </a:tblGrid>
              <a:tr h="509357">
                <a:tc>
                  <a:txBody>
                    <a:bodyPr/>
                    <a:lstStyle/>
                    <a:p>
                      <a:pPr algn="ctr" rtl="0" fontAlgn="ctr"/>
                      <a:r>
                        <a:rPr lang="mn-MN" sz="1200" b="1" i="0" u="none" strike="noStrike" dirty="0">
                          <a:solidFill>
                            <a:srgbClr val="000000"/>
                          </a:solidFill>
                          <a:effectLst/>
                          <a:latin typeface="Arial" panose="020B0604020202020204" pitchFamily="34" charset="0"/>
                        </a:rPr>
                        <a:t>Д/д</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dirty="0">
                          <a:solidFill>
                            <a:srgbClr val="000000"/>
                          </a:solidFill>
                          <a:effectLst/>
                          <a:latin typeface="Arial" panose="020B0604020202020204" pitchFamily="34" charset="0"/>
                        </a:rPr>
                        <a:t>Ангилал</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тоо</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mn-MN" sz="1200" b="1" i="0" u="none" strike="noStrike">
                          <a:solidFill>
                            <a:srgbClr val="000000"/>
                          </a:solidFill>
                          <a:effectLst/>
                          <a:latin typeface="Arial" panose="020B0604020202020204" pitchFamily="34" charset="0"/>
                        </a:rPr>
                        <a:t>Өргөдөл, гомдлын хувь</a:t>
                      </a:r>
                    </a:p>
                  </a:txBody>
                  <a:tcPr marL="7843" marR="7843" marT="784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63479">
                <a:tc>
                  <a:txBody>
                    <a:bodyPr/>
                    <a:lstStyle/>
                    <a:p>
                      <a:pPr algn="ctr" rtl="0" fontAlgn="ctr"/>
                      <a:r>
                        <a:rPr lang="en-US" sz="12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Хог хаягдал шатаах, орчны эвгүй үнэр,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12.12%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7483">
                <a:tc>
                  <a:txBody>
                    <a:bodyPr/>
                    <a:lstStyle/>
                    <a:p>
                      <a:pPr algn="ctr" rtl="0" fontAlgn="ctr"/>
                      <a:r>
                        <a:rPr lang="en-US" sz="12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1" i="0" u="none" strike="noStrike" dirty="0">
                          <a:solidFill>
                            <a:srgbClr val="000000"/>
                          </a:solidFill>
                          <a:effectLst/>
                          <a:latin typeface="Arial" panose="020B0604020202020204" pitchFamily="34" charset="0"/>
                        </a:rPr>
                        <a:t>Авто замын ус зайлуулах шугам сүлжээний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9.09%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90946">
                <a:tc>
                  <a:txBody>
                    <a:bodyPr/>
                    <a:lstStyle/>
                    <a:p>
                      <a:pPr algn="ctr" rtl="0" fontAlgn="ctr"/>
                      <a:r>
                        <a:rPr lang="en-US" sz="1200" b="1" i="0" u="none" strike="noStrike">
                          <a:solidFill>
                            <a:srgbClr val="000000"/>
                          </a:solidFill>
                          <a:effectLst/>
                          <a:latin typeface="Arial" panose="020B060402020202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ru-RU" sz="1200" b="1" i="0" u="none" strike="noStrike" dirty="0">
                          <a:solidFill>
                            <a:srgbClr val="000000"/>
                          </a:solidFill>
                          <a:effectLst/>
                          <a:latin typeface="Arial" panose="020B0604020202020204" pitchFamily="34" charset="0"/>
                        </a:rPr>
                        <a:t>Үерийн далан суваг, далан сувгийн цэвэрлэгээний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4225">
                <a:tc>
                  <a:txBody>
                    <a:bodyPr/>
                    <a:lstStyle/>
                    <a:p>
                      <a:pPr algn="ctr" rtl="0" fontAlgn="ctr"/>
                      <a:r>
                        <a:rPr lang="en-US" sz="1200" b="1" i="0" u="none" strike="noStrike">
                          <a:solidFill>
                            <a:srgbClr val="000000"/>
                          </a:solidFill>
                          <a:effectLst/>
                          <a:latin typeface="Arial" panose="020B060402020202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Инженерийн байгууламжийн засвар,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2118">
                <a:tc>
                  <a:txBody>
                    <a:bodyPr/>
                    <a:lstStyle/>
                    <a:p>
                      <a:pPr algn="ctr" rtl="0" fontAlgn="ctr"/>
                      <a:r>
                        <a:rPr lang="en-US" sz="1200" b="1" i="0" u="none" strike="noStrike">
                          <a:solidFill>
                            <a:srgbClr val="000000"/>
                          </a:solidFill>
                          <a:effectLst/>
                          <a:latin typeface="Arial" panose="020B060402020202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0555">
                <a:tc>
                  <a:txBody>
                    <a:bodyPr/>
                    <a:lstStyle/>
                    <a:p>
                      <a:pPr algn="ctr" rtl="0" fontAlgn="ctr"/>
                      <a:r>
                        <a:rPr lang="en-US" sz="1200" b="1" i="0" u="none" strike="noStrike">
                          <a:solidFill>
                            <a:srgbClr val="000000"/>
                          </a:solidFill>
                          <a:effectLst/>
                          <a:latin typeface="Arial" panose="020B060402020202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Цэвэр, бохир усны шугам сүлжээний засвар,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3291">
                <a:tc>
                  <a:txBody>
                    <a:bodyPr/>
                    <a:lstStyle/>
                    <a:p>
                      <a:pPr algn="ctr" rtl="0" fontAlgn="ctr"/>
                      <a:r>
                        <a:rPr lang="en-US" sz="1200" b="1" i="0" u="none" strike="noStrike">
                          <a:solidFill>
                            <a:srgbClr val="000000"/>
                          </a:solidFill>
                          <a:effectLst/>
                          <a:latin typeface="Arial" panose="020B060402020202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Сууц өмчлөгчдийн холбоодын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1" i="0" u="none" strike="noStrike">
                          <a:solidFill>
                            <a:srgbClr val="000000"/>
                          </a:solidFill>
                          <a:effectLst/>
                          <a:latin typeface="Arial" panose="020B060402020202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Дахин төлөвлөлтөнд хамрагдах хүсэлтийн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83596">
                <a:tc>
                  <a:txBody>
                    <a:bodyPr/>
                    <a:lstStyle/>
                    <a:p>
                      <a:pPr algn="ctr" rtl="0" fontAlgn="ctr"/>
                      <a:r>
                        <a:rPr lang="en-US" sz="1200" b="1"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Ногоон бүсийн ашиглалт, хамгаалалтын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1" i="0" u="none" strike="noStrike">
                          <a:solidFill>
                            <a:srgbClr val="000000"/>
                          </a:solidFill>
                          <a:effectLst/>
                          <a:latin typeface="Arial" panose="020B0604020202020204" pitchFamily="34" charset="0"/>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Нийслэлийн нутгийн захиргааны байгууллагаас шийдвэрлэх, шийдвэрлэх боломжтой бусад асуудлын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1" i="0" u="none" strike="noStrike">
                          <a:solidFill>
                            <a:srgbClr val="000000"/>
                          </a:solidFill>
                          <a:effectLst/>
                          <a:latin typeface="Arial" panose="020B060402020202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a:solidFill>
                            <a:srgbClr val="000000"/>
                          </a:solidFill>
                          <a:effectLst/>
                          <a:latin typeface="Arial" panose="020B0604020202020204" pitchFamily="34" charset="0"/>
                        </a:rPr>
                        <a:t>Авто зам, гүүрийн ажлын төлөвлөлтийн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1" i="0" u="none" strike="noStrike">
                          <a:solidFill>
                            <a:srgbClr val="000000"/>
                          </a:solidFill>
                          <a:effectLst/>
                          <a:latin typeface="Arial" panose="020B0604020202020204"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dirty="0">
                          <a:solidFill>
                            <a:srgbClr val="000000"/>
                          </a:solidFill>
                          <a:effectLst/>
                          <a:latin typeface="Arial" panose="020B0604020202020204" pitchFamily="34" charset="0"/>
                        </a:rPr>
                        <a:t>Авто зам, гүүрийн эвдрэл, гэмтлийн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1" i="0" u="none" strike="noStrike">
                          <a:solidFill>
                            <a:srgbClr val="000000"/>
                          </a:solidFill>
                          <a:effectLst/>
                          <a:latin typeface="Arial" panose="020B0604020202020204" pitchFamily="34" charset="0"/>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a:solidFill>
                            <a:srgbClr val="000000"/>
                          </a:solidFill>
                          <a:effectLst/>
                          <a:latin typeface="Arial" panose="020B0604020202020204" pitchFamily="34" charset="0"/>
                        </a:rPr>
                        <a:t>Агаарын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91813">
                <a:tc>
                  <a:txBody>
                    <a:bodyPr/>
                    <a:lstStyle/>
                    <a:p>
                      <a:pPr algn="ctr" rtl="0" fontAlgn="ctr"/>
                      <a:r>
                        <a:rPr lang="en-US" sz="1200" b="1" i="0" u="none" strike="noStrike">
                          <a:solidFill>
                            <a:srgbClr val="000000"/>
                          </a:solidFill>
                          <a:effectLst/>
                          <a:latin typeface="Arial" panose="020B0604020202020204" pitchFamily="34" charset="0"/>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ctr"/>
                      <a:r>
                        <a:rPr lang="mn-MN" sz="1200" b="1" i="0" u="none" strike="noStrike">
                          <a:solidFill>
                            <a:srgbClr val="000000"/>
                          </a:solidFill>
                          <a:effectLst/>
                          <a:latin typeface="Arial" panose="020B0604020202020204" pitchFamily="34" charset="0"/>
                        </a:rPr>
                        <a:t>Бусад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a:solidFill>
                            <a:srgbClr val="000000"/>
                          </a:solidFill>
                          <a:effectLst/>
                          <a:latin typeface="Arial" panose="020B0604020202020204" pitchFamily="34" charset="0"/>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200" b="1" i="0" u="none" strike="noStrike" dirty="0">
                          <a:solidFill>
                            <a:srgbClr val="000000"/>
                          </a:solidFill>
                          <a:effectLst/>
                          <a:latin typeface="Arial" panose="020B0604020202020204" pitchFamily="34" charset="0"/>
                        </a:rPr>
                        <a:t>0.2727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16851">
                <a:tc gridSpan="2">
                  <a:txBody>
                    <a:bodyPr/>
                    <a:lstStyle/>
                    <a:p>
                      <a:pPr algn="ctr" rtl="0" fontAlgn="ctr"/>
                      <a:r>
                        <a:rPr lang="mn-MN" sz="1200" b="1" i="0" u="none" strike="noStrike">
                          <a:solidFill>
                            <a:srgbClr val="000000"/>
                          </a:solidFill>
                          <a:effectLst/>
                          <a:latin typeface="Arial" panose="020B0604020202020204" pitchFamily="34" charset="0"/>
                        </a:rPr>
                        <a:t>Нийт өргөдөл, гомдлын дүн</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hMerge="1">
                  <a:txBody>
                    <a:bodyPr/>
                    <a:lstStyle/>
                    <a:p>
                      <a:endParaRPr lang="en-US"/>
                    </a:p>
                  </a:txBody>
                  <a:tcPr/>
                </a:tc>
                <a:tc>
                  <a:txBody>
                    <a:bodyPr/>
                    <a:lstStyle/>
                    <a:p>
                      <a:pPr algn="ctr" rtl="0" fontAlgn="ctr"/>
                      <a:r>
                        <a:rPr lang="en-US" sz="1200" b="1" i="0" u="none" strike="noStrike">
                          <a:solidFill>
                            <a:srgbClr val="000000"/>
                          </a:solidFill>
                          <a:effectLst/>
                          <a:latin typeface="Arial" panose="020B0604020202020204" pitchFamily="34" charset="0"/>
                        </a:rPr>
                        <a:t>33</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c>
                  <a:txBody>
                    <a:bodyPr/>
                    <a:lstStyle/>
                    <a:p>
                      <a:pPr algn="ctr" rtl="0" fontAlgn="ctr"/>
                      <a:r>
                        <a:rPr lang="en-US" sz="1200" b="1" i="0" u="none" strike="noStrike" dirty="0">
                          <a:solidFill>
                            <a:srgbClr val="000000"/>
                          </a:solidFill>
                          <a:effectLst/>
                          <a:latin typeface="Arial" panose="020B0604020202020204" pitchFamily="34" charset="0"/>
                        </a:rPr>
                        <a:t>100.00%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C0C0C0"/>
                    </a:solidFill>
                  </a:tcPr>
                </a:tc>
              </a:tr>
            </a:tbl>
          </a:graphicData>
        </a:graphic>
      </p:graphicFrame>
    </p:spTree>
    <p:extLst>
      <p:ext uri="{BB962C8B-B14F-4D97-AF65-F5344CB8AC3E}">
        <p14:creationId xmlns:p14="http://schemas.microsoft.com/office/powerpoint/2010/main" val="3582425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97319"/>
          </a:xfrm>
        </p:spPr>
        <p:txBody>
          <a:bodyPr>
            <a:normAutofit/>
          </a:bodyPr>
          <a:lstStyle/>
          <a:p>
            <a:pPr algn="ctr"/>
            <a:r>
              <a:rPr lang="mn-MN" sz="2800" dirty="0" smtClean="0">
                <a:latin typeface="Arial" panose="020B0604020202020204" pitchFamily="34" charset="0"/>
                <a:cs typeface="Arial" panose="020B0604020202020204" pitchFamily="34" charset="0"/>
              </a:rPr>
              <a:t>Дүгнэлт </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987136"/>
            <a:ext cx="7886700" cy="5189827"/>
          </a:xfrm>
        </p:spPr>
        <p:txBody>
          <a:bodyPr>
            <a:normAutofit/>
          </a:bodyPr>
          <a:lstStyle/>
          <a:p>
            <a:pPr marL="0" indent="0" algn="ctr">
              <a:buNone/>
            </a:pPr>
            <a:r>
              <a:rPr lang="mn-MN" sz="2000" u="sng" dirty="0" smtClean="0">
                <a:latin typeface="Arial" panose="020B0604020202020204" pitchFamily="34" charset="0"/>
                <a:cs typeface="Arial" panose="020B0604020202020204" pitchFamily="34" charset="0"/>
              </a:rPr>
              <a:t>Улаанбаатар хотын Захирагчийн ажлын албаны хэмжээнд ирсэн нийт өргөдөл гомдлын  хүрээнд:</a:t>
            </a:r>
          </a:p>
          <a:p>
            <a:pPr marL="0" indent="0" algn="ctr">
              <a:buNone/>
            </a:pPr>
            <a:endParaRPr lang="mn-MN" sz="1800" dirty="0" smtClean="0">
              <a:latin typeface="Arial" panose="020B0604020202020204" pitchFamily="34" charset="0"/>
              <a:cs typeface="Arial" panose="020B0604020202020204" pitchFamily="34" charset="0"/>
            </a:endParaRPr>
          </a:p>
          <a:p>
            <a:pPr marL="0" indent="0" algn="just">
              <a:buNone/>
            </a:pPr>
            <a:r>
              <a:rPr lang="mn-MN" sz="1800" dirty="0" smtClean="0">
                <a:latin typeface="Arial" panose="020B0604020202020204" pitchFamily="34" charset="0"/>
                <a:cs typeface="Arial" panose="020B0604020202020204" pitchFamily="34" charset="0"/>
              </a:rPr>
              <a:t>	2017 оны 07 дугаар сарын 01-ний өдрөөс хойш манай байгууллагад ирсэн нийт өргөдөл гомдлыг 2017 оны </a:t>
            </a:r>
            <a:r>
              <a:rPr lang="mn-MN" sz="1800" dirty="0" smtClean="0">
                <a:latin typeface="Arial" panose="020B0604020202020204" pitchFamily="34" charset="0"/>
                <a:cs typeface="Arial" panose="020B0604020202020204" pitchFamily="34" charset="0"/>
              </a:rPr>
              <a:t>7</a:t>
            </a:r>
            <a:r>
              <a:rPr lang="en-US" sz="1800" dirty="0" smtClean="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дугаар </a:t>
            </a:r>
            <a:r>
              <a:rPr lang="mn-MN" sz="1800" dirty="0" smtClean="0">
                <a:latin typeface="Arial" panose="020B0604020202020204" pitchFamily="34" charset="0"/>
                <a:cs typeface="Arial" panose="020B0604020202020204" pitchFamily="34" charset="0"/>
              </a:rPr>
              <a:t>сарын 31-ний  дотор “Өргөдөл, гомдлын  нэгдсэн программ”-д  бүрэн бүртгэж, иргэдээс төрийн байгууллага, албан тушаалтанд гаргасан өргөдөл гомдлыг шийдвэрлэх тухай хууль, Засгийн газрын 2009 оны “Ил тод байдлыг илтгэх шалгуур үзүүлэлт батлах тухай” 143 дугаар тогтоол, Нийслэлийн  Засаг даргын 2013 оны А/127, А/1086 дугаар захирамжаар  батлагдсан журмын дагуу шийдвэрлэн ажиллаж байна. </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Албанд иргэд, аж ахуйн нэгж, байгууллагаас хандаж ирүүлсэн санал, хүсэлт, өргөдөл, гомдлын  шийдвэрлэлтийн тайлан мэдээг цахим сайтад  байршуулан мэдээллийг тогтмол шинэчлэн ажиллаж байна. </a:t>
            </a:r>
            <a:endParaRPr lang="en-US" sz="1800" dirty="0" smtClean="0">
              <a:latin typeface="Arial" panose="020B0604020202020204" pitchFamily="34" charset="0"/>
              <a:cs typeface="Arial" panose="020B0604020202020204" pitchFamily="34" charset="0"/>
            </a:endParaRPr>
          </a:p>
          <a:p>
            <a:pPr marL="0" indent="0" algn="r">
              <a:buNone/>
            </a:pPr>
            <a:r>
              <a:rPr lang="mn-MN" sz="1800" dirty="0" smtClean="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ubservice.mn/</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7184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9088</TotalTime>
  <Words>1001</Words>
  <Application>Microsoft Office PowerPoint</Application>
  <PresentationFormat>On-screen Show (4:3)</PresentationFormat>
  <Paragraphs>435</Paragraphs>
  <Slides>10</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 УЛААНБААТАР ХОТЫН ЗАХИРАГЧИЙН АЖЛЫН АЛБА  </vt:lpstr>
      <vt:lpstr>Өргөдөл, гомдол шийдвэрлэлтийн график 07 сард </vt:lpstr>
      <vt:lpstr>Өргөдөл, гомдлын шийдвэрлэлтийн нэгдсэн тайлан (нэгжээр) Хэлтсүүдийн өргөдөл, гомдлын шийдвэрлэлтийн дэлгэрэнгүй тайлан  /2017.07.01-нээс 07.31-ний хугацаанд нийт ирсэн өргөдлийн тоо/</vt:lpstr>
      <vt:lpstr>  2017 оны 07 сард  хандсан гол асуудлууд  </vt:lpstr>
      <vt:lpstr>PowerPoint Presentation</vt:lpstr>
      <vt:lpstr>Аудит дотоод хяналтын хэлтэс </vt:lpstr>
      <vt:lpstr>Тохижилт, хог хаягдлын удирдлагын хэлтэс  </vt:lpstr>
      <vt:lpstr>     Инженерийн байгууламжийн хэлтэс</vt:lpstr>
      <vt:lpstr>Дүгнэлт </vt:lpstr>
      <vt:lpstr> Цаашид анхаарах асуудлууд:</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УЛААНБААТАР ХОТЫН ЗАХИРАГЧИЙН АЖЛЫН АЛБА</dc:title>
  <dc:creator>Erdenebat.E</dc:creator>
  <cp:lastModifiedBy>Ganbat Tseveen</cp:lastModifiedBy>
  <cp:revision>457</cp:revision>
  <cp:lastPrinted>2015-07-06T20:56:01Z</cp:lastPrinted>
  <dcterms:created xsi:type="dcterms:W3CDTF">2014-04-10T03:29:37Z</dcterms:created>
  <dcterms:modified xsi:type="dcterms:W3CDTF">2017-08-30T00:12:27Z</dcterms:modified>
</cp:coreProperties>
</file>