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9" r:id="rId2"/>
    <p:sldId id="314" r:id="rId3"/>
    <p:sldId id="313" r:id="rId4"/>
    <p:sldId id="303" r:id="rId5"/>
    <p:sldId id="306" r:id="rId6"/>
    <p:sldId id="316" r:id="rId7"/>
    <p:sldId id="320" r:id="rId8"/>
    <p:sldId id="318" r:id="rId9"/>
    <p:sldId id="322" r:id="rId10"/>
    <p:sldId id="319" r:id="rId11"/>
    <p:sldId id="312" r:id="rId12"/>
    <p:sldId id="292" r:id="rId1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3" autoAdjust="0"/>
    <p:restoredTop sz="95501" autoAdjust="0"/>
  </p:normalViewPr>
  <p:slideViewPr>
    <p:cSldViewPr snapToGrid="0">
      <p:cViewPr varScale="1">
        <p:scale>
          <a:sx n="88" d="100"/>
          <a:sy n="88" d="100"/>
        </p:scale>
        <p:origin x="-13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2" d="100"/>
          <a:sy n="62" d="100"/>
        </p:scale>
        <p:origin x="288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manualLayout>
          <c:xMode val="edge"/>
          <c:yMode val="edge"/>
          <c:x val="0.12669168635220604"/>
          <c:y val="3.8081573278729755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5373771241332"/>
          <c:y val="0.18222070295735648"/>
          <c:w val="0.8234626228758668"/>
          <c:h val="0.56874155018240546"/>
        </c:manualLayout>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elete val="1"/>
          </c:dLbls>
          <c:cat>
            <c:strRef>
              <c:f>'2016'!$A$2:$A$4</c:f>
              <c:strCache>
                <c:ptCount val="3"/>
                <c:pt idx="0">
                  <c:v>Хүсэлт    61</c:v>
                </c:pt>
                <c:pt idx="1">
                  <c:v>Санал        8</c:v>
                </c:pt>
                <c:pt idx="2">
                  <c:v>Гомдол  19</c:v>
                </c:pt>
              </c:strCache>
            </c:strRef>
          </c:cat>
          <c:val>
            <c:numRef>
              <c:f>'2016'!$B$2:$B$4</c:f>
              <c:numCache>
                <c:formatCode>0.0%</c:formatCode>
                <c:ptCount val="3"/>
                <c:pt idx="0">
                  <c:v>0.69299999999999995</c:v>
                </c:pt>
                <c:pt idx="1">
                  <c:v>9.0999999999999998E-2</c:v>
                </c:pt>
                <c:pt idx="2">
                  <c:v>0.216</c:v>
                </c:pt>
              </c:numCache>
            </c:numRef>
          </c:val>
        </c:ser>
        <c:dLbls>
          <c:showLegendKey val="0"/>
          <c:showVal val="1"/>
          <c:showCatName val="0"/>
          <c:showSerName val="0"/>
          <c:showPercent val="0"/>
          <c:showBubbleSize val="0"/>
        </c:dLbls>
        <c:gapWidth val="150"/>
        <c:shape val="box"/>
        <c:axId val="9668864"/>
        <c:axId val="9670656"/>
        <c:axId val="0"/>
      </c:bar3DChart>
      <c:catAx>
        <c:axId val="966886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670656"/>
        <c:crosses val="autoZero"/>
        <c:auto val="1"/>
        <c:lblAlgn val="ctr"/>
        <c:lblOffset val="100"/>
        <c:noMultiLvlLbl val="0"/>
      </c:catAx>
      <c:valAx>
        <c:axId val="967065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6688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itle>
    <c:autoTitleDeleted val="0"/>
    <c:plotArea>
      <c:layout>
        <c:manualLayout>
          <c:layoutTarget val="inner"/>
          <c:xMode val="edge"/>
          <c:yMode val="edge"/>
          <c:x val="7.0824904230439703E-2"/>
          <c:y val="4.5575980316076778E-2"/>
          <c:w val="0.9111482184051295"/>
          <c:h val="0.7231941400734353"/>
        </c:manualLayout>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утас- 12</c:v>
                </c:pt>
                <c:pt idx="1">
                  <c:v>ub1200.mn- 3</c:v>
                </c:pt>
                <c:pt idx="2">
                  <c:v>ЗГ-н 1111 төв-  16</c:v>
                </c:pt>
                <c:pt idx="3">
                  <c:v>НҮНТөв- 33</c:v>
                </c:pt>
                <c:pt idx="4">
                  <c:v>Байгууллага- 24</c:v>
                </c:pt>
              </c:strCache>
            </c:strRef>
          </c:cat>
          <c:val>
            <c:numRef>
              <c:f>'2016'!$B$24:$B$28</c:f>
              <c:numCache>
                <c:formatCode>0%</c:formatCode>
                <c:ptCount val="5"/>
                <c:pt idx="0">
                  <c:v>0.14000000000000001</c:v>
                </c:pt>
                <c:pt idx="1">
                  <c:v>0.03</c:v>
                </c:pt>
                <c:pt idx="2">
                  <c:v>0.18</c:v>
                </c:pt>
                <c:pt idx="3">
                  <c:v>0.38</c:v>
                </c:pt>
                <c:pt idx="4">
                  <c:v>0.27</c:v>
                </c:pt>
              </c:numCache>
            </c:numRef>
          </c:val>
        </c:ser>
        <c:dLbls>
          <c:dLblPos val="outEnd"/>
          <c:showLegendKey val="0"/>
          <c:showVal val="1"/>
          <c:showCatName val="0"/>
          <c:showSerName val="0"/>
          <c:showPercent val="0"/>
          <c:showBubbleSize val="0"/>
        </c:dLbls>
        <c:gapWidth val="100"/>
        <c:overlap val="-24"/>
        <c:axId val="10248576"/>
        <c:axId val="10373760"/>
      </c:barChart>
      <c:catAx>
        <c:axId val="10248576"/>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0373760"/>
        <c:crosses val="autoZero"/>
        <c:auto val="1"/>
        <c:lblAlgn val="ctr"/>
        <c:lblOffset val="100"/>
        <c:noMultiLvlLbl val="0"/>
      </c:catAx>
      <c:valAx>
        <c:axId val="10373760"/>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2485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5805" cy="467027"/>
          </a:xfrm>
          <a:prstGeom prst="rect">
            <a:avLst/>
          </a:prstGeom>
        </p:spPr>
        <p:txBody>
          <a:bodyPr vert="horz" lIns="88431" tIns="44216" rIns="88431" bIns="44216" rtlCol="0"/>
          <a:lstStyle>
            <a:lvl1pPr algn="l">
              <a:defRPr sz="1200"/>
            </a:lvl1pPr>
          </a:lstStyle>
          <a:p>
            <a:endParaRPr lang="en-US"/>
          </a:p>
        </p:txBody>
      </p:sp>
      <p:sp>
        <p:nvSpPr>
          <p:cNvPr id="3" name="Date Placeholder 2"/>
          <p:cNvSpPr>
            <a:spLocks noGrp="1"/>
          </p:cNvSpPr>
          <p:nvPr>
            <p:ph type="dt" sz="quarter" idx="1"/>
          </p:nvPr>
        </p:nvSpPr>
        <p:spPr>
          <a:xfrm>
            <a:off x="3995799" y="1"/>
            <a:ext cx="3055805" cy="467027"/>
          </a:xfrm>
          <a:prstGeom prst="rect">
            <a:avLst/>
          </a:prstGeom>
        </p:spPr>
        <p:txBody>
          <a:bodyPr vert="horz" lIns="88431" tIns="44216" rIns="88431" bIns="44216" rtlCol="0"/>
          <a:lstStyle>
            <a:lvl1pPr algn="r">
              <a:defRPr sz="1200"/>
            </a:lvl1pPr>
          </a:lstStyle>
          <a:p>
            <a:fld id="{75A27622-F202-45BF-8224-BAFB18BD640D}" type="datetimeFigureOut">
              <a:rPr lang="en-US" smtClean="0"/>
              <a:t>2018-09-06</a:t>
            </a:fld>
            <a:endParaRPr lang="en-US"/>
          </a:p>
        </p:txBody>
      </p:sp>
      <p:sp>
        <p:nvSpPr>
          <p:cNvPr id="4" name="Footer Placeholder 3"/>
          <p:cNvSpPr>
            <a:spLocks noGrp="1"/>
          </p:cNvSpPr>
          <p:nvPr>
            <p:ph type="ftr" sz="quarter" idx="2"/>
          </p:nvPr>
        </p:nvSpPr>
        <p:spPr>
          <a:xfrm>
            <a:off x="1" y="8842075"/>
            <a:ext cx="3055805" cy="467027"/>
          </a:xfrm>
          <a:prstGeom prst="rect">
            <a:avLst/>
          </a:prstGeom>
        </p:spPr>
        <p:txBody>
          <a:bodyPr vert="horz" lIns="88431" tIns="44216" rIns="88431" bIns="44216" rtlCol="0" anchor="b"/>
          <a:lstStyle>
            <a:lvl1pPr algn="l">
              <a:defRPr sz="1200"/>
            </a:lvl1pPr>
          </a:lstStyle>
          <a:p>
            <a:endParaRPr lang="en-US"/>
          </a:p>
        </p:txBody>
      </p:sp>
      <p:sp>
        <p:nvSpPr>
          <p:cNvPr id="5" name="Slide Number Placeholder 4"/>
          <p:cNvSpPr>
            <a:spLocks noGrp="1"/>
          </p:cNvSpPr>
          <p:nvPr>
            <p:ph type="sldNum" sz="quarter" idx="3"/>
          </p:nvPr>
        </p:nvSpPr>
        <p:spPr>
          <a:xfrm>
            <a:off x="3995799" y="8842075"/>
            <a:ext cx="3055805" cy="467027"/>
          </a:xfrm>
          <a:prstGeom prst="rect">
            <a:avLst/>
          </a:prstGeom>
        </p:spPr>
        <p:txBody>
          <a:bodyPr vert="horz" lIns="88431" tIns="44216" rIns="88431" bIns="44216"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57023" cy="467178"/>
          </a:xfrm>
          <a:prstGeom prst="rect">
            <a:avLst/>
          </a:prstGeom>
        </p:spPr>
        <p:txBody>
          <a:bodyPr vert="horz" lIns="88468" tIns="44234" rIns="88468" bIns="44234" rtlCol="0"/>
          <a:lstStyle>
            <a:lvl1pPr algn="l">
              <a:defRPr sz="1200"/>
            </a:lvl1pPr>
          </a:lstStyle>
          <a:p>
            <a:endParaRPr lang="en-US"/>
          </a:p>
        </p:txBody>
      </p:sp>
      <p:sp>
        <p:nvSpPr>
          <p:cNvPr id="3" name="Date Placeholder 2"/>
          <p:cNvSpPr>
            <a:spLocks noGrp="1"/>
          </p:cNvSpPr>
          <p:nvPr>
            <p:ph type="dt" idx="1"/>
          </p:nvPr>
        </p:nvSpPr>
        <p:spPr>
          <a:xfrm>
            <a:off x="3994578" y="1"/>
            <a:ext cx="3057022" cy="467178"/>
          </a:xfrm>
          <a:prstGeom prst="rect">
            <a:avLst/>
          </a:prstGeom>
        </p:spPr>
        <p:txBody>
          <a:bodyPr vert="horz" lIns="88468" tIns="44234" rIns="88468" bIns="44234" rtlCol="0"/>
          <a:lstStyle>
            <a:lvl1pPr algn="r">
              <a:defRPr sz="1200"/>
            </a:lvl1pPr>
          </a:lstStyle>
          <a:p>
            <a:fld id="{4D3EF834-7D41-4E3E-8921-ECDE429AF013}" type="datetimeFigureOut">
              <a:rPr lang="en-US" smtClean="0"/>
              <a:t>2018-09-06</a:t>
            </a:fld>
            <a:endParaRPr lang="en-US"/>
          </a:p>
        </p:txBody>
      </p:sp>
      <p:sp>
        <p:nvSpPr>
          <p:cNvPr id="4" name="Slide Image Placeholder 3"/>
          <p:cNvSpPr>
            <a:spLocks noGrp="1" noRot="1" noChangeAspect="1"/>
          </p:cNvSpPr>
          <p:nvPr>
            <p:ph type="sldImg" idx="2"/>
          </p:nvPr>
        </p:nvSpPr>
        <p:spPr>
          <a:xfrm>
            <a:off x="1433513" y="1165225"/>
            <a:ext cx="4186237" cy="3140075"/>
          </a:xfrm>
          <a:prstGeom prst="rect">
            <a:avLst/>
          </a:prstGeom>
          <a:noFill/>
          <a:ln w="12700">
            <a:solidFill>
              <a:prstClr val="black"/>
            </a:solidFill>
          </a:ln>
        </p:spPr>
        <p:txBody>
          <a:bodyPr vert="horz" lIns="88468" tIns="44234" rIns="88468" bIns="44234" rtlCol="0" anchor="ctr"/>
          <a:lstStyle/>
          <a:p>
            <a:endParaRPr lang="en-US"/>
          </a:p>
        </p:txBody>
      </p:sp>
      <p:sp>
        <p:nvSpPr>
          <p:cNvPr id="5" name="Notes Placeholder 4"/>
          <p:cNvSpPr>
            <a:spLocks noGrp="1"/>
          </p:cNvSpPr>
          <p:nvPr>
            <p:ph type="body" sz="quarter" idx="3"/>
          </p:nvPr>
        </p:nvSpPr>
        <p:spPr>
          <a:xfrm>
            <a:off x="704829" y="4480107"/>
            <a:ext cx="5643608" cy="3665542"/>
          </a:xfrm>
          <a:prstGeom prst="rect">
            <a:avLst/>
          </a:prstGeom>
        </p:spPr>
        <p:txBody>
          <a:bodyPr vert="horz" lIns="88468" tIns="44234" rIns="88468" bIns="442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41924"/>
            <a:ext cx="3057023" cy="467178"/>
          </a:xfrm>
          <a:prstGeom prst="rect">
            <a:avLst/>
          </a:prstGeom>
        </p:spPr>
        <p:txBody>
          <a:bodyPr vert="horz" lIns="88468" tIns="44234" rIns="88468" bIns="44234" rtlCol="0" anchor="b"/>
          <a:lstStyle>
            <a:lvl1pPr algn="l">
              <a:defRPr sz="1200"/>
            </a:lvl1pPr>
          </a:lstStyle>
          <a:p>
            <a:endParaRPr lang="en-US"/>
          </a:p>
        </p:txBody>
      </p:sp>
      <p:sp>
        <p:nvSpPr>
          <p:cNvPr id="7" name="Slide Number Placeholder 6"/>
          <p:cNvSpPr>
            <a:spLocks noGrp="1"/>
          </p:cNvSpPr>
          <p:nvPr>
            <p:ph type="sldNum" sz="quarter" idx="5"/>
          </p:nvPr>
        </p:nvSpPr>
        <p:spPr>
          <a:xfrm>
            <a:off x="3994578" y="8841924"/>
            <a:ext cx="3057022" cy="467178"/>
          </a:xfrm>
          <a:prstGeom prst="rect">
            <a:avLst/>
          </a:prstGeom>
        </p:spPr>
        <p:txBody>
          <a:bodyPr vert="horz" lIns="88468" tIns="44234" rIns="88468" bIns="44234"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D315FA-5E59-4FB9-9FD8-B79B812CB33D}" type="slidenum">
              <a:rPr lang="en-US" smtClean="0"/>
              <a:t>2</a:t>
            </a:fld>
            <a:endParaRPr lang="en-US"/>
          </a:p>
        </p:txBody>
      </p:sp>
    </p:spTree>
    <p:extLst>
      <p:ext uri="{BB962C8B-B14F-4D97-AF65-F5344CB8AC3E}">
        <p14:creationId xmlns:p14="http://schemas.microsoft.com/office/powerpoint/2010/main" val="3940821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4</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12</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2018-09-06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2018-09-06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descr="UB.BMP"/>
          <p:cNvPicPr>
            <a:picLocks noGrp="1" noChangeAspect="1"/>
          </p:cNvPicPr>
          <p:nvPr>
            <p:ph idx="1"/>
          </p:nvPr>
        </p:nvPicPr>
        <p:blipFill>
          <a:blip r:embed="rId3"/>
          <a:srcRect/>
          <a:stretch>
            <a:fillRect/>
          </a:stretch>
        </p:blipFill>
        <p:spPr bwMode="auto">
          <a:xfrm>
            <a:off x="3421634" y="1545771"/>
            <a:ext cx="2415031" cy="1850571"/>
          </a:xfrm>
          <a:prstGeom prst="rect">
            <a:avLst/>
          </a:prstGeom>
          <a:noFill/>
          <a:ln w="9525">
            <a:noFill/>
            <a:miter lim="800000"/>
            <a:headEnd/>
            <a:tailEnd/>
          </a:ln>
        </p:spPr>
      </p:pic>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8</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08</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дугаар 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041" y="808015"/>
            <a:ext cx="819941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rgbClr val="FF0000"/>
                </a:solidFill>
                <a:latin typeface="Arial" panose="020B0604020202020204" pitchFamily="34" charset="0"/>
                <a:cs typeface="Arial" panose="020B0604020202020204" pitchFamily="34" charset="0"/>
              </a:rPr>
              <a:t>АУДИТ, ДОТООД ХЯНАЛТЫН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0</a:t>
            </a:r>
            <a:r>
              <a:rPr lang="en-US" sz="2200" dirty="0" smtClean="0">
                <a:latin typeface="Arial" pitchFamily="34" charset="0"/>
                <a:cs typeface="Arial" pitchFamily="34" charset="0"/>
              </a:rPr>
              <a:t>8</a:t>
            </a:r>
            <a:r>
              <a:rPr lang="mn-MN" sz="2200" dirty="0" smtClean="0">
                <a:latin typeface="Arial" pitchFamily="34" charset="0"/>
                <a:cs typeface="Arial" pitchFamily="34" charset="0"/>
              </a:rPr>
              <a:t> </a:t>
            </a:r>
            <a:r>
              <a:rPr lang="mn-MN" sz="2200" dirty="0">
                <a:latin typeface="Arial" pitchFamily="34" charset="0"/>
                <a:cs typeface="Arial" pitchFamily="34" charset="0"/>
              </a:rPr>
              <a:t>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8120578"/>
              </p:ext>
            </p:extLst>
          </p:nvPr>
        </p:nvGraphicFramePr>
        <p:xfrm>
          <a:off x="500742" y="1665506"/>
          <a:ext cx="8229600" cy="2586953"/>
        </p:xfrm>
        <a:graphic>
          <a:graphicData uri="http://schemas.openxmlformats.org/drawingml/2006/table">
            <a:tbl>
              <a:tblPr/>
              <a:tblGrid>
                <a:gridCol w="590117"/>
                <a:gridCol w="5118910"/>
                <a:gridCol w="1207680"/>
                <a:gridCol w="1312893"/>
              </a:tblGrid>
              <a:tr h="762009">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0" i="0" u="none" strike="noStrike">
                          <a:solidFill>
                            <a:srgbClr val="000000"/>
                          </a:solidFill>
                          <a:effectLst/>
                          <a:latin typeface="Arial"/>
                        </a:rPr>
                        <a:t>Авто замын сэтэлгээ болон орц, гарцны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Дулааны шугамын гэмтэл,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33.33%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621941">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2018 оны </a:t>
            </a:r>
            <a:r>
              <a:rPr lang="mn-MN" sz="1800" dirty="0" smtClean="0">
                <a:latin typeface="Arial" panose="020B0604020202020204" pitchFamily="34" charset="0"/>
                <a:cs typeface="Arial" panose="020B0604020202020204" pitchFamily="34" charset="0"/>
              </a:rPr>
              <a:t>08 </a:t>
            </a:r>
            <a:r>
              <a:rPr lang="mn-MN" sz="1800" dirty="0" smtClean="0">
                <a:latin typeface="Arial" panose="020B0604020202020204" pitchFamily="34" charset="0"/>
                <a:cs typeface="Arial" panose="020B0604020202020204" pitchFamily="34" charset="0"/>
              </a:rPr>
              <a:t>дугаар сарын 01-ний өдрөөс хойш манай байгууллагад ирсэн нийт өргөдөл гомдлыг 2018 оны </a:t>
            </a:r>
            <a:r>
              <a:rPr lang="mn-MN" sz="1800" dirty="0" smtClean="0">
                <a:latin typeface="Arial" panose="020B0604020202020204" pitchFamily="34" charset="0"/>
                <a:cs typeface="Arial" panose="020B0604020202020204" pitchFamily="34" charset="0"/>
              </a:rPr>
              <a:t>08 </a:t>
            </a:r>
            <a:r>
              <a:rPr lang="en-US" sz="1800" dirty="0" smtClean="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дугаар сарын 31-ний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3"/>
            <a:ext cx="7783830" cy="522708"/>
          </a:xfrm>
        </p:spPr>
        <p:txBody>
          <a:bodyPr>
            <a:normAutofit fontScale="90000"/>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7765" y="1380951"/>
            <a:ext cx="7886701" cy="4135583"/>
          </a:xfrm>
        </p:spPr>
        <p:txBody>
          <a:bodyPr>
            <a:normAutofit/>
          </a:bodyPr>
          <a:lstStyle/>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тавих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3.   Мэргэжилтнүүд өргөдөл, гомдол, хүсэлтийг бүртгэгдсэн цаг хугацаанд нь танилцах, шийдвэрлэх  </a:t>
            </a:r>
          </a:p>
          <a:p>
            <a:pPr marL="0" lvl="0" indent="0" algn="just">
              <a:buNone/>
            </a:pPr>
            <a:r>
              <a:rPr lang="mn-MN" sz="2000" dirty="0">
                <a:latin typeface="Arial" panose="020B0604020202020204" pitchFamily="34" charset="0"/>
                <a:cs typeface="Arial" panose="020B0604020202020204" pitchFamily="34" charset="0"/>
              </a:rPr>
              <a:t>	</a:t>
            </a:r>
          </a:p>
          <a:p>
            <a:pPr marL="0" indent="0" algn="ctr">
              <a:buNone/>
            </a:pPr>
            <a:r>
              <a:rPr lang="mn-MN" sz="1800" b="1" dirty="0" smtClean="0">
                <a:latin typeface="Arial" panose="020B0604020202020204" pitchFamily="34"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1" y="343987"/>
            <a:ext cx="7968343" cy="6143897"/>
          </a:xfrm>
          <a:solidFill>
            <a:schemeClr val="accent1">
              <a:lumMod val="40000"/>
              <a:lumOff val="60000"/>
            </a:schemeClr>
          </a:solidFill>
          <a:ln>
            <a:solidFill>
              <a:schemeClr val="tx2">
                <a:lumMod val="50000"/>
              </a:schemeClr>
            </a:solidFill>
          </a:ln>
        </p:spPr>
        <p:txBody>
          <a:bodyPr>
            <a:noAutofit/>
          </a:bodyPr>
          <a:lstStyle/>
          <a:p>
            <a:pPr algn="ctr"/>
            <a:r>
              <a:rPr lang="mn-MN" sz="2000" dirty="0">
                <a:latin typeface="Arial" panose="020B0604020202020204" pitchFamily="34" charset="0"/>
                <a:cs typeface="Arial" panose="020B0604020202020204" pitchFamily="34" charset="0"/>
              </a:rPr>
              <a:t>Нийт </a:t>
            </a:r>
            <a:r>
              <a:rPr lang="mn-MN" sz="2000" dirty="0" smtClean="0">
                <a:latin typeface="Arial" panose="020B0604020202020204" pitchFamily="34" charset="0"/>
                <a:cs typeface="Arial" panose="020B0604020202020204" pitchFamily="34" charset="0"/>
              </a:rPr>
              <a:t>ирсэн  </a:t>
            </a:r>
            <a:r>
              <a:rPr lang="mn-MN" sz="2000" b="1" dirty="0" smtClean="0">
                <a:latin typeface="Arial" panose="020B0604020202020204" pitchFamily="34" charset="0"/>
                <a:cs typeface="Arial" panose="020B0604020202020204" pitchFamily="34" charset="0"/>
              </a:rPr>
              <a:t>88</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өргөдөл, хүсэлт,  гомдлоос: </a:t>
            </a: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r>
            <a:br>
              <a:rPr lang="mn-MN" sz="2000" dirty="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r>
            <a:br>
              <a:rPr lang="mn-MN"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Хуулийн </a:t>
            </a:r>
            <a:r>
              <a:rPr lang="mn-MN" sz="2000" dirty="0">
                <a:latin typeface="Arial" panose="020B0604020202020204" pitchFamily="34" charset="0"/>
                <a:cs typeface="Arial" panose="020B0604020202020204" pitchFamily="34" charset="0"/>
              </a:rPr>
              <a:t>хугацаанд шийдвэрлэсэн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57 </a:t>
            </a:r>
            <a:r>
              <a:rPr lang="mn-MN" sz="2000" b="1" dirty="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64.8%</a:t>
            </a: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Хугацаа </a:t>
            </a:r>
            <a:r>
              <a:rPr lang="mn-MN" sz="2000" dirty="0">
                <a:latin typeface="Arial" panose="020B0604020202020204" pitchFamily="34" charset="0"/>
                <a:cs typeface="Arial" panose="020B0604020202020204" pitchFamily="34" charset="0"/>
              </a:rPr>
              <a:t>хэтэрч шийдвэрлэсэн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2  </a:t>
            </a:r>
            <a:r>
              <a:rPr lang="mn-MN" sz="2000" b="1" dirty="0" smtClean="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2.2%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Шийдвэрлэх шатандаа, </a:t>
            </a:r>
            <a:r>
              <a:rPr lang="mn-MN" sz="2000" dirty="0">
                <a:latin typeface="Arial" panose="020B0604020202020204" pitchFamily="34" charset="0"/>
                <a:cs typeface="Arial" panose="020B0604020202020204" pitchFamily="34" charset="0"/>
              </a:rPr>
              <a:t>хяналтанд байгаа  </a:t>
            </a:r>
            <a:r>
              <a:rPr lang="mn-MN" sz="2000" b="1" dirty="0" smtClean="0">
                <a:solidFill>
                  <a:srgbClr val="FF0000"/>
                </a:solidFill>
                <a:latin typeface="Arial" panose="020B0604020202020204" pitchFamily="34" charset="0"/>
                <a:cs typeface="Arial" panose="020B0604020202020204" pitchFamily="34" charset="0"/>
              </a:rPr>
              <a:t>29 </a:t>
            </a:r>
            <a:r>
              <a:rPr lang="mn-MN" sz="2000" b="1" dirty="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33.0 </a:t>
            </a:r>
            <a:r>
              <a:rPr lang="mn-MN" sz="2000" b="1"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464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51335"/>
            <a:ext cx="7886700" cy="544502"/>
          </a:xfrm>
        </p:spPr>
        <p:txBody>
          <a:bodyPr>
            <a:normAutofit fontScale="90000"/>
          </a:bodyPr>
          <a:lstStyle/>
          <a:p>
            <a:pPr algn="ctr"/>
            <a:r>
              <a:rPr lang="mn-MN" sz="2000" dirty="0">
                <a:latin typeface="Arial" panose="020B0604020202020204" pitchFamily="34" charset="0"/>
                <a:cs typeface="Arial" panose="020B0604020202020204" pitchFamily="34" charset="0"/>
              </a:rPr>
              <a:t>Өргөдөл, гомдол шийдвэрлэлтийн график </a:t>
            </a: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2018 оны  </a:t>
            </a:r>
            <a:r>
              <a:rPr lang="mn-MN" sz="2000" dirty="0" smtClean="0">
                <a:latin typeface="Arial" panose="020B0604020202020204" pitchFamily="34" charset="0"/>
                <a:cs typeface="Arial" panose="020B0604020202020204" pitchFamily="34" charset="0"/>
              </a:rPr>
              <a:t>0</a:t>
            </a:r>
            <a:r>
              <a:rPr lang="en-US" sz="2000" dirty="0" smtClean="0">
                <a:latin typeface="Arial" panose="020B0604020202020204" pitchFamily="34" charset="0"/>
                <a:cs typeface="Arial" panose="020B0604020202020204" pitchFamily="34" charset="0"/>
              </a:rPr>
              <a:t>8</a:t>
            </a:r>
            <a:r>
              <a:rPr lang="mn-MN" sz="2000" dirty="0" smtClean="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дугаар сард </a:t>
            </a:r>
            <a:endParaRPr lang="en-US" sz="20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2116350582"/>
              </p:ext>
            </p:extLst>
          </p:nvPr>
        </p:nvGraphicFramePr>
        <p:xfrm>
          <a:off x="766352" y="3592135"/>
          <a:ext cx="4012476" cy="2209951"/>
        </p:xfrm>
        <a:graphic>
          <a:graphicData uri="http://schemas.openxmlformats.org/drawingml/2006/table">
            <a:tbl>
              <a:tblPr firstRow="1" bandRow="1">
                <a:tableStyleId>{5C22544A-7EE6-4342-B048-85BDC9FD1C3A}</a:tableStyleId>
              </a:tblPr>
              <a:tblGrid>
                <a:gridCol w="1522847"/>
                <a:gridCol w="861728"/>
                <a:gridCol w="787115"/>
                <a:gridCol w="840786"/>
              </a:tblGrid>
              <a:tr h="639459">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83719">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86773">
                <a:tc>
                  <a:txBody>
                    <a:bodyPr/>
                    <a:lstStyle/>
                    <a:p>
                      <a:pPr marL="0" indent="0" algn="ctr">
                        <a:buNone/>
                      </a:pPr>
                      <a:endParaRPr lang="mn-MN" sz="1200" dirty="0" smtClean="0">
                        <a:solidFill>
                          <a:schemeClr val="tx1"/>
                        </a:solidFill>
                        <a:latin typeface="Arial" panose="020B0604020202020204" pitchFamily="34" charset="0"/>
                        <a:cs typeface="Arial" panose="020B0604020202020204" pitchFamily="34" charset="0"/>
                      </a:endParaRPr>
                    </a:p>
                    <a:p>
                      <a:pPr marL="0" indent="0" algn="ctr">
                        <a:buNone/>
                      </a:pPr>
                      <a:r>
                        <a:rPr lang="mn-MN" sz="1200" dirty="0" smtClean="0">
                          <a:solidFill>
                            <a:schemeClr val="tx1"/>
                          </a:solidFill>
                          <a:latin typeface="Arial" panose="020B0604020202020204" pitchFamily="34" charset="0"/>
                          <a:cs typeface="Arial" panose="020B0604020202020204" pitchFamily="34" charset="0"/>
                        </a:rPr>
                        <a:t>2018  оны </a:t>
                      </a:r>
                    </a:p>
                    <a:p>
                      <a:pPr marL="0" indent="0" algn="ctr">
                        <a:buNone/>
                      </a:pPr>
                      <a:r>
                        <a:rPr lang="mn-MN" sz="1200" dirty="0" smtClean="0">
                          <a:latin typeface="Arial" panose="020B0604020202020204" pitchFamily="34" charset="0"/>
                          <a:cs typeface="Arial" panose="020B0604020202020204" pitchFamily="34" charset="0"/>
                        </a:rPr>
                        <a:t>0</a:t>
                      </a:r>
                      <a:r>
                        <a:rPr lang="en-US" sz="1200" dirty="0" smtClean="0">
                          <a:latin typeface="Arial" panose="020B0604020202020204" pitchFamily="34" charset="0"/>
                          <a:cs typeface="Arial" panose="020B0604020202020204" pitchFamily="34" charset="0"/>
                        </a:rPr>
                        <a:t>8 </a:t>
                      </a:r>
                      <a:r>
                        <a:rPr lang="mn-MN" sz="1200" dirty="0" smtClean="0">
                          <a:latin typeface="Arial" panose="020B0604020202020204" pitchFamily="34" charset="0"/>
                          <a:cs typeface="Arial" panose="020B0604020202020204" pitchFamily="34" charset="0"/>
                        </a:rPr>
                        <a:t>сард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12</a:t>
                      </a:r>
                    </a:p>
                    <a:p>
                      <a:pPr algn="ct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15</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59</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1788790299"/>
              </p:ext>
            </p:extLst>
          </p:nvPr>
        </p:nvGraphicFramePr>
        <p:xfrm>
          <a:off x="4762155" y="3260666"/>
          <a:ext cx="4199360" cy="26679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2892293940"/>
              </p:ext>
            </p:extLst>
          </p:nvPr>
        </p:nvGraphicFramePr>
        <p:xfrm>
          <a:off x="794212" y="782924"/>
          <a:ext cx="7045036" cy="2833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114300"/>
            <a:ext cx="7689273" cy="845820"/>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a:t>
            </a:r>
            <a:r>
              <a:rPr lang="mn-MN" sz="1400" dirty="0" smtClean="0">
                <a:latin typeface="Arial" pitchFamily="34" charset="0"/>
                <a:cs typeface="Arial" pitchFamily="34" charset="0"/>
              </a:rPr>
              <a:t>2018.0</a:t>
            </a:r>
            <a:r>
              <a:rPr lang="en-US" sz="1400" dirty="0" smtClean="0">
                <a:latin typeface="Arial" pitchFamily="34" charset="0"/>
                <a:cs typeface="Arial" pitchFamily="34" charset="0"/>
              </a:rPr>
              <a:t>8</a:t>
            </a:r>
            <a:r>
              <a:rPr lang="mn-MN" sz="1400" dirty="0" smtClean="0">
                <a:latin typeface="Arial" pitchFamily="34" charset="0"/>
                <a:cs typeface="Arial" pitchFamily="34" charset="0"/>
              </a:rPr>
              <a:t>.</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a:t>
            </a:r>
            <a:r>
              <a:rPr lang="mn-MN" sz="1400" dirty="0" smtClean="0">
                <a:latin typeface="Arial" pitchFamily="34" charset="0"/>
                <a:cs typeface="Arial" pitchFamily="34" charset="0"/>
              </a:rPr>
              <a:t>0</a:t>
            </a:r>
            <a:r>
              <a:rPr lang="en-US" sz="1400" dirty="0" smtClean="0">
                <a:latin typeface="Arial" pitchFamily="34" charset="0"/>
                <a:cs typeface="Arial" pitchFamily="34" charset="0"/>
              </a:rPr>
              <a:t>8</a:t>
            </a:r>
            <a:r>
              <a:rPr lang="mn-MN" sz="1400" dirty="0" smtClean="0">
                <a:latin typeface="Arial" pitchFamily="34" charset="0"/>
                <a:cs typeface="Arial" pitchFamily="34" charset="0"/>
              </a:rPr>
              <a:t>.31-ний </a:t>
            </a:r>
            <a:r>
              <a:rPr lang="mn-MN" sz="1400" dirty="0" smtClean="0">
                <a:latin typeface="Arial" pitchFamily="34" charset="0"/>
                <a:cs typeface="Arial" pitchFamily="34" charset="0"/>
              </a:rPr>
              <a:t>хугацаанд нийт ирсэн өргөдлийн тоо/</a:t>
            </a:r>
            <a:endParaRPr lang="en-US" sz="14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1667525250"/>
              </p:ext>
            </p:extLst>
          </p:nvPr>
        </p:nvGraphicFramePr>
        <p:xfrm>
          <a:off x="315685" y="1132113"/>
          <a:ext cx="8434360" cy="5227544"/>
        </p:xfrm>
        <a:graphic>
          <a:graphicData uri="http://schemas.openxmlformats.org/drawingml/2006/table">
            <a:tbl>
              <a:tblPr>
                <a:tableStyleId>{5C22544A-7EE6-4342-B048-85BDC9FD1C3A}</a:tableStyleId>
              </a:tblPr>
              <a:tblGrid>
                <a:gridCol w="460601"/>
                <a:gridCol w="2392162"/>
                <a:gridCol w="460601"/>
                <a:gridCol w="693262"/>
                <a:gridCol w="579469"/>
                <a:gridCol w="579469"/>
                <a:gridCol w="594326"/>
                <a:gridCol w="594326"/>
                <a:gridCol w="490319"/>
                <a:gridCol w="490319"/>
                <a:gridCol w="549753"/>
                <a:gridCol w="549753"/>
              </a:tblGrid>
              <a:tr h="606901">
                <a:tc rowSpan="4" gridSpan="2">
                  <a:txBody>
                    <a:bodyPr/>
                    <a:lstStyle/>
                    <a:p>
                      <a:pPr algn="ctr" rtl="0" fontAlgn="ctr"/>
                      <a:r>
                        <a:rPr lang="mn-MN" sz="1200" u="none" strike="noStrike" dirty="0">
                          <a:effectLst/>
                          <a:latin typeface="Arial" panose="020B0604020202020204" pitchFamily="34" charset="0"/>
                          <a:cs typeface="Arial" panose="020B0604020202020204" pitchFamily="34" charset="0"/>
                        </a:rPr>
                        <a:t>Нэгжүүд</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rowSpan="4" hMerge="1">
                  <a:txBody>
                    <a:bodyPr/>
                    <a:lstStyle/>
                    <a:p>
                      <a:endParaRPr lang="en-US"/>
                    </a:p>
                  </a:txBody>
                  <a:tcPr/>
                </a:tc>
                <a:tc rowSpan="2" gridSpan="2">
                  <a:txBody>
                    <a:bodyPr/>
                    <a:lstStyle/>
                    <a:p>
                      <a:pPr algn="ctr" rtl="0" fontAlgn="ctr"/>
                      <a:r>
                        <a:rPr lang="mn-MN" sz="1200" u="none" strike="noStrike" dirty="0">
                          <a:effectLst/>
                          <a:latin typeface="Arial" panose="020B0604020202020204" pitchFamily="34" charset="0"/>
                          <a:cs typeface="Arial" panose="020B0604020202020204" pitchFamily="34" charset="0"/>
                        </a:rPr>
                        <a:t>Нийт</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rowSpan="2"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Шийдвэрлэх шатандаа байгаа</a:t>
                      </a:r>
                      <a:endParaRPr lang="mn-MN"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6">
                  <a:txBody>
                    <a:bodyPr/>
                    <a:lstStyle/>
                    <a:p>
                      <a:pPr algn="ctr" rtl="0" fontAlgn="ctr"/>
                      <a:r>
                        <a:rPr lang="mn-MN" sz="1050" u="none" strike="noStrike" dirty="0">
                          <a:effectLst/>
                          <a:latin typeface="Arial" panose="020B0604020202020204" pitchFamily="34" charset="0"/>
                          <a:cs typeface="Arial" panose="020B0604020202020204" pitchFamily="34" charset="0"/>
                        </a:rPr>
                        <a:t>Шийдвэрлэж хариу өгсөн</a:t>
                      </a:r>
                      <a:endParaRPr lang="mn-MN"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5745">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Хугацаандаа байгаа</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Хугацаандаа шийдвэрлэсэн</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 хэтэрч шийдвэрлэсэн</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a:effectLst/>
                          <a:latin typeface="Arial" panose="020B0604020202020204" pitchFamily="34" charset="0"/>
                          <a:cs typeface="Arial" panose="020B0604020202020204" pitchFamily="34" charset="0"/>
                        </a:rPr>
                        <a:t>Бүгд</a:t>
                      </a:r>
                      <a:endParaRPr lang="mn-MN" sz="105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r>
              <a:tr h="216846">
                <a:tc gridSpan="2" vMerge="1">
                  <a:txBody>
                    <a:bodyPr/>
                    <a:lstStyle/>
                    <a:p>
                      <a:endParaRPr lang="en-US"/>
                    </a:p>
                  </a:txBody>
                  <a:tcPr/>
                </a:tc>
                <a:tc hMerge="1" v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1=4+7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a:effectLst/>
                          <a:latin typeface="Arial" panose="020B0604020202020204" pitchFamily="34" charset="0"/>
                          <a:cs typeface="Arial" panose="020B0604020202020204" pitchFamily="34" charset="0"/>
                        </a:rPr>
                        <a:t>7=5+6</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r>
              <a:tr h="261523">
                <a:tc gridSpan="2" vMerge="1">
                  <a:txBody>
                    <a:bodyPr/>
                    <a:lstStyle/>
                    <a:p>
                      <a:endParaRPr lang="en-US"/>
                    </a:p>
                  </a:txBody>
                  <a:tcPr/>
                </a:tc>
                <a:tc hMerge="1" vMerge="1">
                  <a:txBody>
                    <a:bodyPr/>
                    <a:lstStyle/>
                    <a:p>
                      <a:endParaRPr lang="en-US"/>
                    </a:p>
                  </a:txBody>
                  <a:tcPr/>
                </a:tc>
                <a:tc>
                  <a:txBody>
                    <a:bodyPr/>
                    <a:lstStyle/>
                    <a:p>
                      <a:pPr algn="ctr" rtl="0" fontAlgn="ctr"/>
                      <a:r>
                        <a:rPr lang="mn-MN" sz="1000" u="none" strike="noStrike">
                          <a:effectLst/>
                          <a:latin typeface="Arial" panose="020B0604020202020204" pitchFamily="34" charset="0"/>
                          <a:cs typeface="Arial" panose="020B0604020202020204" pitchFamily="34" charset="0"/>
                        </a:rPr>
                        <a:t>тоо</a:t>
                      </a:r>
                      <a:endParaRPr lang="mn-MN"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a:effectLst/>
                          <a:latin typeface="Arial" panose="020B0604020202020204" pitchFamily="34" charset="0"/>
                          <a:cs typeface="Arial" panose="020B0604020202020204" pitchFamily="34" charset="0"/>
                        </a:rPr>
                        <a:t>тоо</a:t>
                      </a:r>
                      <a:endParaRPr lang="mn-MN"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l" rtl="0" fontAlgn="t"/>
                      <a:r>
                        <a:rPr lang="mn-MN" sz="1400" b="0" i="0" u="none" strike="noStrike">
                          <a:solidFill>
                            <a:srgbClr val="000000"/>
                          </a:solidFill>
                          <a:effectLst/>
                          <a:latin typeface="Arial"/>
                        </a:rPr>
                        <a:t>Удирдлага</a:t>
                      </a:r>
                    </a:p>
                  </a:txBody>
                  <a:tcPr marL="9525" marR="9525" marT="9525" marB="0">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0.00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l" rtl="0" fontAlgn="t"/>
                      <a:r>
                        <a:rPr lang="mn-MN" sz="1400" b="0" i="0" u="none" strike="noStrike">
                          <a:solidFill>
                            <a:srgbClr val="000000"/>
                          </a:solidFill>
                          <a:effectLst/>
                          <a:latin typeface="Arial"/>
                        </a:rPr>
                        <a:t>Захиргаа, санхүүгийн хэлтэс</a:t>
                      </a:r>
                    </a:p>
                  </a:txBody>
                  <a:tcPr marL="9525" marR="9525" marT="9525" marB="0">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24</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29.2</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70.8</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70.8</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l" rtl="0" fontAlgn="t"/>
                      <a:r>
                        <a:rPr lang="mn-MN" sz="1400" b="0" i="0" u="none" strike="noStrike">
                          <a:solidFill>
                            <a:srgbClr val="000000"/>
                          </a:solidFill>
                          <a:effectLst/>
                          <a:latin typeface="Arial"/>
                        </a:rPr>
                        <a:t>Инженерийн байгууламжийн хэлтэс</a:t>
                      </a:r>
                    </a:p>
                  </a:txBody>
                  <a:tcPr marL="9525" marR="9525" marT="9525" marB="0">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30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9</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30</a:t>
                      </a:r>
                      <a:r>
                        <a:rPr lang="mn-MN" sz="1400" b="0" i="0" u="none" strike="noStrike" dirty="0" smtClean="0">
                          <a:solidFill>
                            <a:srgbClr val="808080"/>
                          </a:solidFill>
                          <a:effectLst/>
                          <a:latin typeface="Arial"/>
                        </a:rPr>
                        <a:t>.</a:t>
                      </a:r>
                      <a:r>
                        <a:rPr lang="en-US" sz="1400" b="0" i="0" u="none" strike="noStrike" dirty="0" smtClean="0">
                          <a:solidFill>
                            <a:srgbClr val="808080"/>
                          </a:solidFill>
                          <a:effectLst/>
                          <a:latin typeface="Arial"/>
                        </a:rPr>
                        <a:t>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66.6</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3.3</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70.0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4</a:t>
                      </a:r>
                    </a:p>
                  </a:txBody>
                  <a:tcPr marL="9525" marR="9525" marT="9525" marB="0" anchor="ctr">
                    <a:solidFill>
                      <a:schemeClr val="accent1">
                        <a:lumMod val="40000"/>
                        <a:lumOff val="60000"/>
                      </a:schemeClr>
                    </a:solidFill>
                  </a:tcPr>
                </a:tc>
                <a:tc>
                  <a:txBody>
                    <a:bodyPr/>
                    <a:lstStyle/>
                    <a:p>
                      <a:pPr algn="l" rtl="0" fontAlgn="t"/>
                      <a:r>
                        <a:rPr lang="mn-MN" sz="1400" b="0" i="0" u="none" strike="noStrike">
                          <a:solidFill>
                            <a:srgbClr val="000000"/>
                          </a:solidFill>
                          <a:effectLst/>
                          <a:latin typeface="Arial"/>
                        </a:rPr>
                        <a:t>Хүнс, худалдаа, үйлчилгээний хэлтэс</a:t>
                      </a:r>
                    </a:p>
                  </a:txBody>
                  <a:tcPr marL="9525" marR="9525" marT="9525" marB="0">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16</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43.7</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8</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50.0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6.2</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9</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56.2</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r h="487087">
                <a:tc>
                  <a:txBody>
                    <a:bodyPr/>
                    <a:lstStyle/>
                    <a:p>
                      <a:pPr algn="ctr" rtl="0" fontAlgn="ctr"/>
                      <a:r>
                        <a:rPr lang="en-US" sz="1400" b="0" i="0" u="none" strike="noStrike">
                          <a:solidFill>
                            <a:srgbClr val="000000"/>
                          </a:solidFill>
                          <a:effectLst/>
                          <a:latin typeface="Arial"/>
                        </a:rPr>
                        <a:t>5</a:t>
                      </a:r>
                    </a:p>
                  </a:txBody>
                  <a:tcPr marL="9525" marR="9525" marT="9525" marB="0" anchor="ctr">
                    <a:solidFill>
                      <a:schemeClr val="accent1">
                        <a:lumMod val="40000"/>
                        <a:lumOff val="60000"/>
                      </a:schemeClr>
                    </a:solidFill>
                  </a:tcPr>
                </a:tc>
                <a:tc>
                  <a:txBody>
                    <a:bodyPr/>
                    <a:lstStyle/>
                    <a:p>
                      <a:pPr algn="l" rtl="0" fontAlgn="t"/>
                      <a:r>
                        <a:rPr lang="mn-MN" sz="1400" b="0" i="0" u="none" strike="noStrike">
                          <a:solidFill>
                            <a:srgbClr val="000000"/>
                          </a:solidFill>
                          <a:effectLst/>
                          <a:latin typeface="Arial"/>
                        </a:rPr>
                        <a:t>Тохижилт, хог хаягдлын удирдлагын хэлтэс</a:t>
                      </a:r>
                    </a:p>
                  </a:txBody>
                  <a:tcPr marL="9525" marR="9525" marT="9525" marB="0">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12</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16.6</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83.3</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83.3</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r h="474010">
                <a:tc>
                  <a:txBody>
                    <a:bodyPr/>
                    <a:lstStyle/>
                    <a:p>
                      <a:pPr algn="ctr" rtl="0" fontAlgn="ctr"/>
                      <a:r>
                        <a:rPr lang="en-US" sz="1400" b="0" i="0" u="none" strike="noStrike">
                          <a:solidFill>
                            <a:srgbClr val="000000"/>
                          </a:solidFill>
                          <a:effectLst/>
                          <a:latin typeface="Arial"/>
                        </a:rPr>
                        <a:t>6</a:t>
                      </a:r>
                    </a:p>
                  </a:txBody>
                  <a:tcPr marL="9525" marR="9525" marT="9525" marB="0" anchor="ctr">
                    <a:solidFill>
                      <a:schemeClr val="accent1">
                        <a:lumMod val="40000"/>
                        <a:lumOff val="60000"/>
                      </a:schemeClr>
                    </a:solidFill>
                  </a:tcPr>
                </a:tc>
                <a:tc>
                  <a:txBody>
                    <a:bodyPr/>
                    <a:lstStyle/>
                    <a:p>
                      <a:pPr algn="l" rtl="0" fontAlgn="t"/>
                      <a:r>
                        <a:rPr lang="mn-MN" sz="1400" b="0" i="0" u="none" strike="noStrike">
                          <a:solidFill>
                            <a:srgbClr val="000000"/>
                          </a:solidFill>
                          <a:effectLst/>
                          <a:latin typeface="Arial"/>
                        </a:rPr>
                        <a:t>Үйл ажиллагааны мониторингийн хэлтэс</a:t>
                      </a:r>
                    </a:p>
                  </a:txBody>
                  <a:tcPr marL="9525" marR="9525" marT="9525" marB="0">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33.3</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66.6</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0.0</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66.6</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r h="539392">
                <a:tc gridSpan="2">
                  <a:txBody>
                    <a:bodyPr/>
                    <a:lstStyle/>
                    <a:p>
                      <a:pPr algn="ctr" rtl="0" fontAlgn="ctr"/>
                      <a:r>
                        <a:rPr lang="mn-MN" sz="1400" b="1" i="0" u="none" strike="noStrike">
                          <a:solidFill>
                            <a:srgbClr val="000000"/>
                          </a:solidFill>
                          <a:effectLst/>
                          <a:latin typeface="Arial"/>
                        </a:rPr>
                        <a:t>Улаанбаатар хотын Захирагчийн ажлын алба</a:t>
                      </a:r>
                    </a:p>
                  </a:txBody>
                  <a:tcPr marL="9525" marR="9525" marT="9525" marB="0" anchor="ctr">
                    <a:solidFill>
                      <a:schemeClr val="accent1">
                        <a:lumMod val="40000"/>
                        <a:lumOff val="60000"/>
                      </a:schemeClr>
                    </a:solidFill>
                  </a:tcPr>
                </a:tc>
                <a:tc hMerge="1">
                  <a:txBody>
                    <a:bodyPr/>
                    <a:lstStyle/>
                    <a:p>
                      <a:endParaRPr lang="en-US"/>
                    </a:p>
                  </a:txBody>
                  <a:tcPr/>
                </a:tc>
                <a:tc>
                  <a:txBody>
                    <a:bodyPr/>
                    <a:lstStyle/>
                    <a:p>
                      <a:pPr algn="ctr" rtl="0" fontAlgn="ctr"/>
                      <a:r>
                        <a:rPr lang="en-US" sz="1400" b="1" i="0" u="none" strike="noStrike">
                          <a:solidFill>
                            <a:srgbClr val="000000"/>
                          </a:solidFill>
                          <a:effectLst/>
                          <a:latin typeface="Arial"/>
                        </a:rPr>
                        <a:t>88</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100</a:t>
                      </a:r>
                    </a:p>
                    <a:p>
                      <a:pPr algn="ctr" rtl="0" fontAlgn="ct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29</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32.9</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57</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64.7</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2.2</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59</a:t>
                      </a:r>
                    </a:p>
                  </a:txBody>
                  <a:tcPr marL="9525" marR="9525" marT="9525" marB="0" anchor="ctr">
                    <a:solidFill>
                      <a:schemeClr val="accent1">
                        <a:lumMod val="40000"/>
                        <a:lumOff val="60000"/>
                      </a:schemeClr>
                    </a:solidFill>
                  </a:tcPr>
                </a:tc>
                <a:tc>
                  <a:txBody>
                    <a:bodyPr/>
                    <a:lstStyle/>
                    <a:p>
                      <a:pPr algn="ctr" rtl="0" fontAlgn="ctr"/>
                      <a:r>
                        <a:rPr lang="en-US" sz="1400" b="0" i="0" u="none" strike="noStrike" dirty="0" smtClean="0">
                          <a:solidFill>
                            <a:srgbClr val="808080"/>
                          </a:solidFill>
                          <a:effectLst/>
                          <a:latin typeface="Arial"/>
                        </a:rPr>
                        <a:t>67.</a:t>
                      </a:r>
                      <a:r>
                        <a:rPr lang="mn-MN" sz="1400" b="0" i="0" u="none" strike="noStrike" dirty="0" smtClean="0">
                          <a:solidFill>
                            <a:srgbClr val="808080"/>
                          </a:solidFill>
                          <a:effectLst/>
                          <a:latin typeface="Arial"/>
                        </a:rPr>
                        <a:t>1</a:t>
                      </a:r>
                      <a:endParaRPr lang="en-US" sz="1400" b="0" i="0" u="none" strike="noStrike" dirty="0">
                        <a:solidFill>
                          <a:srgbClr val="808080"/>
                        </a:solidFill>
                        <a:effectLst/>
                        <a:latin typeface="Arial"/>
                      </a:endParaRPr>
                    </a:p>
                  </a:txBody>
                  <a:tcPr marL="9525" marR="9525" marT="9525"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 </a:t>
            </a:r>
            <a:r>
              <a:rPr lang="mn-MN" sz="2200" dirty="0" smtClean="0">
                <a:latin typeface="Arial" pitchFamily="34" charset="0"/>
                <a:cs typeface="Arial" pitchFamily="34" charset="0"/>
              </a:rPr>
              <a:t>0</a:t>
            </a:r>
            <a:r>
              <a:rPr lang="en-US" sz="2200" dirty="0" smtClean="0">
                <a:latin typeface="Arial" pitchFamily="34" charset="0"/>
                <a:cs typeface="Arial" pitchFamily="34" charset="0"/>
              </a:rPr>
              <a:t>8</a:t>
            </a:r>
            <a:r>
              <a:rPr lang="mn-MN" sz="2200" dirty="0" smtClean="0">
                <a:latin typeface="Arial" pitchFamily="34" charset="0"/>
                <a:cs typeface="Arial" pitchFamily="34" charset="0"/>
              </a:rPr>
              <a:t> </a:t>
            </a:r>
            <a:r>
              <a:rPr lang="mn-MN" sz="2200" dirty="0" smtClean="0">
                <a:latin typeface="Arial" pitchFamily="34" charset="0"/>
                <a:cs typeface="Arial" pitchFamily="34" charset="0"/>
              </a:rPr>
              <a:t>дугаар сард  </a:t>
            </a:r>
            <a:r>
              <a:rPr lang="mn-MN" sz="2200" dirty="0">
                <a:latin typeface="Arial" pitchFamily="34" charset="0"/>
                <a:cs typeface="Arial" pitchFamily="34" charset="0"/>
              </a:rPr>
              <a:t>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6008018"/>
              </p:ext>
            </p:extLst>
          </p:nvPr>
        </p:nvGraphicFramePr>
        <p:xfrm>
          <a:off x="522513" y="696678"/>
          <a:ext cx="8229600" cy="5725892"/>
        </p:xfrm>
        <a:graphic>
          <a:graphicData uri="http://schemas.openxmlformats.org/drawingml/2006/table">
            <a:tbl>
              <a:tblPr/>
              <a:tblGrid>
                <a:gridCol w="590117"/>
                <a:gridCol w="5118910"/>
                <a:gridCol w="1207680"/>
                <a:gridCol w="1312893"/>
              </a:tblGrid>
              <a:tr h="622250">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Хэрэглээний /халуун, хүйтэн/ усан хангамжийн гэмтэл, доголдол, саатлын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9.09%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Дулааны шугамын гэмтэл,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32011">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4.55%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Архивын лавлагаа, мэдээллийн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Цалинтай чөлөө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just" rtl="0" fontAlgn="ctr"/>
                      <a:r>
                        <a:rPr lang="mn-MN" sz="1400" b="1" i="0" u="none" strike="noStrike" dirty="0">
                          <a:solidFill>
                            <a:srgbClr val="000000"/>
                          </a:solidFill>
                          <a:effectLst/>
                          <a:latin typeface="Arial"/>
                        </a:rPr>
                        <a:t>Барилга, байгууламж барих, өргөтгөх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2.27%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rgbClr val="FF0000"/>
                </a:solidFill>
                <a:latin typeface="Arial" panose="020B0604020202020204" pitchFamily="34" charset="0"/>
                <a:cs typeface="Arial" panose="020B0604020202020204" pitchFamily="34" charset="0"/>
              </a:rPr>
              <a:t>ЗАХИРГАА, САНХҮҮГИЙН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 </a:t>
            </a:r>
            <a:r>
              <a:rPr lang="mn-MN" sz="2200" dirty="0" smtClean="0">
                <a:latin typeface="Arial" pitchFamily="34" charset="0"/>
                <a:cs typeface="Arial" pitchFamily="34" charset="0"/>
              </a:rPr>
              <a:t>0</a:t>
            </a:r>
            <a:r>
              <a:rPr lang="en-US" sz="2200" dirty="0" smtClean="0">
                <a:latin typeface="Arial" pitchFamily="34" charset="0"/>
                <a:cs typeface="Arial" pitchFamily="34" charset="0"/>
              </a:rPr>
              <a:t>8</a:t>
            </a:r>
            <a:r>
              <a:rPr lang="mn-MN" sz="2200" dirty="0" smtClean="0">
                <a:latin typeface="Arial" pitchFamily="34" charset="0"/>
                <a:cs typeface="Arial" pitchFamily="34" charset="0"/>
              </a:rPr>
              <a:t> </a:t>
            </a:r>
            <a:r>
              <a:rPr lang="mn-MN" sz="2200" dirty="0" smtClean="0">
                <a:latin typeface="Arial" pitchFamily="34" charset="0"/>
                <a:cs typeface="Arial" pitchFamily="34" charset="0"/>
              </a:rPr>
              <a:t>дугаар сард  </a:t>
            </a:r>
            <a:r>
              <a:rPr lang="mn-MN" sz="2200" dirty="0">
                <a:latin typeface="Arial" pitchFamily="34" charset="0"/>
                <a:cs typeface="Arial" pitchFamily="34" charset="0"/>
              </a:rPr>
              <a:t>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46547205"/>
              </p:ext>
            </p:extLst>
          </p:nvPr>
        </p:nvGraphicFramePr>
        <p:xfrm>
          <a:off x="500741" y="772886"/>
          <a:ext cx="8229600" cy="5878286"/>
        </p:xfrm>
        <a:graphic>
          <a:graphicData uri="http://schemas.openxmlformats.org/drawingml/2006/table">
            <a:tbl>
              <a:tblPr/>
              <a:tblGrid>
                <a:gridCol w="590117"/>
                <a:gridCol w="5118910"/>
                <a:gridCol w="1207680"/>
                <a:gridCol w="1312893"/>
              </a:tblGrid>
              <a:tr h="614278">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1691">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19.05%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9301">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Цалинтай чөлөө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3440">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Архивын лавлагаа, мэдээллийн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8742">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14.29%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7968">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Цалингүй чөлөө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1882">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Ажлаас чөлөөлөгдөх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39635">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0" i="0" u="none" strike="noStrike" dirty="0">
                          <a:solidFill>
                            <a:srgbClr val="000000"/>
                          </a:solidFill>
                          <a:effectLst/>
                          <a:latin typeface="Arial"/>
                        </a:rPr>
                        <a:t>Ажилд шилжих, дэвшин ажиллах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8465">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Жирэмсний амралтын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3440">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Жижиг, дунд үйлдвэрлэлийн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457">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457">
                <a:tc>
                  <a:txBody>
                    <a:bodyPr/>
                    <a:lstStyle/>
                    <a:p>
                      <a:pPr algn="ctr" rtl="0" fontAlgn="ctr"/>
                      <a:r>
                        <a:rPr lang="en-US" sz="1400" b="0"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Барилгын лавлагаа, мэдээлэл, тодорхойлолт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457">
                <a:tc>
                  <a:txBody>
                    <a:bodyPr/>
                    <a:lstStyle/>
                    <a:p>
                      <a:pPr algn="ctr" rtl="0" fontAlgn="ctr"/>
                      <a:r>
                        <a:rPr lang="en-US" sz="1400" b="0"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Барилга, байгууламж барих, өргөтгөх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1073">
                <a:tc gridSpan="2">
                  <a:txBody>
                    <a:bodyPr/>
                    <a:lstStyle/>
                    <a:p>
                      <a:pPr algn="ctr" rtl="0" fontAlgn="ctr"/>
                      <a:r>
                        <a:rPr lang="mn-MN" sz="1400" b="1" i="0" u="none" strike="noStrike" dirty="0">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16960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13" y="339929"/>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a:solidFill>
                  <a:schemeClr val="accent1">
                    <a:lumMod val="75000"/>
                  </a:schemeClr>
                </a:solidFill>
                <a:latin typeface="Arial" panose="020B0604020202020204" pitchFamily="34" charset="0"/>
                <a:cs typeface="Arial" panose="020B0604020202020204" pitchFamily="34" charset="0"/>
              </a:rPr>
              <a:t>ИНЖЕНЕРИЙН БАЙГУУЛАМЖИЙН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0</a:t>
            </a:r>
            <a:r>
              <a:rPr lang="en-US" sz="2200" dirty="0" smtClean="0">
                <a:latin typeface="Arial" pitchFamily="34" charset="0"/>
                <a:cs typeface="Arial" pitchFamily="34" charset="0"/>
              </a:rPr>
              <a:t>8</a:t>
            </a:r>
            <a:r>
              <a:rPr lang="mn-MN" sz="2200" dirty="0" smtClean="0">
                <a:latin typeface="Arial" pitchFamily="34" charset="0"/>
                <a:cs typeface="Arial" pitchFamily="34" charset="0"/>
              </a:rPr>
              <a:t> </a:t>
            </a:r>
            <a:r>
              <a:rPr lang="mn-MN" sz="2200" dirty="0">
                <a:latin typeface="Arial" pitchFamily="34" charset="0"/>
                <a:cs typeface="Arial" pitchFamily="34" charset="0"/>
              </a:rPr>
              <a:t>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69922845"/>
              </p:ext>
            </p:extLst>
          </p:nvPr>
        </p:nvGraphicFramePr>
        <p:xfrm>
          <a:off x="522513" y="957943"/>
          <a:ext cx="8294916" cy="5614614"/>
        </p:xfrm>
        <a:graphic>
          <a:graphicData uri="http://schemas.openxmlformats.org/drawingml/2006/table">
            <a:tbl>
              <a:tblPr/>
              <a:tblGrid>
                <a:gridCol w="594801"/>
                <a:gridCol w="5406946"/>
                <a:gridCol w="1119155"/>
                <a:gridCol w="1174014"/>
              </a:tblGrid>
              <a:tr h="576943">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2249">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Хэрэглээний /халуун, хүйтэн/ усан хангамжийн гэмтэл, доголдол, саатлын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18.18%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9721">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Дулааны шугамын гэмтэл,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8659">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8942">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Инженерийн байгууламжийн төлөвлөлт, шинэчлэлтийн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03837">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Төвлөрсөн дулаан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664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0114">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Барилга, байгууламжийн маргаантай асуудлыг шийдвэрлэх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3465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Барилга, байгууламж барих, өргөтгөх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5428">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Барилга, байгууламжийн чанар, аюулгүй байдлын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1192">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Орон сууцны айлуудын засварын ажлын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1192">
                <a:tc>
                  <a:txBody>
                    <a:bodyPr/>
                    <a:lstStyle/>
                    <a:p>
                      <a:pPr algn="ctr" rtl="0" fontAlgn="ctr"/>
                      <a:r>
                        <a:rPr lang="en-US" sz="1400" b="0"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Хөрс, усны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3.03%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1245">
                <a:tc>
                  <a:txBody>
                    <a:bodyPr/>
                    <a:lstStyle/>
                    <a:p>
                      <a:pPr algn="ctr" rtl="0" fontAlgn="ctr"/>
                      <a:r>
                        <a:rPr lang="en-US" sz="1400" b="0"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smtClean="0">
                          <a:solidFill>
                            <a:srgbClr val="000000"/>
                          </a:solidFill>
                          <a:effectLst/>
                          <a:latin typeface="Arial"/>
                        </a:rPr>
                        <a:t>Бусад</a:t>
                      </a:r>
                      <a:endParaRPr lang="ru-RU"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0" i="0" u="none" strike="noStrike" dirty="0" smtClean="0">
                          <a:solidFill>
                            <a:srgbClr val="000000"/>
                          </a:solidFill>
                          <a:effectLst/>
                          <a:latin typeface="Arial"/>
                        </a:rPr>
                        <a:t>11</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0" i="0" u="none" strike="noStrike" dirty="0" smtClean="0">
                          <a:solidFill>
                            <a:srgbClr val="000000"/>
                          </a:solidFill>
                          <a:effectLst/>
                          <a:latin typeface="Arial"/>
                        </a:rPr>
                        <a:t>33.33</a:t>
                      </a:r>
                      <a:r>
                        <a:rPr lang="en-US" sz="1400" b="0" i="0" u="none" strike="noStrike" dirty="0" smtClean="0">
                          <a:solidFill>
                            <a:srgbClr val="000000"/>
                          </a:solidFill>
                          <a:effectLst/>
                          <a:latin typeface="Arial"/>
                        </a:rPr>
                        <a:t>%</a:t>
                      </a:r>
                      <a:endParaRPr lang="en-US" sz="1400" b="0"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3657">
                <a:tc gridSpan="2">
                  <a:txBody>
                    <a:bodyPr/>
                    <a:lstStyle/>
                    <a:p>
                      <a:pPr algn="ctr" rtl="0" fontAlgn="ctr"/>
                      <a:r>
                        <a:rPr lang="mn-MN" sz="1400" b="1" i="0" u="none" strike="noStrike" dirty="0">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sz="1400" b="1" i="0" u="none" strike="noStrike" dirty="0" smtClean="0">
                          <a:solidFill>
                            <a:srgbClr val="000000"/>
                          </a:solidFill>
                          <a:effectLst/>
                          <a:latin typeface="Arial"/>
                        </a:rPr>
                        <a:t>33</a:t>
                      </a:r>
                      <a:endParaRPr lang="en-US" sz="1400" b="1" i="0" u="none" strike="noStrike" dirty="0">
                        <a:solidFill>
                          <a:srgbClr val="000000"/>
                        </a:solidFill>
                        <a:effectLst/>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412" y="6011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chemeClr val="accent6">
                    <a:lumMod val="60000"/>
                    <a:lumOff val="40000"/>
                  </a:schemeClr>
                </a:solidFill>
                <a:latin typeface="Arial" panose="020B0604020202020204" pitchFamily="34" charset="0"/>
                <a:cs typeface="Arial" panose="020B0604020202020204" pitchFamily="34" charset="0"/>
              </a:rPr>
              <a:t>ТОХИЖИЛТ, ХОГ ХАЯГДЛЫН УДИРДЛАГЫН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0</a:t>
            </a:r>
            <a:r>
              <a:rPr lang="en-US" sz="2200" dirty="0" smtClean="0">
                <a:latin typeface="Arial" pitchFamily="34" charset="0"/>
                <a:cs typeface="Arial" pitchFamily="34" charset="0"/>
              </a:rPr>
              <a:t>8</a:t>
            </a:r>
            <a:r>
              <a:rPr lang="mn-MN" sz="2200" dirty="0" smtClean="0">
                <a:latin typeface="Arial" pitchFamily="34" charset="0"/>
                <a:cs typeface="Arial" pitchFamily="34" charset="0"/>
              </a:rPr>
              <a:t> </a:t>
            </a:r>
            <a:r>
              <a:rPr lang="mn-MN" sz="2200" dirty="0">
                <a:latin typeface="Arial" pitchFamily="34" charset="0"/>
                <a:cs typeface="Arial" pitchFamily="34" charset="0"/>
              </a:rPr>
              <a:t>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48589640"/>
              </p:ext>
            </p:extLst>
          </p:nvPr>
        </p:nvGraphicFramePr>
        <p:xfrm>
          <a:off x="544285" y="1415141"/>
          <a:ext cx="8229600" cy="4772341"/>
        </p:xfrm>
        <a:graphic>
          <a:graphicData uri="http://schemas.openxmlformats.org/drawingml/2006/table">
            <a:tbl>
              <a:tblPr/>
              <a:tblGrid>
                <a:gridCol w="590117"/>
                <a:gridCol w="5118910"/>
                <a:gridCol w="1207680"/>
                <a:gridCol w="1312893"/>
              </a:tblGrid>
              <a:tr h="598717">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9228">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9229">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Хүрээлэн буй орчны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16.67%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4517">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Хөшөө, түүх соёлын дурсгалт зүйлийн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47245">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0" i="0" u="none" strike="noStrike" dirty="0">
                          <a:solidFill>
                            <a:srgbClr val="000000"/>
                          </a:solidFill>
                          <a:effectLst/>
                          <a:latin typeface="Arial"/>
                        </a:rPr>
                        <a:t>Барилгын салбарын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4517">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Авто зам, гүүрийн ажлын төлөвлөлтийн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3751">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Нийслэлийн Засаг дарга бөгөөд Улаанбаатар хотын Захирагчийн бодлого,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33455">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7200">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Нийтийн эд аж ахуйн ашиглалт,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3172">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5285">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Ногоон байгууламжийн тохижилт,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8.33%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3531">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524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a:solidFill>
                  <a:schemeClr val="accent4">
                    <a:lumMod val="60000"/>
                    <a:lumOff val="40000"/>
                  </a:schemeClr>
                </a:solidFill>
                <a:latin typeface="Arial" panose="020B0604020202020204" pitchFamily="34" charset="0"/>
                <a:cs typeface="Arial" panose="020B0604020202020204" pitchFamily="34" charset="0"/>
              </a:rPr>
              <a:t>ХҮНС, ХУДАЛДАА, ҮЙЛЧИЛГЭЭНИЙ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0</a:t>
            </a:r>
            <a:r>
              <a:rPr lang="en-US" sz="2200" dirty="0" smtClean="0">
                <a:latin typeface="Arial" pitchFamily="34" charset="0"/>
                <a:cs typeface="Arial" pitchFamily="34" charset="0"/>
              </a:rPr>
              <a:t>8</a:t>
            </a:r>
            <a:r>
              <a:rPr lang="mn-MN" sz="2200" dirty="0" smtClean="0">
                <a:latin typeface="Arial" pitchFamily="34" charset="0"/>
                <a:cs typeface="Arial" pitchFamily="34" charset="0"/>
              </a:rPr>
              <a:t> </a:t>
            </a:r>
            <a:r>
              <a:rPr lang="mn-MN" sz="2200" dirty="0">
                <a:latin typeface="Arial" pitchFamily="34" charset="0"/>
                <a:cs typeface="Arial" pitchFamily="34" charset="0"/>
              </a:rPr>
              <a:t>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20528998"/>
              </p:ext>
            </p:extLst>
          </p:nvPr>
        </p:nvGraphicFramePr>
        <p:xfrm>
          <a:off x="566055" y="1328049"/>
          <a:ext cx="8229600" cy="4349679"/>
        </p:xfrm>
        <a:graphic>
          <a:graphicData uri="http://schemas.openxmlformats.org/drawingml/2006/table">
            <a:tbl>
              <a:tblPr/>
              <a:tblGrid>
                <a:gridCol w="590117"/>
                <a:gridCol w="5118910"/>
                <a:gridCol w="1207680"/>
                <a:gridCol w="1312893"/>
              </a:tblGrid>
              <a:tr h="599538">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37.50%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18.75%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0" i="0" u="none" strike="noStrike">
                          <a:solidFill>
                            <a:srgbClr val="000000"/>
                          </a:solidFill>
                          <a:effectLst/>
                          <a:latin typeface="Arial"/>
                        </a:rPr>
                        <a:t>Хоолны газар, баар, рестораны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12.50%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9058">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Барилга, байгууламжийн ажлыг зогсоох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039">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03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Нийслэлийн Засаг даргын Хэрэгжүүлэгч агентлагуудын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4179">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dirty="0">
                          <a:solidFill>
                            <a:srgbClr val="000000"/>
                          </a:solidFill>
                          <a:effectLst/>
                          <a:latin typeface="Arial"/>
                        </a:rPr>
                        <a:t>Худаг, ус гаргах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0" i="0" u="none" strike="noStrike">
                          <a:solidFill>
                            <a:srgbClr val="000000"/>
                          </a:solidFill>
                          <a:effectLst/>
                          <a:latin typeface="Arial"/>
                        </a:rPr>
                        <a:t>Агаарын бохирдлын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6.25%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6222">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701156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9910</TotalTime>
  <Words>917</Words>
  <Application>Microsoft Office PowerPoint</Application>
  <PresentationFormat>On-screen Show (4:3)</PresentationFormat>
  <Paragraphs>414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УЛААНБААТАР ХОТЫН ЗАХИРАГЧИЙН АЖЛЫН АЛБА  </vt:lpstr>
      <vt:lpstr>Нийт ирсэн  88  өргөдөл, хүсэлт,  гомдлоос:            Хуулийн хугацаанд шийдвэрлэсэн                57 буюу 64.8%        Хугацаа хэтэрч шийдвэрлэсэн                       2  буюу  2.2%                 Шийдвэрлэх шатандаа, хяналтанд байгаа  29 буюу  33.0 % </vt:lpstr>
      <vt:lpstr>Өргөдөл, гомдол шийдвэрлэлтийн график  2018 оны  08 дугаар сард </vt:lpstr>
      <vt:lpstr>Өргөдөл, гомдлын шийдвэрлэлтийн нэгдсэн тайлан (нэгжээр) Хэлтсүүдийн өргөдөл, гомдлын шийдвэрлэлтийн дэлгэрэнгүй тайлан  /2018.08.01-нээс 08.31-ний хугацаанд нийт ирсэн өргөдлийн тоо/</vt:lpstr>
      <vt:lpstr>  2018 оны  08 дугаар сард  хандсан гол асуудлууд  </vt:lpstr>
      <vt:lpstr>  ЗАХИРГАА, САНХҮҮГИЙН ХЭЛТЭС-т 2018 оны  08 дугаар сард  хандсан асуудлууд  </vt:lpstr>
      <vt:lpstr>  ИНЖЕНЕРИЙН БАЙГУУЛАМЖИЙН ХЭЛТЭС-т 2018 оны 08 дугаар сард  хандсан асуудлууд  </vt:lpstr>
      <vt:lpstr>  ТОХИЖИЛТ, ХОГ ХАЯГДЛЫН УДИРДЛАГЫН ХЭЛТЭС-т 2018 оны 08 дугаар сард  хандсан асуудлууд  </vt:lpstr>
      <vt:lpstr>  ХҮНС, ХУДАЛДАА, ҮЙЛЧИЛГЭЭНИЙ ХЭЛТЭС-т 2018 оны 08 дугаар сард  хандсан асуудлууд  </vt:lpstr>
      <vt:lpstr>  АУДИТ, ДОТООД ХЯНАЛТЫН ХЭЛТЭС-т 2018 оны 08 дугаар сард  хандсан асуудлууд  </vt:lpstr>
      <vt:lpstr>Дүгнэлт </vt:lpstr>
      <vt:lpstr> Цаашид анхаарах асуудлууд: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Windows User</cp:lastModifiedBy>
  <cp:revision>526</cp:revision>
  <cp:lastPrinted>2017-10-16T15:19:42Z</cp:lastPrinted>
  <dcterms:created xsi:type="dcterms:W3CDTF">2014-04-10T03:29:37Z</dcterms:created>
  <dcterms:modified xsi:type="dcterms:W3CDTF">2018-09-06T07:15:03Z</dcterms:modified>
</cp:coreProperties>
</file>