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59" r:id="rId2"/>
    <p:sldId id="314" r:id="rId3"/>
    <p:sldId id="313" r:id="rId4"/>
    <p:sldId id="303" r:id="rId5"/>
    <p:sldId id="306" r:id="rId6"/>
    <p:sldId id="316" r:id="rId7"/>
    <p:sldId id="320" r:id="rId8"/>
    <p:sldId id="318" r:id="rId9"/>
    <p:sldId id="322" r:id="rId10"/>
    <p:sldId id="319" r:id="rId11"/>
    <p:sldId id="312" r:id="rId12"/>
    <p:sldId id="292" r:id="rId13"/>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363" autoAdjust="0"/>
    <p:restoredTop sz="95501" autoAdjust="0"/>
  </p:normalViewPr>
  <p:slideViewPr>
    <p:cSldViewPr snapToGrid="0">
      <p:cViewPr varScale="1">
        <p:scale>
          <a:sx n="88" d="100"/>
          <a:sy n="88" d="100"/>
        </p:scale>
        <p:origin x="-1344"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snapToGrid="0">
      <p:cViewPr varScale="1">
        <p:scale>
          <a:sx n="62" d="100"/>
          <a:sy n="62" d="100"/>
        </p:scale>
        <p:origin x="288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mn-MN"/>
              <a:t>Өргөдөл, гомдлын төрөл:</a:t>
            </a:r>
            <a:endParaRPr lang="en-US"/>
          </a:p>
        </c:rich>
      </c:tx>
      <c:layout>
        <c:manualLayout>
          <c:xMode val="edge"/>
          <c:yMode val="edge"/>
          <c:x val="0.12669168635220604"/>
          <c:y val="3.8081573278729755E-2"/>
        </c:manualLayout>
      </c:layout>
      <c:overlay val="0"/>
      <c:spPr>
        <a:noFill/>
        <a:ln>
          <a:noFill/>
        </a:ln>
        <a:effectLst/>
      </c:sp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765373771241332"/>
          <c:y val="0.18222070295735648"/>
          <c:w val="0.8234626228758668"/>
          <c:h val="0.56874155018240546"/>
        </c:manualLayout>
      </c:layout>
      <c:bar3DChart>
        <c:barDir val="col"/>
        <c:grouping val="stack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dLbls>
            <c:delete val="1"/>
          </c:dLbls>
          <c:cat>
            <c:strRef>
              <c:f>'2016'!$A$2:$A$4</c:f>
              <c:strCache>
                <c:ptCount val="3"/>
                <c:pt idx="0">
                  <c:v>Хүсэлт    69</c:v>
                </c:pt>
                <c:pt idx="1">
                  <c:v>Санал        3</c:v>
                </c:pt>
                <c:pt idx="2">
                  <c:v>Гомдол  19</c:v>
                </c:pt>
              </c:strCache>
            </c:strRef>
          </c:cat>
          <c:val>
            <c:numRef>
              <c:f>'2016'!$B$2:$B$4</c:f>
              <c:numCache>
                <c:formatCode>0.0%</c:formatCode>
                <c:ptCount val="3"/>
                <c:pt idx="0">
                  <c:v>0.75700000000000001</c:v>
                </c:pt>
                <c:pt idx="1">
                  <c:v>3.2000000000000001E-2</c:v>
                </c:pt>
                <c:pt idx="2">
                  <c:v>0.20100000000000001</c:v>
                </c:pt>
              </c:numCache>
            </c:numRef>
          </c:val>
        </c:ser>
        <c:dLbls>
          <c:showLegendKey val="0"/>
          <c:showVal val="1"/>
          <c:showCatName val="0"/>
          <c:showSerName val="0"/>
          <c:showPercent val="0"/>
          <c:showBubbleSize val="0"/>
        </c:dLbls>
        <c:gapWidth val="150"/>
        <c:shape val="box"/>
        <c:axId val="134565248"/>
        <c:axId val="129926272"/>
        <c:axId val="0"/>
      </c:bar3DChart>
      <c:catAx>
        <c:axId val="134565248"/>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9926272"/>
        <c:crosses val="autoZero"/>
        <c:auto val="1"/>
        <c:lblAlgn val="ctr"/>
        <c:lblOffset val="100"/>
        <c:noMultiLvlLbl val="0"/>
      </c:catAx>
      <c:valAx>
        <c:axId val="1299262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345652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baseline="0">
                <a:solidFill>
                  <a:schemeClr val="tx1"/>
                </a:solidFill>
                <a:latin typeface="Arial" panose="020B0604020202020204" pitchFamily="34" charset="0"/>
                <a:ea typeface="+mn-ea"/>
                <a:cs typeface="Arial" panose="020B0604020202020204" pitchFamily="34" charset="0"/>
              </a:defRPr>
            </a:pPr>
            <a:r>
              <a:rPr lang="mn-MN" sz="1400" b="0">
                <a:solidFill>
                  <a:schemeClr val="tx1"/>
                </a:solidFill>
                <a:latin typeface="Arial" panose="020B0604020202020204" pitchFamily="34" charset="0"/>
                <a:cs typeface="Arial" panose="020B0604020202020204" pitchFamily="34" charset="0"/>
              </a:rPr>
              <a:t>Эх сурвалж:</a:t>
            </a:r>
            <a:endParaRPr lang="en-US" sz="1400" b="0">
              <a:solidFill>
                <a:schemeClr val="tx1"/>
              </a:solidFill>
              <a:latin typeface="Arial" panose="020B0604020202020204" pitchFamily="34" charset="0"/>
              <a:cs typeface="Arial" panose="020B0604020202020204" pitchFamily="34" charset="0"/>
            </a:endParaRPr>
          </a:p>
        </c:rich>
      </c:tx>
      <c:layout/>
      <c:overlay val="0"/>
      <c:spPr>
        <a:noFill/>
        <a:ln>
          <a:noFill/>
        </a:ln>
        <a:effectLst/>
      </c:spPr>
    </c:title>
    <c:autoTitleDeleted val="0"/>
    <c:plotArea>
      <c:layout>
        <c:manualLayout>
          <c:layoutTarget val="inner"/>
          <c:xMode val="edge"/>
          <c:yMode val="edge"/>
          <c:x val="7.0824904230439703E-2"/>
          <c:y val="4.5575980316076778E-2"/>
          <c:w val="0.9111482184051295"/>
          <c:h val="0.7231941400734353"/>
        </c:manualLayout>
      </c:layout>
      <c:barChart>
        <c:barDir val="col"/>
        <c:grouping val="clustered"/>
        <c:varyColors val="0"/>
        <c:ser>
          <c:idx val="0"/>
          <c:order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tx2">
                          <a:lumMod val="35000"/>
                          <a:lumOff val="65000"/>
                        </a:schemeClr>
                      </a:solidFill>
                    </a:ln>
                    <a:effectLst/>
                  </c:spPr>
                </c15:leaderLines>
              </c:ext>
            </c:extLst>
          </c:dLbls>
          <c:cat>
            <c:strRef>
              <c:f>'2016'!$A$24:$A$28</c:f>
              <c:strCache>
                <c:ptCount val="5"/>
                <c:pt idx="0">
                  <c:v>1800-1200 утас- 7</c:v>
                </c:pt>
                <c:pt idx="1">
                  <c:v>ub1200.mn- 5</c:v>
                </c:pt>
                <c:pt idx="2">
                  <c:v>ЗГ-н 1111 төв-  13</c:v>
                </c:pt>
                <c:pt idx="3">
                  <c:v>НҮНТөв- 28</c:v>
                </c:pt>
                <c:pt idx="4">
                  <c:v>Байгууллага- 38</c:v>
                </c:pt>
              </c:strCache>
            </c:strRef>
          </c:cat>
          <c:val>
            <c:numRef>
              <c:f>'2016'!$B$24:$B$28</c:f>
              <c:numCache>
                <c:formatCode>0%</c:formatCode>
                <c:ptCount val="5"/>
                <c:pt idx="0">
                  <c:v>0.08</c:v>
                </c:pt>
                <c:pt idx="1">
                  <c:v>0.05</c:v>
                </c:pt>
                <c:pt idx="2">
                  <c:v>0.14000000000000001</c:v>
                </c:pt>
                <c:pt idx="3">
                  <c:v>0.31</c:v>
                </c:pt>
                <c:pt idx="4">
                  <c:v>0.32</c:v>
                </c:pt>
              </c:numCache>
            </c:numRef>
          </c:val>
        </c:ser>
        <c:dLbls>
          <c:dLblPos val="outEnd"/>
          <c:showLegendKey val="0"/>
          <c:showVal val="1"/>
          <c:showCatName val="0"/>
          <c:showSerName val="0"/>
          <c:showPercent val="0"/>
          <c:showBubbleSize val="0"/>
        </c:dLbls>
        <c:gapWidth val="100"/>
        <c:overlap val="-24"/>
        <c:axId val="8253440"/>
        <c:axId val="8256128"/>
      </c:barChart>
      <c:catAx>
        <c:axId val="8253440"/>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8256128"/>
        <c:crosses val="autoZero"/>
        <c:auto val="1"/>
        <c:lblAlgn val="ctr"/>
        <c:lblOffset val="100"/>
        <c:noMultiLvlLbl val="0"/>
      </c:catAx>
      <c:valAx>
        <c:axId val="8256128"/>
        <c:scaling>
          <c:orientation val="minMax"/>
        </c:scaling>
        <c:delete val="0"/>
        <c:axPos val="l"/>
        <c:majorGridlines>
          <c:spPr>
            <a:ln w="9525" cap="flat" cmpd="sng" algn="ctr">
              <a:solidFill>
                <a:schemeClr val="tx2">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crossAx val="825344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7">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55805" cy="467027"/>
          </a:xfrm>
          <a:prstGeom prst="rect">
            <a:avLst/>
          </a:prstGeom>
        </p:spPr>
        <p:txBody>
          <a:bodyPr vert="horz" lIns="88431" tIns="44216" rIns="88431" bIns="44216" rtlCol="0"/>
          <a:lstStyle>
            <a:lvl1pPr algn="l">
              <a:defRPr sz="1200"/>
            </a:lvl1pPr>
          </a:lstStyle>
          <a:p>
            <a:endParaRPr lang="en-US"/>
          </a:p>
        </p:txBody>
      </p:sp>
      <p:sp>
        <p:nvSpPr>
          <p:cNvPr id="3" name="Date Placeholder 2"/>
          <p:cNvSpPr>
            <a:spLocks noGrp="1"/>
          </p:cNvSpPr>
          <p:nvPr>
            <p:ph type="dt" sz="quarter" idx="1"/>
          </p:nvPr>
        </p:nvSpPr>
        <p:spPr>
          <a:xfrm>
            <a:off x="3995799" y="1"/>
            <a:ext cx="3055805" cy="467027"/>
          </a:xfrm>
          <a:prstGeom prst="rect">
            <a:avLst/>
          </a:prstGeom>
        </p:spPr>
        <p:txBody>
          <a:bodyPr vert="horz" lIns="88431" tIns="44216" rIns="88431" bIns="44216" rtlCol="0"/>
          <a:lstStyle>
            <a:lvl1pPr algn="r">
              <a:defRPr sz="1200"/>
            </a:lvl1pPr>
          </a:lstStyle>
          <a:p>
            <a:fld id="{75A27622-F202-45BF-8224-BAFB18BD640D}" type="datetimeFigureOut">
              <a:rPr lang="en-US" smtClean="0"/>
              <a:t>2018-11-13</a:t>
            </a:fld>
            <a:endParaRPr lang="en-US"/>
          </a:p>
        </p:txBody>
      </p:sp>
      <p:sp>
        <p:nvSpPr>
          <p:cNvPr id="4" name="Footer Placeholder 3"/>
          <p:cNvSpPr>
            <a:spLocks noGrp="1"/>
          </p:cNvSpPr>
          <p:nvPr>
            <p:ph type="ftr" sz="quarter" idx="2"/>
          </p:nvPr>
        </p:nvSpPr>
        <p:spPr>
          <a:xfrm>
            <a:off x="1" y="8842075"/>
            <a:ext cx="3055805" cy="467027"/>
          </a:xfrm>
          <a:prstGeom prst="rect">
            <a:avLst/>
          </a:prstGeom>
        </p:spPr>
        <p:txBody>
          <a:bodyPr vert="horz" lIns="88431" tIns="44216" rIns="88431" bIns="44216" rtlCol="0" anchor="b"/>
          <a:lstStyle>
            <a:lvl1pPr algn="l">
              <a:defRPr sz="1200"/>
            </a:lvl1pPr>
          </a:lstStyle>
          <a:p>
            <a:endParaRPr lang="en-US"/>
          </a:p>
        </p:txBody>
      </p:sp>
      <p:sp>
        <p:nvSpPr>
          <p:cNvPr id="5" name="Slide Number Placeholder 4"/>
          <p:cNvSpPr>
            <a:spLocks noGrp="1"/>
          </p:cNvSpPr>
          <p:nvPr>
            <p:ph type="sldNum" sz="quarter" idx="3"/>
          </p:nvPr>
        </p:nvSpPr>
        <p:spPr>
          <a:xfrm>
            <a:off x="3995799" y="8842075"/>
            <a:ext cx="3055805" cy="467027"/>
          </a:xfrm>
          <a:prstGeom prst="rect">
            <a:avLst/>
          </a:prstGeom>
        </p:spPr>
        <p:txBody>
          <a:bodyPr vert="horz" lIns="88431" tIns="44216" rIns="88431" bIns="44216" rtlCol="0" anchor="b"/>
          <a:lstStyle>
            <a:lvl1pPr algn="r">
              <a:defRPr sz="1200"/>
            </a:lvl1pPr>
          </a:lstStyle>
          <a:p>
            <a:fld id="{0BC461EC-5127-41A7-A21D-3116F786B90B}" type="slidenum">
              <a:rPr lang="en-US" smtClean="0"/>
              <a:t>‹#›</a:t>
            </a:fld>
            <a:endParaRPr lang="en-US"/>
          </a:p>
        </p:txBody>
      </p:sp>
    </p:spTree>
    <p:extLst>
      <p:ext uri="{BB962C8B-B14F-4D97-AF65-F5344CB8AC3E}">
        <p14:creationId xmlns:p14="http://schemas.microsoft.com/office/powerpoint/2010/main" val="76296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57023" cy="467178"/>
          </a:xfrm>
          <a:prstGeom prst="rect">
            <a:avLst/>
          </a:prstGeom>
        </p:spPr>
        <p:txBody>
          <a:bodyPr vert="horz" lIns="88468" tIns="44234" rIns="88468" bIns="44234" rtlCol="0"/>
          <a:lstStyle>
            <a:lvl1pPr algn="l">
              <a:defRPr sz="1200"/>
            </a:lvl1pPr>
          </a:lstStyle>
          <a:p>
            <a:endParaRPr lang="en-US"/>
          </a:p>
        </p:txBody>
      </p:sp>
      <p:sp>
        <p:nvSpPr>
          <p:cNvPr id="3" name="Date Placeholder 2"/>
          <p:cNvSpPr>
            <a:spLocks noGrp="1"/>
          </p:cNvSpPr>
          <p:nvPr>
            <p:ph type="dt" idx="1"/>
          </p:nvPr>
        </p:nvSpPr>
        <p:spPr>
          <a:xfrm>
            <a:off x="3994578" y="1"/>
            <a:ext cx="3057022" cy="467178"/>
          </a:xfrm>
          <a:prstGeom prst="rect">
            <a:avLst/>
          </a:prstGeom>
        </p:spPr>
        <p:txBody>
          <a:bodyPr vert="horz" lIns="88468" tIns="44234" rIns="88468" bIns="44234" rtlCol="0"/>
          <a:lstStyle>
            <a:lvl1pPr algn="r">
              <a:defRPr sz="1200"/>
            </a:lvl1pPr>
          </a:lstStyle>
          <a:p>
            <a:fld id="{4D3EF834-7D41-4E3E-8921-ECDE429AF013}" type="datetimeFigureOut">
              <a:rPr lang="en-US" smtClean="0"/>
              <a:t>2018-11-13</a:t>
            </a:fld>
            <a:endParaRPr lang="en-US"/>
          </a:p>
        </p:txBody>
      </p:sp>
      <p:sp>
        <p:nvSpPr>
          <p:cNvPr id="4" name="Slide Image Placeholder 3"/>
          <p:cNvSpPr>
            <a:spLocks noGrp="1" noRot="1" noChangeAspect="1"/>
          </p:cNvSpPr>
          <p:nvPr>
            <p:ph type="sldImg" idx="2"/>
          </p:nvPr>
        </p:nvSpPr>
        <p:spPr>
          <a:xfrm>
            <a:off x="1433513" y="1165225"/>
            <a:ext cx="4186237" cy="3140075"/>
          </a:xfrm>
          <a:prstGeom prst="rect">
            <a:avLst/>
          </a:prstGeom>
          <a:noFill/>
          <a:ln w="12700">
            <a:solidFill>
              <a:prstClr val="black"/>
            </a:solidFill>
          </a:ln>
        </p:spPr>
        <p:txBody>
          <a:bodyPr vert="horz" lIns="88468" tIns="44234" rIns="88468" bIns="44234" rtlCol="0" anchor="ctr"/>
          <a:lstStyle/>
          <a:p>
            <a:endParaRPr lang="en-US"/>
          </a:p>
        </p:txBody>
      </p:sp>
      <p:sp>
        <p:nvSpPr>
          <p:cNvPr id="5" name="Notes Placeholder 4"/>
          <p:cNvSpPr>
            <a:spLocks noGrp="1"/>
          </p:cNvSpPr>
          <p:nvPr>
            <p:ph type="body" sz="quarter" idx="3"/>
          </p:nvPr>
        </p:nvSpPr>
        <p:spPr>
          <a:xfrm>
            <a:off x="704829" y="4480107"/>
            <a:ext cx="5643608" cy="3665542"/>
          </a:xfrm>
          <a:prstGeom prst="rect">
            <a:avLst/>
          </a:prstGeom>
        </p:spPr>
        <p:txBody>
          <a:bodyPr vert="horz" lIns="88468" tIns="44234" rIns="88468" bIns="4423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4" y="8841924"/>
            <a:ext cx="3057023" cy="467178"/>
          </a:xfrm>
          <a:prstGeom prst="rect">
            <a:avLst/>
          </a:prstGeom>
        </p:spPr>
        <p:txBody>
          <a:bodyPr vert="horz" lIns="88468" tIns="44234" rIns="88468" bIns="44234" rtlCol="0" anchor="b"/>
          <a:lstStyle>
            <a:lvl1pPr algn="l">
              <a:defRPr sz="1200"/>
            </a:lvl1pPr>
          </a:lstStyle>
          <a:p>
            <a:endParaRPr lang="en-US"/>
          </a:p>
        </p:txBody>
      </p:sp>
      <p:sp>
        <p:nvSpPr>
          <p:cNvPr id="7" name="Slide Number Placeholder 6"/>
          <p:cNvSpPr>
            <a:spLocks noGrp="1"/>
          </p:cNvSpPr>
          <p:nvPr>
            <p:ph type="sldNum" sz="quarter" idx="5"/>
          </p:nvPr>
        </p:nvSpPr>
        <p:spPr>
          <a:xfrm>
            <a:off x="3994578" y="8841924"/>
            <a:ext cx="3057022" cy="467178"/>
          </a:xfrm>
          <a:prstGeom prst="rect">
            <a:avLst/>
          </a:prstGeom>
        </p:spPr>
        <p:txBody>
          <a:bodyPr vert="horz" lIns="88468" tIns="44234" rIns="88468" bIns="44234" rtlCol="0" anchor="b"/>
          <a:lstStyle>
            <a:lvl1pPr algn="r">
              <a:defRPr sz="1200"/>
            </a:lvl1pPr>
          </a:lstStyle>
          <a:p>
            <a:fld id="{4DD315FA-5E59-4FB9-9FD8-B79B812CB33D}" type="slidenum">
              <a:rPr lang="en-US" smtClean="0"/>
              <a:t>‹#›</a:t>
            </a:fld>
            <a:endParaRPr lang="en-US"/>
          </a:p>
        </p:txBody>
      </p:sp>
    </p:spTree>
    <p:extLst>
      <p:ext uri="{BB962C8B-B14F-4D97-AF65-F5344CB8AC3E}">
        <p14:creationId xmlns:p14="http://schemas.microsoft.com/office/powerpoint/2010/main" val="765956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4DD315FA-5E59-4FB9-9FD8-B79B812CB33D}" type="slidenum">
              <a:rPr lang="en-US" smtClean="0"/>
              <a:t>1</a:t>
            </a:fld>
            <a:endParaRPr lang="en-US"/>
          </a:p>
        </p:txBody>
      </p:sp>
    </p:spTree>
    <p:extLst>
      <p:ext uri="{BB962C8B-B14F-4D97-AF65-F5344CB8AC3E}">
        <p14:creationId xmlns:p14="http://schemas.microsoft.com/office/powerpoint/2010/main" val="3078803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DD315FA-5E59-4FB9-9FD8-B79B812CB33D}" type="slidenum">
              <a:rPr lang="en-US" smtClean="0"/>
              <a:t>2</a:t>
            </a:fld>
            <a:endParaRPr lang="en-US"/>
          </a:p>
        </p:txBody>
      </p:sp>
    </p:spTree>
    <p:extLst>
      <p:ext uri="{BB962C8B-B14F-4D97-AF65-F5344CB8AC3E}">
        <p14:creationId xmlns:p14="http://schemas.microsoft.com/office/powerpoint/2010/main" val="3940821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4</a:t>
            </a:fld>
            <a:endParaRPr lang="en-US"/>
          </a:p>
        </p:txBody>
      </p:sp>
    </p:spTree>
    <p:extLst>
      <p:ext uri="{BB962C8B-B14F-4D97-AF65-F5344CB8AC3E}">
        <p14:creationId xmlns:p14="http://schemas.microsoft.com/office/powerpoint/2010/main" val="22331010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D315FA-5E59-4FB9-9FD8-B79B812CB33D}" type="slidenum">
              <a:rPr lang="en-US" smtClean="0"/>
              <a:t>12</a:t>
            </a:fld>
            <a:endParaRPr lang="en-US"/>
          </a:p>
        </p:txBody>
      </p:sp>
    </p:spTree>
    <p:extLst>
      <p:ext uri="{BB962C8B-B14F-4D97-AF65-F5344CB8AC3E}">
        <p14:creationId xmlns:p14="http://schemas.microsoft.com/office/powerpoint/2010/main" val="2293498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2018-11-13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1323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2018-11-13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976949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2018-11-13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95779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2018-11-13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78373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2018-11-13</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63909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2018-11-13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257920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2018-11-13</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245456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2018-11-13</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56345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2018-11-13</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18403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2018-11-13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98307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2018-11-13</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085868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1" latinLnBrk="0" hangingPunct="1"/>
            <a:fld id="{C699CB88-5E1A-4FAC-892A-60949ACB1F6F}" type="datetimeFigureOut">
              <a:rPr lang="en-US" smtClean="0"/>
              <a:pPr eaLnBrk="1" latinLnBrk="0" hangingPunct="1"/>
              <a:t>2018-11-13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329679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monitoring@ubservice.mn"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5" descr="UB.BMP"/>
          <p:cNvPicPr>
            <a:picLocks noGrp="1" noChangeAspect="1"/>
          </p:cNvPicPr>
          <p:nvPr>
            <p:ph idx="1"/>
          </p:nvPr>
        </p:nvPicPr>
        <p:blipFill>
          <a:blip r:embed="rId3"/>
          <a:srcRect/>
          <a:stretch>
            <a:fillRect/>
          </a:stretch>
        </p:blipFill>
        <p:spPr bwMode="auto">
          <a:xfrm>
            <a:off x="3421634" y="1545771"/>
            <a:ext cx="2415031" cy="1850571"/>
          </a:xfrm>
          <a:prstGeom prst="rect">
            <a:avLst/>
          </a:prstGeom>
          <a:noFill/>
          <a:ln w="9525">
            <a:noFill/>
            <a:miter lim="800000"/>
            <a:headEnd/>
            <a:tailEnd/>
          </a:ln>
        </p:spPr>
      </p:pic>
      <p:sp>
        <p:nvSpPr>
          <p:cNvPr id="2" name="Title 1"/>
          <p:cNvSpPr>
            <a:spLocks noGrp="1"/>
          </p:cNvSpPr>
          <p:nvPr>
            <p:ph type="title"/>
          </p:nvPr>
        </p:nvSpPr>
        <p:spPr>
          <a:xfrm>
            <a:off x="1371600" y="631428"/>
            <a:ext cx="6400800" cy="765572"/>
          </a:xfrm>
        </p:spPr>
        <p:txBody>
          <a:bodyPr>
            <a:noAutofit/>
          </a:bodyPr>
          <a:lstStyle/>
          <a:p>
            <a:pPr algn="ct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r>
              <a:rPr lang="mn-MN" sz="2100" b="1" dirty="0">
                <a:ln w="9000" cmpd="sng">
                  <a:solidFill>
                    <a:schemeClr val="accent4">
                      <a:shade val="50000"/>
                      <a:satMod val="120000"/>
                    </a:schemeClr>
                  </a:solidFill>
                  <a:prstDash val="solid"/>
                </a:ln>
                <a:solidFill>
                  <a:srgbClr val="FF0000"/>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УЛААНБААТАР ХОТЫН ЗАХИРАГЧИЙН АЖЛЫН АЛБА </a:t>
            </a:r>
            <a: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r>
            <a:br>
              <a:rPr lang="en-US" sz="2100" b="1" dirty="0">
                <a:ln w="9000" cmpd="sng">
                  <a:solidFill>
                    <a:schemeClr val="accent4">
                      <a:shade val="50000"/>
                      <a:satMod val="120000"/>
                    </a:schemeClr>
                  </a:solidFill>
                  <a:prstDash val="solid"/>
                </a:ln>
                <a:solidFill>
                  <a:schemeClr val="bg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br>
            <a:endParaRPr lang="en-US" sz="2100" dirty="0"/>
          </a:p>
        </p:txBody>
      </p:sp>
      <p:sp>
        <p:nvSpPr>
          <p:cNvPr id="6" name="Rectangle 5"/>
          <p:cNvSpPr/>
          <p:nvPr/>
        </p:nvSpPr>
        <p:spPr>
          <a:xfrm>
            <a:off x="1914525" y="4876801"/>
            <a:ext cx="5429250" cy="71558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defRPr/>
            </a:pPr>
            <a:r>
              <a:rPr lang="mn-MN" sz="135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ЗАХИРГАА, САНХҮҮГИЙН ХЭЛТЭС</a:t>
            </a:r>
            <a:endParaRPr lang="en-US" sz="135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defRPr/>
            </a:pPr>
            <a:endParaRPr lang="en-US" sz="1350" dirty="0">
              <a:solidFill>
                <a:srgbClr val="7030A0"/>
              </a:solidFill>
              <a:effectLst>
                <a:outerShdw blurRad="38100" dist="38100" dir="2700000" algn="tl">
                  <a:srgbClr val="000000">
                    <a:alpha val="43137"/>
                  </a:srgbClr>
                </a:outerShdw>
              </a:effectLst>
              <a:latin typeface="Arial" pitchFamily="34" charset="0"/>
              <a:cs typeface="Arial" pitchFamily="34" charset="0"/>
            </a:endParaRPr>
          </a:p>
          <a:p>
            <a:pPr algn="ctr">
              <a:defRPr/>
            </a:pPr>
            <a:r>
              <a:rPr lang="en-US" sz="1350" dirty="0" smtClean="0">
                <a:solidFill>
                  <a:srgbClr val="002060"/>
                </a:solidFill>
                <a:effectLst>
                  <a:outerShdw blurRad="38100" dist="38100" dir="2700000" algn="tl">
                    <a:srgbClr val="000000">
                      <a:alpha val="43137"/>
                    </a:srgbClr>
                  </a:outerShdw>
                </a:effectLst>
                <a:latin typeface="Arial" pitchFamily="34" charset="0"/>
                <a:cs typeface="Arial" pitchFamily="34" charset="0"/>
                <a:hlinkClick r:id="rId4"/>
              </a:rPr>
              <a:t>ubservice.mn</a:t>
            </a:r>
            <a:endParaRPr lang="en-US" sz="1350" dirty="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
        <p:nvSpPr>
          <p:cNvPr id="7" name="Rectangle 6"/>
          <p:cNvSpPr/>
          <p:nvPr/>
        </p:nvSpPr>
        <p:spPr>
          <a:xfrm>
            <a:off x="1485900" y="3632860"/>
            <a:ext cx="6286500" cy="8248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a:spAutoFit/>
          </a:bodyPr>
          <a:lstStyle/>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201</a:t>
            </a:r>
            <a:r>
              <a:rPr lang="en-US"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8</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оны </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1</a:t>
            </a:r>
            <a:r>
              <a:rPr lang="en-US"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0</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дугаар </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сард ирсэн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өргөдөл</a:t>
            </a: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ctr">
              <a:spcBef>
                <a:spcPct val="20000"/>
              </a:spcBef>
              <a:defRPr/>
            </a:pPr>
            <a:r>
              <a:rPr lang="mn-MN" sz="1400" dirty="0" smtClean="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mn-MN" sz="1400" dirty="0">
                <a:solidFill>
                  <a:schemeClr val="tx1"/>
                </a:solidFill>
                <a:effectLst>
                  <a:outerShdw blurRad="38100" dist="38100" dir="2700000" algn="tl">
                    <a:srgbClr val="000000">
                      <a:alpha val="43137"/>
                    </a:srgbClr>
                  </a:outerShdw>
                </a:effectLst>
                <a:latin typeface="Arial" pitchFamily="34" charset="0"/>
                <a:cs typeface="Arial" pitchFamily="34" charset="0"/>
              </a:rPr>
              <a:t>гомдлын шийдвэрлэлтийн тайлан </a:t>
            </a:r>
            <a:endParaRPr lang="en-US" sz="1400"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ctr">
              <a:spcBef>
                <a:spcPct val="20000"/>
              </a:spcBef>
              <a:defRPr/>
            </a:pPr>
            <a:r>
              <a:rPr lang="mn-MN" sz="1400" b="1" cap="all" dirty="0">
                <a:ln w="9000" cmpd="sng">
                  <a:solidFill>
                    <a:srgbClr val="8064A2">
                      <a:shade val="50000"/>
                      <a:satMod val="120000"/>
                    </a:srgbClr>
                  </a:solidFill>
                  <a:prstDash val="solid"/>
                </a:ln>
                <a:solidFill>
                  <a:schemeClr val="tx1"/>
                </a:solidFill>
                <a:effectLst>
                  <a:outerShdw blurRad="38100" dist="38100" dir="2700000" algn="tl">
                    <a:srgbClr val="000000">
                      <a:alpha val="43137"/>
                    </a:srgbClr>
                  </a:outerShdw>
                  <a:reflection blurRad="12700" stA="28000" endPos="45000" dist="1000" dir="5400000" sy="-100000" algn="bl" rotWithShape="0"/>
                </a:effectLst>
                <a:latin typeface="Arial" pitchFamily="34" charset="0"/>
                <a:cs typeface="Arial" pitchFamily="34" charset="0"/>
              </a:rPr>
              <a:t> </a:t>
            </a:r>
            <a:endParaRPr lang="en-US" sz="1400" b="1" dirty="0">
              <a:solidFill>
                <a:schemeClr val="tx1"/>
              </a:solidFill>
            </a:endParaRPr>
          </a:p>
        </p:txBody>
      </p:sp>
    </p:spTree>
    <p:extLst>
      <p:ext uri="{BB962C8B-B14F-4D97-AF65-F5344CB8AC3E}">
        <p14:creationId xmlns:p14="http://schemas.microsoft.com/office/powerpoint/2010/main" val="727337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041" y="808015"/>
            <a:ext cx="819941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smtClean="0">
                <a:solidFill>
                  <a:srgbClr val="FF0000"/>
                </a:solidFill>
                <a:latin typeface="Arial" panose="020B0604020202020204" pitchFamily="34" charset="0"/>
                <a:cs typeface="Arial" panose="020B0604020202020204" pitchFamily="34" charset="0"/>
              </a:rPr>
              <a:t>АУДИТ, ДОТООД ХЯНАЛТЫН ХЭЛТЭС</a:t>
            </a:r>
            <a:r>
              <a:rPr lang="mn-MN" sz="2000" dirty="0" smtClean="0">
                <a:latin typeface="Arial" panose="020B0604020202020204" pitchFamily="34" charset="0"/>
                <a:cs typeface="Arial" panose="020B0604020202020204" pitchFamily="34" charset="0"/>
              </a:rPr>
              <a:t>-т</a:t>
            </a:r>
            <a:br>
              <a:rPr lang="mn-MN"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a:t>
            </a:r>
            <a:r>
              <a:rPr lang="en-US" sz="2200" dirty="0">
                <a:latin typeface="Arial" pitchFamily="34" charset="0"/>
                <a:cs typeface="Arial" pitchFamily="34" charset="0"/>
              </a:rPr>
              <a:t>1</a:t>
            </a:r>
            <a:r>
              <a:rPr lang="mn-MN" sz="2200" dirty="0">
                <a:latin typeface="Arial" pitchFamily="34" charset="0"/>
                <a:cs typeface="Arial" pitchFamily="34" charset="0"/>
              </a:rPr>
              <a:t>0 дугаар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186051"/>
              </p:ext>
            </p:extLst>
          </p:nvPr>
        </p:nvGraphicFramePr>
        <p:xfrm>
          <a:off x="500742" y="1665506"/>
          <a:ext cx="8229600" cy="3388955"/>
        </p:xfrm>
        <a:graphic>
          <a:graphicData uri="http://schemas.openxmlformats.org/drawingml/2006/table">
            <a:tbl>
              <a:tblPr/>
              <a:tblGrid>
                <a:gridCol w="590117"/>
                <a:gridCol w="5118910"/>
                <a:gridCol w="1207680"/>
                <a:gridCol w="1312893"/>
              </a:tblGrid>
              <a:tr h="762009">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01001">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Авто зогсоол, төлбөртэй зогсоолын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01001">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1" i="0" u="none" strike="noStrike" dirty="0">
                          <a:solidFill>
                            <a:srgbClr val="000000"/>
                          </a:solidFill>
                          <a:effectLst/>
                          <a:latin typeface="Arial"/>
                        </a:rPr>
                        <a:t>Авто замын сэтэлгээ болон орц, гарцны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01001">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Төвлөрсөн цахилгаан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01001">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Хөшөө, түүх соёлын дурсгалт зүйлийн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01001">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Жижиг, дунд үйлдвэрлэлийн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621941">
                <a:tc gridSpan="2">
                  <a:txBody>
                    <a:bodyPr/>
                    <a:lstStyle/>
                    <a:p>
                      <a:pPr algn="ctr" rtl="0" fontAlgn="ctr"/>
                      <a:r>
                        <a:rPr lang="mn-MN" sz="1400" b="1" i="0" u="none" strike="noStrike">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0367789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497319"/>
          </a:xfrm>
        </p:spPr>
        <p:txBody>
          <a:bodyPr>
            <a:normAutofit/>
          </a:bodyPr>
          <a:lstStyle/>
          <a:p>
            <a:pPr algn="ctr"/>
            <a:r>
              <a:rPr lang="mn-MN" sz="2800" dirty="0" smtClean="0">
                <a:latin typeface="Arial" panose="020B0604020202020204" pitchFamily="34" charset="0"/>
                <a:cs typeface="Arial" panose="020B0604020202020204" pitchFamily="34" charset="0"/>
              </a:rPr>
              <a:t>Дүгнэлт </a:t>
            </a:r>
            <a:endParaRPr lang="en-US" sz="28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28650" y="987136"/>
            <a:ext cx="7886700" cy="5189827"/>
          </a:xfrm>
        </p:spPr>
        <p:txBody>
          <a:bodyPr>
            <a:normAutofit/>
          </a:bodyPr>
          <a:lstStyle/>
          <a:p>
            <a:pPr marL="0" indent="0" algn="ctr">
              <a:buNone/>
            </a:pPr>
            <a:r>
              <a:rPr lang="mn-MN" sz="2000" u="sng" dirty="0" smtClean="0">
                <a:latin typeface="Arial" panose="020B0604020202020204" pitchFamily="34" charset="0"/>
                <a:cs typeface="Arial" panose="020B0604020202020204" pitchFamily="34" charset="0"/>
              </a:rPr>
              <a:t>Улаанбаатар хотын Захирагчийн ажлын албаны хэмжээнд ирсэн нийт өргөдөл гомдлын  хүрээнд:</a:t>
            </a:r>
          </a:p>
          <a:p>
            <a:pPr marL="0" indent="0" algn="ctr">
              <a:buNone/>
            </a:pPr>
            <a:endParaRPr lang="mn-MN" sz="1800" dirty="0" smtClean="0">
              <a:latin typeface="Arial" panose="020B0604020202020204" pitchFamily="34" charset="0"/>
              <a:cs typeface="Arial" panose="020B0604020202020204" pitchFamily="34" charset="0"/>
            </a:endParaRPr>
          </a:p>
          <a:p>
            <a:pPr marL="0" indent="0" algn="just">
              <a:buNone/>
            </a:pPr>
            <a:r>
              <a:rPr lang="mn-MN" sz="1800" dirty="0" smtClean="0">
                <a:latin typeface="Arial" panose="020B0604020202020204" pitchFamily="34" charset="0"/>
                <a:cs typeface="Arial" panose="020B0604020202020204" pitchFamily="34" charset="0"/>
              </a:rPr>
              <a:t>	2018 оны </a:t>
            </a:r>
            <a:r>
              <a:rPr lang="en-US" sz="1800" dirty="0">
                <a:latin typeface="Arial" pitchFamily="34" charset="0"/>
                <a:cs typeface="Arial" pitchFamily="34" charset="0"/>
              </a:rPr>
              <a:t>1</a:t>
            </a:r>
            <a:r>
              <a:rPr lang="mn-MN" sz="1800" dirty="0">
                <a:latin typeface="Arial" panose="020B0604020202020204" pitchFamily="34" charset="0"/>
                <a:cs typeface="Arial" panose="020B0604020202020204" pitchFamily="34" charset="0"/>
              </a:rPr>
              <a:t>0 дугаар </a:t>
            </a:r>
            <a:r>
              <a:rPr lang="mn-MN" sz="1800" dirty="0" smtClean="0">
                <a:latin typeface="Arial" panose="020B0604020202020204" pitchFamily="34" charset="0"/>
                <a:cs typeface="Arial" panose="020B0604020202020204" pitchFamily="34" charset="0"/>
              </a:rPr>
              <a:t>сарын 01-ний өдрөөс хойш манай байгууллагад ирсэн нийт өргөдөл гомдлыг 2018 оны </a:t>
            </a:r>
            <a:r>
              <a:rPr lang="en-US" sz="1800" dirty="0">
                <a:latin typeface="Arial" pitchFamily="34" charset="0"/>
                <a:cs typeface="Arial" pitchFamily="34" charset="0"/>
              </a:rPr>
              <a:t>1</a:t>
            </a:r>
            <a:r>
              <a:rPr lang="mn-MN" sz="1800" dirty="0">
                <a:latin typeface="Arial" panose="020B0604020202020204" pitchFamily="34" charset="0"/>
                <a:cs typeface="Arial" panose="020B0604020202020204" pitchFamily="34" charset="0"/>
              </a:rPr>
              <a:t>0 дугаар </a:t>
            </a:r>
            <a:r>
              <a:rPr lang="mn-MN" sz="1800" dirty="0" smtClean="0">
                <a:latin typeface="Arial" panose="020B0604020202020204" pitchFamily="34" charset="0"/>
                <a:cs typeface="Arial" panose="020B0604020202020204" pitchFamily="34" charset="0"/>
              </a:rPr>
              <a:t> сарын 31-ний  дотор “Өргөдөл, гомдлын  нэгдсэн программ”-д  бүрэн бүртгэж, иргэдээс төрийн байгууллага, албан тушаалтанд гаргасан өргөдөл гомдлыг шийдвэрлэх тухай хууль, Засгийн газрын 2009 оны “Ил тод байдлыг илтгэх шалгуур үзүүлэлт батлах тухай” 143 дугаар тогтоол, Нийслэлийн  Засаг даргын 2013 оны А/127, А/1086 дугаар захирамжаар  батлагдсан журмын дагуу шийдвэрлэн ажиллаж байна. </a:t>
            </a:r>
            <a:endParaRPr lang="en-US" sz="1800" dirty="0" smtClean="0">
              <a:latin typeface="Arial" panose="020B0604020202020204" pitchFamily="34" charset="0"/>
              <a:cs typeface="Arial" panose="020B0604020202020204" pitchFamily="34" charset="0"/>
            </a:endParaRPr>
          </a:p>
          <a:p>
            <a:pPr marL="0" indent="0" algn="just">
              <a:buNone/>
            </a:pPr>
            <a:r>
              <a:rPr lang="en-US" sz="1800" dirty="0">
                <a:latin typeface="Arial" panose="020B0604020202020204" pitchFamily="34" charset="0"/>
                <a:cs typeface="Arial" panose="020B0604020202020204" pitchFamily="34" charset="0"/>
              </a:rPr>
              <a:t>	</a:t>
            </a:r>
            <a:r>
              <a:rPr lang="mn-MN" sz="1800" dirty="0" smtClean="0">
                <a:latin typeface="Arial" panose="020B0604020202020204" pitchFamily="34" charset="0"/>
                <a:cs typeface="Arial" panose="020B0604020202020204" pitchFamily="34" charset="0"/>
              </a:rPr>
              <a:t>Албанд иргэд, аж ахуйн нэгж, байгууллагаас хандаж ирүүлсэн санал, хүсэлт, өргөдөл, гомдлын  шийдвэрлэлтийн тайлан мэдээг цахим сайтад  байршуулан мэдээллийг тогтмол шинэчлэн ажиллаж байна. </a:t>
            </a:r>
            <a:endParaRPr lang="en-US" sz="1800" dirty="0" smtClean="0">
              <a:latin typeface="Arial" panose="020B0604020202020204" pitchFamily="34" charset="0"/>
              <a:cs typeface="Arial" panose="020B0604020202020204" pitchFamily="34" charset="0"/>
            </a:endParaRPr>
          </a:p>
          <a:p>
            <a:pPr marL="0" indent="0" algn="r">
              <a:buNone/>
            </a:pPr>
            <a:r>
              <a:rPr lang="mn-MN" sz="1800" dirty="0" smtClean="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ubservice.mn/</a:t>
            </a:r>
            <a:endParaRPr 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71844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0253"/>
            <a:ext cx="7783830" cy="522708"/>
          </a:xfrm>
        </p:spPr>
        <p:txBody>
          <a:bodyPr>
            <a:normAutofit fontScale="90000"/>
          </a:bodyPr>
          <a:lstStyle/>
          <a:p>
            <a:pPr algn="ctr"/>
            <a:r>
              <a:rPr lang="mn-MN" sz="2000" b="1" u="sng" dirty="0" smtClean="0">
                <a:latin typeface="Arial" panose="020B0604020202020204" pitchFamily="34" charset="0"/>
                <a:cs typeface="Arial" panose="020B0604020202020204" pitchFamily="34" charset="0"/>
              </a:rPr>
              <a:t/>
            </a:r>
            <a:br>
              <a:rPr lang="mn-MN" sz="2000" b="1" u="sng" dirty="0" smtClean="0">
                <a:latin typeface="Arial" panose="020B0604020202020204" pitchFamily="34" charset="0"/>
                <a:cs typeface="Arial" panose="020B0604020202020204" pitchFamily="34" charset="0"/>
              </a:rPr>
            </a:br>
            <a:r>
              <a:rPr lang="mn-MN" sz="2400" b="1" dirty="0" smtClean="0">
                <a:latin typeface="Arial" panose="020B0604020202020204" pitchFamily="34" charset="0"/>
                <a:cs typeface="Arial" panose="020B0604020202020204" pitchFamily="34" charset="0"/>
              </a:rPr>
              <a:t>Цаашид анхаарах асуудлууд:</a:t>
            </a:r>
            <a:endParaRPr lang="en-US" sz="2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17765" y="1380951"/>
            <a:ext cx="7886701" cy="4135583"/>
          </a:xfrm>
        </p:spPr>
        <p:txBody>
          <a:bodyPr>
            <a:normAutofit/>
          </a:bodyPr>
          <a:lstStyle/>
          <a:p>
            <a:pPr marL="0" lvl="0" indent="0" algn="just">
              <a:buNone/>
            </a:pPr>
            <a:endParaRPr lang="mn-MN" sz="2000" dirty="0">
              <a:latin typeface="Arial" panose="020B0604020202020204" pitchFamily="34" charset="0"/>
              <a:cs typeface="Arial" panose="020B0604020202020204" pitchFamily="34" charset="0"/>
            </a:endParaRPr>
          </a:p>
          <a:p>
            <a:pPr marL="0" lvl="0" indent="0" algn="just">
              <a:buNone/>
            </a:pPr>
            <a:r>
              <a:rPr lang="mn-MN" sz="2000" dirty="0" smtClean="0">
                <a:latin typeface="Arial" panose="020B0604020202020204" pitchFamily="34" charset="0"/>
                <a:cs typeface="Arial" panose="020B0604020202020204" pitchFamily="34" charset="0"/>
              </a:rPr>
              <a:t>	1. Нийслэлийн </a:t>
            </a:r>
            <a:r>
              <a:rPr lang="mn-MN" sz="2000" dirty="0">
                <a:latin typeface="Arial" panose="020B0604020202020204" pitchFamily="34" charset="0"/>
                <a:cs typeface="Arial" panose="020B0604020202020204" pitchFamily="34" charset="0"/>
              </a:rPr>
              <a:t>Засаг даргын </a:t>
            </a:r>
            <a:r>
              <a:rPr lang="mn-MN" sz="2000" dirty="0" smtClean="0">
                <a:latin typeface="Arial" panose="020B0604020202020204" pitchFamily="34" charset="0"/>
                <a:cs typeface="Arial" panose="020B0604020202020204" pitchFamily="34" charset="0"/>
              </a:rPr>
              <a:t>2013 </a:t>
            </a:r>
            <a:r>
              <a:rPr lang="mn-MN" sz="2000" dirty="0">
                <a:latin typeface="Arial" panose="020B0604020202020204" pitchFamily="34" charset="0"/>
                <a:cs typeface="Arial" panose="020B0604020202020204" pitchFamily="34" charset="0"/>
              </a:rPr>
              <a:t>оны А/1086-р захирамжаар </a:t>
            </a:r>
            <a:r>
              <a:rPr lang="mn-MN" sz="2000" dirty="0" smtClean="0">
                <a:latin typeface="Arial" panose="020B0604020202020204" pitchFamily="34" charset="0"/>
                <a:cs typeface="Arial" panose="020B0604020202020204" pitchFamily="34" charset="0"/>
              </a:rPr>
              <a:t>батлагдсан журмын </a:t>
            </a:r>
            <a:r>
              <a:rPr lang="mn-MN" sz="2000" dirty="0">
                <a:latin typeface="Arial" panose="020B0604020202020204" pitchFamily="34" charset="0"/>
                <a:cs typeface="Arial" panose="020B0604020202020204" pitchFamily="34" charset="0"/>
              </a:rPr>
              <a:t>дагуу </a:t>
            </a:r>
            <a:r>
              <a:rPr lang="mn-MN" sz="2000" dirty="0" smtClean="0">
                <a:latin typeface="Arial" panose="020B0604020202020204" pitchFamily="34" charset="0"/>
                <a:cs typeface="Arial" panose="020B0604020202020204" pitchFamily="34" charset="0"/>
              </a:rPr>
              <a:t>өргөдөл, гомдлыг бүрэн дүүрэн  </a:t>
            </a:r>
            <a:r>
              <a:rPr lang="mn-MN" sz="2000" dirty="0">
                <a:latin typeface="Arial" panose="020B0604020202020204" pitchFamily="34" charset="0"/>
                <a:cs typeface="Arial" panose="020B0604020202020204" pitchFamily="34" charset="0"/>
              </a:rPr>
              <a:t>шийдвэрлэх. </a:t>
            </a:r>
            <a:r>
              <a:rPr lang="mn-MN" sz="2000" dirty="0" smtClean="0">
                <a:latin typeface="Arial" panose="020B0604020202020204" pitchFamily="34" charset="0"/>
                <a:cs typeface="Arial" panose="020B0604020202020204" pitchFamily="34" charset="0"/>
              </a:rPr>
              <a:t> </a:t>
            </a:r>
          </a:p>
          <a:p>
            <a:pPr marL="0" lvl="0" indent="0" algn="just">
              <a:buNone/>
            </a:pP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2.  Мэргэжилтнүүд </a:t>
            </a:r>
            <a:r>
              <a:rPr lang="en-US" sz="2000" dirty="0" smtClean="0">
                <a:latin typeface="Arial" panose="020B0604020202020204" pitchFamily="34" charset="0"/>
                <a:cs typeface="Arial" panose="020B0604020202020204" pitchFamily="34" charset="0"/>
              </a:rPr>
              <a:t>smartcity.mn </a:t>
            </a:r>
            <a:r>
              <a:rPr lang="mn-MN" sz="2000" dirty="0" smtClean="0">
                <a:latin typeface="Arial" panose="020B0604020202020204" pitchFamily="34" charset="0"/>
                <a:cs typeface="Arial" panose="020B0604020202020204" pitchFamily="34" charset="0"/>
              </a:rPr>
              <a:t>програм руу тогтмол орж хяналт тавих    </a:t>
            </a:r>
          </a:p>
          <a:p>
            <a:pPr marL="0" lvl="0" indent="0" algn="just">
              <a:buNone/>
            </a:pP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3.   Мэргэжилтнүүд өргөдөл, гомдол, хүсэлтийг бүртгэгдсэн цаг хугацаанд нь танилцах, шийдвэрлэх  </a:t>
            </a:r>
          </a:p>
          <a:p>
            <a:pPr marL="0" lvl="0" indent="0" algn="just">
              <a:buNone/>
            </a:pPr>
            <a:r>
              <a:rPr lang="mn-MN" sz="2000" dirty="0">
                <a:latin typeface="Arial" panose="020B0604020202020204" pitchFamily="34" charset="0"/>
                <a:cs typeface="Arial" panose="020B0604020202020204" pitchFamily="34" charset="0"/>
              </a:rPr>
              <a:t>	</a:t>
            </a:r>
          </a:p>
          <a:p>
            <a:pPr marL="0" indent="0" algn="ctr">
              <a:buNone/>
            </a:pPr>
            <a:r>
              <a:rPr lang="mn-MN" sz="1800" b="1" dirty="0" smtClean="0">
                <a:latin typeface="Arial" panose="020B0604020202020204" pitchFamily="34" charset="0"/>
                <a:cs typeface="Arial" panose="020B0604020202020204" pitchFamily="34" charset="0"/>
              </a:rPr>
              <a:t>Захиргаа, санхүүгийн хэлтэс</a:t>
            </a:r>
          </a:p>
        </p:txBody>
      </p:sp>
    </p:spTree>
    <p:extLst>
      <p:ext uri="{BB962C8B-B14F-4D97-AF65-F5344CB8AC3E}">
        <p14:creationId xmlns:p14="http://schemas.microsoft.com/office/powerpoint/2010/main" val="19485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7571" y="343987"/>
            <a:ext cx="7968343" cy="6143897"/>
          </a:xfrm>
          <a:solidFill>
            <a:schemeClr val="accent1">
              <a:lumMod val="40000"/>
              <a:lumOff val="60000"/>
            </a:schemeClr>
          </a:solidFill>
          <a:ln>
            <a:solidFill>
              <a:schemeClr val="tx2">
                <a:lumMod val="50000"/>
              </a:schemeClr>
            </a:solidFill>
          </a:ln>
        </p:spPr>
        <p:txBody>
          <a:bodyPr>
            <a:noAutofit/>
          </a:bodyPr>
          <a:lstStyle/>
          <a:p>
            <a:pPr algn="ctr"/>
            <a:r>
              <a:rPr lang="mn-MN" sz="2000" dirty="0" smtClean="0">
                <a:latin typeface="Arial" panose="020B0604020202020204" pitchFamily="34" charset="0"/>
                <a:cs typeface="Arial" panose="020B0604020202020204" pitchFamily="34" charset="0"/>
              </a:rPr>
              <a:t>2018 оны 10 дугаар сард</a:t>
            </a:r>
            <a:br>
              <a:rPr lang="mn-MN" sz="2000" dirty="0" smtClean="0">
                <a:latin typeface="Arial" panose="020B0604020202020204" pitchFamily="34" charset="0"/>
                <a:cs typeface="Arial" panose="020B0604020202020204" pitchFamily="34" charset="0"/>
              </a:rPr>
            </a:br>
            <a:r>
              <a:rPr lang="mn-MN" sz="2000" dirty="0" smtClean="0">
                <a:latin typeface="Arial" panose="020B0604020202020204" pitchFamily="34" charset="0"/>
                <a:cs typeface="Arial" panose="020B0604020202020204" pitchFamily="34" charset="0"/>
              </a:rPr>
              <a:t/>
            </a:r>
            <a:br>
              <a:rPr lang="mn-MN" sz="2000" dirty="0" smtClean="0">
                <a:latin typeface="Arial" panose="020B0604020202020204" pitchFamily="34" charset="0"/>
                <a:cs typeface="Arial" panose="020B0604020202020204" pitchFamily="34" charset="0"/>
              </a:rPr>
            </a:br>
            <a:r>
              <a:rPr lang="mn-MN" sz="2000" dirty="0" smtClean="0">
                <a:latin typeface="Arial" panose="020B0604020202020204" pitchFamily="34" charset="0"/>
                <a:cs typeface="Arial" panose="020B0604020202020204" pitchFamily="34" charset="0"/>
              </a:rPr>
              <a:t>Нийт ирсэн  </a:t>
            </a:r>
            <a:r>
              <a:rPr lang="mn-MN" sz="2000" b="1" dirty="0" smtClean="0">
                <a:latin typeface="Arial" panose="020B0604020202020204" pitchFamily="34" charset="0"/>
                <a:cs typeface="Arial" panose="020B0604020202020204" pitchFamily="34" charset="0"/>
              </a:rPr>
              <a:t>91</a:t>
            </a:r>
            <a:r>
              <a:rPr lang="mn-MN" sz="2000" dirty="0" smtClean="0">
                <a:latin typeface="Arial" panose="020B0604020202020204" pitchFamily="34" charset="0"/>
                <a:cs typeface="Arial" panose="020B0604020202020204" pitchFamily="34" charset="0"/>
              </a:rPr>
              <a:t>  </a:t>
            </a:r>
            <a:r>
              <a:rPr lang="mn-MN" sz="2000" dirty="0">
                <a:latin typeface="Arial" panose="020B0604020202020204" pitchFamily="34" charset="0"/>
                <a:cs typeface="Arial" panose="020B0604020202020204" pitchFamily="34" charset="0"/>
              </a:rPr>
              <a:t>өргөдөл, хүсэлт,  гомдлоос: </a:t>
            </a:r>
            <a:r>
              <a:rPr lang="mn-MN" sz="2000" dirty="0" smtClean="0">
                <a:latin typeface="Arial" panose="020B0604020202020204" pitchFamily="34" charset="0"/>
                <a:cs typeface="Arial" panose="020B0604020202020204" pitchFamily="34" charset="0"/>
              </a:rPr>
              <a:t/>
            </a:r>
            <a:br>
              <a:rPr lang="mn-MN" sz="2000" dirty="0" smtClean="0">
                <a:latin typeface="Arial" panose="020B0604020202020204" pitchFamily="34" charset="0"/>
                <a:cs typeface="Arial" panose="020B0604020202020204" pitchFamily="34" charset="0"/>
              </a:rPr>
            </a:br>
            <a:r>
              <a:rPr lang="mn-MN" sz="2000" dirty="0">
                <a:latin typeface="Arial" panose="020B0604020202020204" pitchFamily="34" charset="0"/>
                <a:cs typeface="Arial" panose="020B0604020202020204" pitchFamily="34" charset="0"/>
              </a:rPr>
              <a:t/>
            </a:r>
            <a:br>
              <a:rPr lang="mn-MN"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Хуулийн </a:t>
            </a:r>
            <a:r>
              <a:rPr lang="mn-MN" sz="2000" dirty="0">
                <a:latin typeface="Arial" panose="020B0604020202020204" pitchFamily="34" charset="0"/>
                <a:cs typeface="Arial" panose="020B0604020202020204" pitchFamily="34" charset="0"/>
              </a:rPr>
              <a:t>хугацаанд шийдвэрлэсэн  </a:t>
            </a:r>
            <a:r>
              <a:rPr lang="mn-MN" sz="2000" dirty="0" smtClean="0">
                <a:latin typeface="Arial" panose="020B0604020202020204" pitchFamily="34" charset="0"/>
                <a:cs typeface="Arial" panose="020B0604020202020204" pitchFamily="34" charset="0"/>
              </a:rPr>
              <a:t>              </a:t>
            </a:r>
            <a:r>
              <a:rPr lang="mn-MN" sz="2000" b="1" dirty="0" smtClean="0">
                <a:latin typeface="Arial" panose="020B0604020202020204" pitchFamily="34" charset="0"/>
                <a:cs typeface="Arial" panose="020B0604020202020204" pitchFamily="34" charset="0"/>
              </a:rPr>
              <a:t>54 </a:t>
            </a:r>
            <a:r>
              <a:rPr lang="mn-MN" sz="2000" b="1" dirty="0">
                <a:latin typeface="Arial" panose="020B0604020202020204" pitchFamily="34" charset="0"/>
                <a:cs typeface="Arial" panose="020B0604020202020204" pitchFamily="34" charset="0"/>
              </a:rPr>
              <a:t>буюу </a:t>
            </a:r>
            <a:r>
              <a:rPr lang="mn-MN" sz="2000" b="1" dirty="0" smtClean="0">
                <a:latin typeface="Arial" panose="020B0604020202020204" pitchFamily="34" charset="0"/>
                <a:cs typeface="Arial" panose="020B0604020202020204" pitchFamily="34" charset="0"/>
              </a:rPr>
              <a:t>59.3%</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Хугацаа </a:t>
            </a:r>
            <a:r>
              <a:rPr lang="mn-MN" sz="2000" dirty="0">
                <a:latin typeface="Arial" panose="020B0604020202020204" pitchFamily="34" charset="0"/>
                <a:cs typeface="Arial" panose="020B0604020202020204" pitchFamily="34" charset="0"/>
              </a:rPr>
              <a:t>хэтэрч шийдвэрлэсэн         </a:t>
            </a:r>
            <a:r>
              <a:rPr lang="mn-MN" sz="2000" dirty="0" smtClean="0">
                <a:latin typeface="Arial" panose="020B0604020202020204" pitchFamily="34" charset="0"/>
                <a:cs typeface="Arial" panose="020B0604020202020204" pitchFamily="34" charset="0"/>
              </a:rPr>
              <a:t>              </a:t>
            </a:r>
            <a:r>
              <a:rPr lang="mn-MN" sz="2000" b="1" dirty="0" smtClean="0">
                <a:latin typeface="Arial" panose="020B0604020202020204" pitchFamily="34" charset="0"/>
                <a:cs typeface="Arial" panose="020B0604020202020204" pitchFamily="34" charset="0"/>
              </a:rPr>
              <a:t>6  буюу   6.6%  </a:t>
            </a:r>
            <a:r>
              <a:rPr lang="mn-MN" sz="2000" dirty="0" smtClean="0">
                <a:latin typeface="Arial" panose="020B0604020202020204" pitchFamily="34" charset="0"/>
                <a:cs typeface="Arial" panose="020B0604020202020204" pitchFamily="34" charset="0"/>
              </a:rPr>
              <a:t>    </a:t>
            </a:r>
            <a:r>
              <a:rPr lang="mn-MN" sz="2000" b="1" dirty="0" smtClean="0">
                <a:latin typeface="Arial" panose="020B0604020202020204" pitchFamily="34" charset="0"/>
                <a:cs typeface="Arial" panose="020B0604020202020204" pitchFamily="34" charset="0"/>
              </a:rPr>
              <a:t>  </a:t>
            </a:r>
            <a:br>
              <a:rPr lang="mn-MN" sz="2000" b="1"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000" dirty="0" smtClean="0">
                <a:latin typeface="Arial" panose="020B0604020202020204" pitchFamily="34" charset="0"/>
                <a:cs typeface="Arial" panose="020B0604020202020204" pitchFamily="34" charset="0"/>
              </a:rPr>
              <a:t/>
            </a:r>
            <a:br>
              <a:rPr lang="mn-MN" sz="2000" dirty="0" smtClean="0">
                <a:latin typeface="Arial" panose="020B0604020202020204" pitchFamily="34" charset="0"/>
                <a:cs typeface="Arial" panose="020B0604020202020204" pitchFamily="34" charset="0"/>
              </a:rPr>
            </a:br>
            <a:r>
              <a:rPr lang="mn-MN" sz="2000" dirty="0">
                <a:latin typeface="Arial" panose="020B0604020202020204" pitchFamily="34" charset="0"/>
                <a:cs typeface="Arial" panose="020B0604020202020204" pitchFamily="34" charset="0"/>
              </a:rPr>
              <a:t> </a:t>
            </a:r>
            <a:r>
              <a:rPr lang="mn-MN" sz="2000" dirty="0" smtClean="0">
                <a:latin typeface="Arial" panose="020B0604020202020204" pitchFamily="34" charset="0"/>
                <a:cs typeface="Arial" panose="020B0604020202020204" pitchFamily="34" charset="0"/>
              </a:rPr>
              <a:t>     Шийдвэрлэх шатандаа, </a:t>
            </a:r>
            <a:r>
              <a:rPr lang="mn-MN" sz="2000" dirty="0">
                <a:latin typeface="Arial" panose="020B0604020202020204" pitchFamily="34" charset="0"/>
                <a:cs typeface="Arial" panose="020B0604020202020204" pitchFamily="34" charset="0"/>
              </a:rPr>
              <a:t>хяналтанд байгаа  </a:t>
            </a:r>
            <a:r>
              <a:rPr lang="mn-MN" sz="2000" b="1" dirty="0" smtClean="0">
                <a:solidFill>
                  <a:srgbClr val="FF0000"/>
                </a:solidFill>
                <a:latin typeface="Arial" panose="020B0604020202020204" pitchFamily="34" charset="0"/>
                <a:cs typeface="Arial" panose="020B0604020202020204" pitchFamily="34" charset="0"/>
              </a:rPr>
              <a:t>31 </a:t>
            </a:r>
            <a:r>
              <a:rPr lang="mn-MN" sz="2000" b="1" dirty="0">
                <a:latin typeface="Arial" panose="020B0604020202020204" pitchFamily="34" charset="0"/>
                <a:cs typeface="Arial" panose="020B0604020202020204" pitchFamily="34" charset="0"/>
              </a:rPr>
              <a:t>буюу </a:t>
            </a:r>
            <a:r>
              <a:rPr lang="mn-MN" sz="2000" b="1" dirty="0" smtClean="0">
                <a:latin typeface="Arial" panose="020B0604020202020204" pitchFamily="34" charset="0"/>
                <a:cs typeface="Arial" panose="020B0604020202020204" pitchFamily="34" charset="0"/>
              </a:rPr>
              <a:t> 34.1%</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4642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0214" y="151335"/>
            <a:ext cx="7886700" cy="544502"/>
          </a:xfrm>
        </p:spPr>
        <p:txBody>
          <a:bodyPr>
            <a:normAutofit fontScale="90000"/>
          </a:bodyPr>
          <a:lstStyle/>
          <a:p>
            <a:pPr algn="ctr"/>
            <a:r>
              <a:rPr lang="mn-MN" sz="2000" dirty="0">
                <a:latin typeface="Arial" panose="020B0604020202020204" pitchFamily="34" charset="0"/>
                <a:cs typeface="Arial" panose="020B0604020202020204" pitchFamily="34" charset="0"/>
              </a:rPr>
              <a:t>Өргөдөл, гомдол шийдвэрлэлтийн график </a:t>
            </a:r>
            <a:r>
              <a:rPr lang="mn-MN" sz="2000" dirty="0" smtClean="0">
                <a:latin typeface="Arial" panose="020B0604020202020204" pitchFamily="34" charset="0"/>
                <a:cs typeface="Arial" panose="020B0604020202020204" pitchFamily="34" charset="0"/>
              </a:rPr>
              <a:t/>
            </a:r>
            <a:br>
              <a:rPr lang="mn-MN" sz="2000" dirty="0" smtClean="0">
                <a:latin typeface="Arial" panose="020B0604020202020204" pitchFamily="34" charset="0"/>
                <a:cs typeface="Arial" panose="020B0604020202020204" pitchFamily="34" charset="0"/>
              </a:rPr>
            </a:br>
            <a:r>
              <a:rPr lang="mn-MN" sz="2000" dirty="0" smtClean="0">
                <a:latin typeface="Arial" panose="020B0604020202020204" pitchFamily="34" charset="0"/>
                <a:cs typeface="Arial" panose="020B0604020202020204" pitchFamily="34" charset="0"/>
              </a:rPr>
              <a:t>2018 оны  10 дугаар сард </a:t>
            </a:r>
            <a:endParaRPr lang="en-US" sz="2000" dirty="0">
              <a:latin typeface="Arial" panose="020B0604020202020204" pitchFamily="34" charset="0"/>
              <a:cs typeface="Arial" panose="020B0604020202020204" pitchFamily="34" charset="0"/>
            </a:endParaRPr>
          </a:p>
        </p:txBody>
      </p:sp>
      <p:graphicFrame>
        <p:nvGraphicFramePr>
          <p:cNvPr id="5" name="Content Placeholder 3"/>
          <p:cNvGraphicFramePr>
            <a:graphicFrameLocks/>
          </p:cNvGraphicFramePr>
          <p:nvPr>
            <p:extLst>
              <p:ext uri="{D42A27DB-BD31-4B8C-83A1-F6EECF244321}">
                <p14:modId xmlns:p14="http://schemas.microsoft.com/office/powerpoint/2010/main" val="3630188296"/>
              </p:ext>
            </p:extLst>
          </p:nvPr>
        </p:nvGraphicFramePr>
        <p:xfrm>
          <a:off x="766352" y="3592135"/>
          <a:ext cx="4012476" cy="2209951"/>
        </p:xfrm>
        <a:graphic>
          <a:graphicData uri="http://schemas.openxmlformats.org/drawingml/2006/table">
            <a:tbl>
              <a:tblPr firstRow="1" bandRow="1">
                <a:tableStyleId>{5C22544A-7EE6-4342-B048-85BDC9FD1C3A}</a:tableStyleId>
              </a:tblPr>
              <a:tblGrid>
                <a:gridCol w="1522847"/>
                <a:gridCol w="861728"/>
                <a:gridCol w="787115"/>
                <a:gridCol w="840786"/>
              </a:tblGrid>
              <a:tr h="639459">
                <a:tc gridSpan="4">
                  <a:txBody>
                    <a:bodyPr/>
                    <a:lstStyle/>
                    <a:p>
                      <a:pPr algn="ctr"/>
                      <a:r>
                        <a:rPr lang="mn-MN" sz="1400" b="0" dirty="0" smtClean="0">
                          <a:solidFill>
                            <a:schemeClr val="tx1"/>
                          </a:solidFill>
                          <a:latin typeface="Arial" panose="020B0604020202020204" pitchFamily="34" charset="0"/>
                          <a:cs typeface="Arial" panose="020B0604020202020204" pitchFamily="34" charset="0"/>
                        </a:rPr>
                        <a:t>Өргөдөл, гомдлын шийдвэрлэлтийн  дундаж хугацаа:</a:t>
                      </a:r>
                      <a:endParaRPr lang="en-US" sz="1400" b="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c hMerge="1">
                  <a:txBody>
                    <a:bodyPr/>
                    <a:lstStyle/>
                    <a:p>
                      <a:pPr algn="ctr"/>
                      <a:endParaRPr lang="en-US" sz="1200" dirty="0">
                        <a:solidFill>
                          <a:schemeClr val="tx1"/>
                        </a:solidFill>
                        <a:latin typeface="Arial" panose="020B0604020202020204" pitchFamily="34" charset="0"/>
                        <a:cs typeface="Arial" panose="020B0604020202020204" pitchFamily="34" charset="0"/>
                      </a:endParaRPr>
                    </a:p>
                  </a:txBody>
                  <a:tcPr/>
                </a:tc>
              </a:tr>
              <a:tr h="583719">
                <a:tc>
                  <a:txBody>
                    <a:bodyPr/>
                    <a:lstStyle/>
                    <a:p>
                      <a:pPr algn="ctr"/>
                      <a:r>
                        <a:rPr lang="mn-MN" sz="1200" dirty="0" smtClean="0">
                          <a:solidFill>
                            <a:srgbClr val="002060"/>
                          </a:solidFill>
                          <a:latin typeface="Arial" panose="020B0604020202020204" pitchFamily="34" charset="0"/>
                          <a:cs typeface="Arial" panose="020B0604020202020204" pitchFamily="34" charset="0"/>
                        </a:rPr>
                        <a:t>Дундаж</a:t>
                      </a:r>
                      <a:r>
                        <a:rPr lang="mn-MN" sz="1200" baseline="0" dirty="0" smtClean="0">
                          <a:solidFill>
                            <a:srgbClr val="002060"/>
                          </a:solidFill>
                          <a:latin typeface="Arial" panose="020B0604020202020204" pitchFamily="34" charset="0"/>
                          <a:cs typeface="Arial" panose="020B0604020202020204" pitchFamily="34" charset="0"/>
                        </a:rPr>
                        <a:t>  хугацаа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Хоног </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цаг</a:t>
                      </a:r>
                      <a:endParaRPr lang="en-US" sz="1200" dirty="0">
                        <a:solidFill>
                          <a:srgbClr val="002060"/>
                        </a:solidFill>
                        <a:latin typeface="Arial" panose="020B0604020202020204" pitchFamily="34" charset="0"/>
                        <a:cs typeface="Arial" panose="020B0604020202020204" pitchFamily="34" charset="0"/>
                      </a:endParaRPr>
                    </a:p>
                  </a:txBody>
                  <a:tcPr/>
                </a:tc>
                <a:tc>
                  <a:txBody>
                    <a:bodyPr/>
                    <a:lstStyle/>
                    <a:p>
                      <a:pPr algn="ctr"/>
                      <a:r>
                        <a:rPr lang="mn-MN" sz="1200" dirty="0" smtClean="0">
                          <a:solidFill>
                            <a:srgbClr val="002060"/>
                          </a:solidFill>
                          <a:latin typeface="Arial" panose="020B0604020202020204" pitchFamily="34" charset="0"/>
                          <a:cs typeface="Arial" panose="020B0604020202020204" pitchFamily="34" charset="0"/>
                        </a:rPr>
                        <a:t>минут</a:t>
                      </a:r>
                      <a:endParaRPr lang="en-US" sz="1200" dirty="0">
                        <a:solidFill>
                          <a:srgbClr val="002060"/>
                        </a:solidFill>
                        <a:latin typeface="Arial" panose="020B0604020202020204" pitchFamily="34" charset="0"/>
                        <a:cs typeface="Arial" panose="020B0604020202020204" pitchFamily="34" charset="0"/>
                      </a:endParaRPr>
                    </a:p>
                  </a:txBody>
                  <a:tcPr/>
                </a:tc>
              </a:tr>
              <a:tr h="986773">
                <a:tc>
                  <a:txBody>
                    <a:bodyPr/>
                    <a:lstStyle/>
                    <a:p>
                      <a:pPr marL="0" indent="0" algn="ctr">
                        <a:buNone/>
                      </a:pPr>
                      <a:endParaRPr lang="mn-MN" sz="1200" dirty="0" smtClean="0">
                        <a:solidFill>
                          <a:schemeClr val="tx1"/>
                        </a:solidFill>
                        <a:latin typeface="Arial" panose="020B0604020202020204" pitchFamily="34" charset="0"/>
                        <a:cs typeface="Arial" panose="020B0604020202020204" pitchFamily="34" charset="0"/>
                      </a:endParaRPr>
                    </a:p>
                    <a:p>
                      <a:pPr marL="0" indent="0" algn="ctr">
                        <a:buNone/>
                      </a:pPr>
                      <a:r>
                        <a:rPr lang="mn-MN" sz="1200" dirty="0" smtClean="0">
                          <a:solidFill>
                            <a:schemeClr val="tx1"/>
                          </a:solidFill>
                          <a:latin typeface="Arial" panose="020B0604020202020204" pitchFamily="34" charset="0"/>
                          <a:cs typeface="Arial" panose="020B0604020202020204" pitchFamily="34" charset="0"/>
                        </a:rPr>
                        <a:t>2018  оны </a:t>
                      </a:r>
                    </a:p>
                    <a:p>
                      <a:pPr marL="0" indent="0" algn="ctr">
                        <a:buNone/>
                      </a:pPr>
                      <a:r>
                        <a:rPr lang="mn-MN" sz="1200" dirty="0" smtClean="0">
                          <a:latin typeface="Arial" panose="020B0604020202020204" pitchFamily="34" charset="0"/>
                          <a:cs typeface="Arial" panose="020B0604020202020204" pitchFamily="34" charset="0"/>
                        </a:rPr>
                        <a:t>10-н</a:t>
                      </a:r>
                      <a:r>
                        <a:rPr lang="en-US" sz="1200" dirty="0" smtClean="0">
                          <a:latin typeface="Arial" panose="020B0604020202020204" pitchFamily="34" charset="0"/>
                          <a:cs typeface="Arial" panose="020B0604020202020204" pitchFamily="34" charset="0"/>
                        </a:rPr>
                        <a:t> </a:t>
                      </a:r>
                      <a:r>
                        <a:rPr lang="mn-MN" sz="1200" dirty="0" smtClean="0">
                          <a:latin typeface="Arial" panose="020B0604020202020204" pitchFamily="34" charset="0"/>
                          <a:cs typeface="Arial" panose="020B0604020202020204" pitchFamily="34" charset="0"/>
                        </a:rPr>
                        <a:t>сард </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mn-MN" sz="1200" dirty="0" smtClean="0">
                        <a:solidFill>
                          <a:schemeClr val="tx1"/>
                        </a:solidFill>
                        <a:latin typeface="Arial" panose="020B0604020202020204" pitchFamily="34" charset="0"/>
                        <a:cs typeface="Arial" panose="020B0604020202020204" pitchFamily="34" charset="0"/>
                      </a:endParaRPr>
                    </a:p>
                    <a:p>
                      <a:pPr algn="ctr"/>
                      <a:r>
                        <a:rPr lang="mn-MN" sz="1200" dirty="0" smtClean="0">
                          <a:solidFill>
                            <a:schemeClr val="tx1"/>
                          </a:solidFill>
                          <a:latin typeface="Arial" panose="020B0604020202020204" pitchFamily="34" charset="0"/>
                          <a:cs typeface="Arial" panose="020B0604020202020204" pitchFamily="34" charset="0"/>
                        </a:rPr>
                        <a:t>17</a:t>
                      </a:r>
                    </a:p>
                    <a:p>
                      <a:pPr algn="ct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mn-MN" sz="1200" dirty="0" smtClean="0">
                        <a:solidFill>
                          <a:schemeClr val="tx1"/>
                        </a:solidFill>
                        <a:latin typeface="Arial" panose="020B0604020202020204" pitchFamily="34" charset="0"/>
                        <a:cs typeface="Arial" panose="020B0604020202020204" pitchFamily="34" charset="0"/>
                      </a:endParaRPr>
                    </a:p>
                    <a:p>
                      <a:pPr algn="ctr"/>
                      <a:r>
                        <a:rPr lang="mn-MN" sz="1200" dirty="0" smtClean="0">
                          <a:solidFill>
                            <a:schemeClr val="tx1"/>
                          </a:solidFill>
                          <a:latin typeface="Arial" panose="020B0604020202020204" pitchFamily="34" charset="0"/>
                          <a:cs typeface="Arial" panose="020B0604020202020204" pitchFamily="34" charset="0"/>
                        </a:rPr>
                        <a:t>06</a:t>
                      </a:r>
                      <a:endParaRPr lang="en-US" sz="1200" dirty="0">
                        <a:solidFill>
                          <a:schemeClr val="tx1"/>
                        </a:solidFill>
                        <a:latin typeface="Arial" panose="020B0604020202020204" pitchFamily="34" charset="0"/>
                        <a:cs typeface="Arial" panose="020B0604020202020204" pitchFamily="34" charset="0"/>
                      </a:endParaRPr>
                    </a:p>
                  </a:txBody>
                  <a:tcPr/>
                </a:tc>
                <a:tc>
                  <a:txBody>
                    <a:bodyPr/>
                    <a:lstStyle/>
                    <a:p>
                      <a:pPr algn="ctr"/>
                      <a:endParaRPr lang="mn-MN" sz="1200" dirty="0" smtClean="0">
                        <a:solidFill>
                          <a:schemeClr val="tx1"/>
                        </a:solidFill>
                        <a:latin typeface="Arial" panose="020B0604020202020204" pitchFamily="34" charset="0"/>
                        <a:cs typeface="Arial" panose="020B0604020202020204" pitchFamily="34" charset="0"/>
                      </a:endParaRPr>
                    </a:p>
                    <a:p>
                      <a:pPr algn="ctr"/>
                      <a:r>
                        <a:rPr lang="mn-MN" sz="1200" dirty="0" smtClean="0">
                          <a:solidFill>
                            <a:schemeClr val="tx1"/>
                          </a:solidFill>
                          <a:latin typeface="Arial" panose="020B0604020202020204" pitchFamily="34" charset="0"/>
                          <a:cs typeface="Arial" panose="020B0604020202020204" pitchFamily="34" charset="0"/>
                        </a:rPr>
                        <a:t>51</a:t>
                      </a:r>
                      <a:endParaRPr lang="en-US" sz="1200" dirty="0">
                        <a:solidFill>
                          <a:schemeClr val="tx1"/>
                        </a:solidFill>
                        <a:latin typeface="Arial" panose="020B0604020202020204" pitchFamily="34" charset="0"/>
                        <a:cs typeface="Arial" panose="020B0604020202020204" pitchFamily="34" charset="0"/>
                      </a:endParaRPr>
                    </a:p>
                  </a:txBody>
                  <a:tcPr/>
                </a:tc>
              </a:tr>
            </a:tbl>
          </a:graphicData>
        </a:graphic>
      </p:graphicFrame>
      <p:graphicFrame>
        <p:nvGraphicFramePr>
          <p:cNvPr id="11" name="Content Placeholder 10"/>
          <p:cNvGraphicFramePr>
            <a:graphicFrameLocks noGrp="1"/>
          </p:cNvGraphicFramePr>
          <p:nvPr>
            <p:ph idx="1"/>
            <p:extLst>
              <p:ext uri="{D42A27DB-BD31-4B8C-83A1-F6EECF244321}">
                <p14:modId xmlns:p14="http://schemas.microsoft.com/office/powerpoint/2010/main" val="3814399793"/>
              </p:ext>
            </p:extLst>
          </p:nvPr>
        </p:nvGraphicFramePr>
        <p:xfrm>
          <a:off x="4762155" y="3260666"/>
          <a:ext cx="4199360" cy="266795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p:cNvGraphicFramePr>
            <a:graphicFrameLocks/>
          </p:cNvGraphicFramePr>
          <p:nvPr>
            <p:extLst>
              <p:ext uri="{D42A27DB-BD31-4B8C-83A1-F6EECF244321}">
                <p14:modId xmlns:p14="http://schemas.microsoft.com/office/powerpoint/2010/main" val="3083210294"/>
              </p:ext>
            </p:extLst>
          </p:nvPr>
        </p:nvGraphicFramePr>
        <p:xfrm>
          <a:off x="794212" y="782924"/>
          <a:ext cx="7045036" cy="283360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213675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748145" y="114300"/>
            <a:ext cx="7689273" cy="845820"/>
          </a:xfrm>
        </p:spPr>
        <p:txBody>
          <a:bodyPr>
            <a:normAutofit/>
          </a:bodyPr>
          <a:lstStyle/>
          <a:p>
            <a:pPr algn="ctr"/>
            <a:r>
              <a:rPr lang="mn-MN" sz="1800" b="1" dirty="0" smtClean="0">
                <a:solidFill>
                  <a:srgbClr val="000000"/>
                </a:solidFill>
                <a:latin typeface="Arial" panose="020B0604020202020204" pitchFamily="34" charset="0"/>
                <a:cs typeface="Arial" panose="020B0604020202020204" pitchFamily="34" charset="0"/>
              </a:rPr>
              <a:t>Өргөдөл, гомдлын шийдвэрлэлтийн нэгдсэн тайлан (нэгжээр)</a:t>
            </a:r>
            <a:r>
              <a:rPr lang="mn-MN" sz="2200" b="1" dirty="0" smtClean="0">
                <a:solidFill>
                  <a:srgbClr val="000000"/>
                </a:solidFill>
                <a:latin typeface="Arial" panose="020B0604020202020204" pitchFamily="34" charset="0"/>
                <a:cs typeface="Arial" panose="020B0604020202020204" pitchFamily="34" charset="0"/>
              </a:rPr>
              <a:t/>
            </a:r>
            <a:br>
              <a:rPr lang="mn-MN" sz="2200" b="1" dirty="0" smtClean="0">
                <a:solidFill>
                  <a:srgbClr val="000000"/>
                </a:solidFill>
                <a:latin typeface="Arial" panose="020B0604020202020204" pitchFamily="34" charset="0"/>
                <a:cs typeface="Arial" panose="020B0604020202020204" pitchFamily="34" charset="0"/>
              </a:rPr>
            </a:br>
            <a:r>
              <a:rPr lang="mn-MN" sz="1400" dirty="0" smtClean="0">
                <a:latin typeface="Arial" pitchFamily="34" charset="0"/>
                <a:cs typeface="Arial" pitchFamily="34" charset="0"/>
              </a:rPr>
              <a:t>Хэлтсүүдийн өргөдөл, гомдлын шийдвэрлэлтийн дэлгэрэнгүй тайлан </a:t>
            </a:r>
            <a:br>
              <a:rPr lang="mn-MN" sz="1400" dirty="0" smtClean="0">
                <a:latin typeface="Arial" pitchFamily="34" charset="0"/>
                <a:cs typeface="Arial" pitchFamily="34" charset="0"/>
              </a:rPr>
            </a:br>
            <a:r>
              <a:rPr lang="mn-MN" sz="1400" dirty="0" smtClean="0">
                <a:latin typeface="Arial" pitchFamily="34" charset="0"/>
                <a:cs typeface="Arial" pitchFamily="34" charset="0"/>
              </a:rPr>
              <a:t>/2018.</a:t>
            </a:r>
            <a:r>
              <a:rPr lang="en-US" sz="1400" dirty="0" smtClean="0">
                <a:latin typeface="Arial" pitchFamily="34" charset="0"/>
                <a:cs typeface="Arial" pitchFamily="34" charset="0"/>
              </a:rPr>
              <a:t>1</a:t>
            </a:r>
            <a:r>
              <a:rPr lang="mn-MN" sz="1400" dirty="0" smtClean="0">
                <a:latin typeface="Arial" pitchFamily="34" charset="0"/>
                <a:cs typeface="Arial" pitchFamily="34" charset="0"/>
              </a:rPr>
              <a:t>0.</a:t>
            </a:r>
            <a:r>
              <a:rPr lang="en-US" sz="1400" dirty="0" smtClean="0">
                <a:latin typeface="Arial" pitchFamily="34" charset="0"/>
                <a:cs typeface="Arial" pitchFamily="34" charset="0"/>
              </a:rPr>
              <a:t>01</a:t>
            </a:r>
            <a:r>
              <a:rPr lang="mn-MN" sz="1400" dirty="0" smtClean="0">
                <a:latin typeface="Arial" pitchFamily="34" charset="0"/>
                <a:cs typeface="Arial" pitchFamily="34" charset="0"/>
              </a:rPr>
              <a:t>-нээс 2018.</a:t>
            </a:r>
            <a:r>
              <a:rPr lang="en-US" sz="1400" dirty="0" smtClean="0">
                <a:latin typeface="Arial" pitchFamily="34" charset="0"/>
                <a:cs typeface="Arial" pitchFamily="34" charset="0"/>
              </a:rPr>
              <a:t>1</a:t>
            </a:r>
            <a:r>
              <a:rPr lang="mn-MN" sz="1400" dirty="0" smtClean="0">
                <a:latin typeface="Arial" pitchFamily="34" charset="0"/>
                <a:cs typeface="Arial" pitchFamily="34" charset="0"/>
              </a:rPr>
              <a:t>0.3</a:t>
            </a:r>
            <a:r>
              <a:rPr lang="en-US" sz="1400" dirty="0" smtClean="0">
                <a:latin typeface="Arial" pitchFamily="34" charset="0"/>
                <a:cs typeface="Arial" pitchFamily="34" charset="0"/>
              </a:rPr>
              <a:t>1</a:t>
            </a:r>
            <a:r>
              <a:rPr lang="mn-MN" sz="1400" dirty="0" smtClean="0">
                <a:latin typeface="Arial" pitchFamily="34" charset="0"/>
                <a:cs typeface="Arial" pitchFamily="34" charset="0"/>
              </a:rPr>
              <a:t>-ний хугацаанд нийт ирсэн өргөдлийн тоо/</a:t>
            </a:r>
            <a:endParaRPr lang="en-US" sz="14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176856044"/>
              </p:ext>
            </p:extLst>
          </p:nvPr>
        </p:nvGraphicFramePr>
        <p:xfrm>
          <a:off x="315685" y="1132113"/>
          <a:ext cx="8434360" cy="5227544"/>
        </p:xfrm>
        <a:graphic>
          <a:graphicData uri="http://schemas.openxmlformats.org/drawingml/2006/table">
            <a:tbl>
              <a:tblPr>
                <a:tableStyleId>{5C22544A-7EE6-4342-B048-85BDC9FD1C3A}</a:tableStyleId>
              </a:tblPr>
              <a:tblGrid>
                <a:gridCol w="460601"/>
                <a:gridCol w="2392162"/>
                <a:gridCol w="460601"/>
                <a:gridCol w="693262"/>
                <a:gridCol w="579469"/>
                <a:gridCol w="579469"/>
                <a:gridCol w="594326"/>
                <a:gridCol w="594326"/>
                <a:gridCol w="490319"/>
                <a:gridCol w="490319"/>
                <a:gridCol w="549753"/>
                <a:gridCol w="549753"/>
              </a:tblGrid>
              <a:tr h="606901">
                <a:tc rowSpan="4" gridSpan="2">
                  <a:txBody>
                    <a:bodyPr/>
                    <a:lstStyle/>
                    <a:p>
                      <a:pPr algn="ctr" rtl="0" fontAlgn="ctr"/>
                      <a:r>
                        <a:rPr lang="mn-MN" sz="1200" u="none" strike="noStrike" dirty="0">
                          <a:effectLst/>
                          <a:latin typeface="Arial" panose="020B0604020202020204" pitchFamily="34" charset="0"/>
                          <a:cs typeface="Arial" panose="020B0604020202020204" pitchFamily="34" charset="0"/>
                        </a:rPr>
                        <a:t>Нэгжүүд</a:t>
                      </a:r>
                      <a:endParaRPr lang="mn-MN"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rowSpan="4" hMerge="1">
                  <a:txBody>
                    <a:bodyPr/>
                    <a:lstStyle/>
                    <a:p>
                      <a:endParaRPr lang="en-US"/>
                    </a:p>
                  </a:txBody>
                  <a:tcPr/>
                </a:tc>
                <a:tc rowSpan="2" gridSpan="2">
                  <a:txBody>
                    <a:bodyPr/>
                    <a:lstStyle/>
                    <a:p>
                      <a:pPr algn="ctr" rtl="0" fontAlgn="ctr"/>
                      <a:r>
                        <a:rPr lang="mn-MN" sz="1200" u="none" strike="noStrike" dirty="0">
                          <a:effectLst/>
                          <a:latin typeface="Arial" panose="020B0604020202020204" pitchFamily="34" charset="0"/>
                          <a:cs typeface="Arial" panose="020B0604020202020204" pitchFamily="34" charset="0"/>
                        </a:rPr>
                        <a:t>Нийт</a:t>
                      </a:r>
                      <a:endParaRPr lang="mn-MN" sz="12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rowSpan="2" hMerge="1">
                  <a:txBody>
                    <a:bodyPr/>
                    <a:lstStyle/>
                    <a:p>
                      <a:endParaRPr lang="en-US"/>
                    </a:p>
                  </a:txBody>
                  <a:tcPr/>
                </a:tc>
                <a:tc gridSpan="2">
                  <a:txBody>
                    <a:bodyPr/>
                    <a:lstStyle/>
                    <a:p>
                      <a:pPr algn="ctr" rtl="0" fontAlgn="ctr"/>
                      <a:r>
                        <a:rPr lang="mn-MN" sz="1050" u="none" strike="noStrike" dirty="0">
                          <a:effectLst/>
                          <a:latin typeface="Arial" panose="020B0604020202020204" pitchFamily="34" charset="0"/>
                          <a:cs typeface="Arial" panose="020B0604020202020204" pitchFamily="34" charset="0"/>
                        </a:rPr>
                        <a:t>Шийдвэрлэх шатандаа байгаа</a:t>
                      </a:r>
                      <a:endParaRPr lang="mn-MN"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6">
                  <a:txBody>
                    <a:bodyPr/>
                    <a:lstStyle/>
                    <a:p>
                      <a:pPr algn="ctr" rtl="0" fontAlgn="ctr"/>
                      <a:r>
                        <a:rPr lang="mn-MN" sz="1050" u="none" strike="noStrike" dirty="0">
                          <a:effectLst/>
                          <a:latin typeface="Arial" panose="020B0604020202020204" pitchFamily="34" charset="0"/>
                          <a:cs typeface="Arial" panose="020B0604020202020204" pitchFamily="34" charset="0"/>
                        </a:rPr>
                        <a:t>Шийдвэрлэж хариу өгсөн</a:t>
                      </a:r>
                      <a:endParaRPr lang="mn-MN" sz="105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745745">
                <a:tc gridSpan="2" vMerge="1">
                  <a:txBody>
                    <a:bodyPr/>
                    <a:lstStyle/>
                    <a:p>
                      <a:endParaRPr lang="en-US"/>
                    </a:p>
                  </a:txBody>
                  <a:tcPr/>
                </a:tc>
                <a:tc hMerge="1" vMerge="1">
                  <a:txBody>
                    <a:bodyPr/>
                    <a:lstStyle/>
                    <a:p>
                      <a:endParaRPr lang="en-US"/>
                    </a:p>
                  </a:txBody>
                  <a:tcPr/>
                </a:tc>
                <a:tc gridSpan="2" vMerge="1">
                  <a:txBody>
                    <a:bodyPr/>
                    <a:lstStyle/>
                    <a:p>
                      <a:endParaRPr lang="en-US"/>
                    </a:p>
                  </a:txBody>
                  <a:tcPr/>
                </a:tc>
                <a:tc hMerge="1" vMerge="1">
                  <a:txBody>
                    <a:bodyPr/>
                    <a:lstStyle/>
                    <a:p>
                      <a:endParaRPr lang="en-US"/>
                    </a:p>
                  </a:txBody>
                  <a:tcPr/>
                </a:tc>
                <a:tc gridSpan="2">
                  <a:txBody>
                    <a:bodyPr/>
                    <a:lstStyle/>
                    <a:p>
                      <a:pPr algn="ctr" rtl="0" fontAlgn="ctr"/>
                      <a:r>
                        <a:rPr lang="mn-MN" sz="1050" u="none" strike="noStrike" dirty="0">
                          <a:effectLst/>
                          <a:latin typeface="Arial" panose="020B0604020202020204" pitchFamily="34" charset="0"/>
                          <a:cs typeface="Arial" panose="020B0604020202020204" pitchFamily="34" charset="0"/>
                        </a:rPr>
                        <a:t>Хугацаандаа байгаа</a:t>
                      </a:r>
                      <a:endParaRPr lang="mn-MN"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mn-MN" sz="1050" u="none" strike="noStrike" dirty="0">
                          <a:effectLst/>
                          <a:latin typeface="Arial" panose="020B0604020202020204" pitchFamily="34" charset="0"/>
                          <a:cs typeface="Arial" panose="020B0604020202020204" pitchFamily="34" charset="0"/>
                        </a:rPr>
                        <a:t>Хугацаандаа шийдвэрлэсэн</a:t>
                      </a:r>
                      <a:endParaRPr lang="mn-MN"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mn-MN" sz="1050" u="none" strike="noStrike" dirty="0">
                          <a:effectLst/>
                          <a:latin typeface="Arial" panose="020B0604020202020204" pitchFamily="34" charset="0"/>
                          <a:cs typeface="Arial" panose="020B0604020202020204" pitchFamily="34" charset="0"/>
                        </a:rPr>
                        <a:t>Хугацаа хэтэрч шийдвэрлэсэн</a:t>
                      </a:r>
                      <a:endParaRPr lang="mn-MN"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mn-MN" sz="1050" u="none" strike="noStrike" dirty="0">
                          <a:effectLst/>
                          <a:latin typeface="Arial" panose="020B0604020202020204" pitchFamily="34" charset="0"/>
                          <a:cs typeface="Arial" panose="020B0604020202020204" pitchFamily="34" charset="0"/>
                        </a:rPr>
                        <a:t>Бүгд</a:t>
                      </a:r>
                      <a:endParaRPr lang="mn-MN" sz="105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r>
              <a:tr h="216846">
                <a:tc gridSpan="2" vMerge="1">
                  <a:txBody>
                    <a:bodyPr/>
                    <a:lstStyle/>
                    <a:p>
                      <a:endParaRPr lang="en-US"/>
                    </a:p>
                  </a:txBody>
                  <a:tcPr/>
                </a:tc>
                <a:tc hMerge="1" vMerge="1">
                  <a:txBody>
                    <a:bodyPr/>
                    <a:lstStyle/>
                    <a:p>
                      <a:endParaRPr lang="en-US"/>
                    </a:p>
                  </a:txBody>
                  <a:tcPr/>
                </a:tc>
                <a:tc gridSpan="2">
                  <a:txBody>
                    <a:bodyPr/>
                    <a:lstStyle/>
                    <a:p>
                      <a:pPr algn="ctr" rtl="0" fontAlgn="ctr"/>
                      <a:r>
                        <a:rPr lang="en-US" sz="1000" u="none" strike="noStrike" dirty="0">
                          <a:effectLst/>
                          <a:latin typeface="Arial" panose="020B0604020202020204" pitchFamily="34" charset="0"/>
                          <a:cs typeface="Arial" panose="020B0604020202020204" pitchFamily="34" charset="0"/>
                        </a:rPr>
                        <a:t>1=4+7</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en-US" sz="1000" u="none" strike="noStrike" dirty="0">
                          <a:effectLst/>
                          <a:latin typeface="Arial" panose="020B0604020202020204" pitchFamily="34" charset="0"/>
                          <a:cs typeface="Arial" panose="020B0604020202020204" pitchFamily="34" charset="0"/>
                        </a:rPr>
                        <a:t>2</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en-US" sz="1000" u="none" strike="noStrike" dirty="0">
                          <a:effectLst/>
                          <a:latin typeface="Arial" panose="020B0604020202020204" pitchFamily="34" charset="0"/>
                          <a:cs typeface="Arial" panose="020B0604020202020204" pitchFamily="34" charset="0"/>
                        </a:rPr>
                        <a:t>5</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en-US" sz="1000" u="none" strike="noStrike" dirty="0">
                          <a:effectLst/>
                          <a:latin typeface="Arial" panose="020B0604020202020204" pitchFamily="34" charset="0"/>
                          <a:cs typeface="Arial" panose="020B0604020202020204" pitchFamily="34" charset="0"/>
                        </a:rPr>
                        <a:t>6</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c gridSpan="2">
                  <a:txBody>
                    <a:bodyPr/>
                    <a:lstStyle/>
                    <a:p>
                      <a:pPr algn="ctr" rtl="0" fontAlgn="ctr"/>
                      <a:r>
                        <a:rPr lang="en-US" sz="1000" u="none" strike="noStrike">
                          <a:effectLst/>
                          <a:latin typeface="Arial" panose="020B0604020202020204" pitchFamily="34" charset="0"/>
                          <a:cs typeface="Arial" panose="020B0604020202020204" pitchFamily="34" charset="0"/>
                        </a:rPr>
                        <a:t>7=5+6</a:t>
                      </a:r>
                      <a:endParaRPr lang="en-US"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hMerge="1">
                  <a:txBody>
                    <a:bodyPr/>
                    <a:lstStyle/>
                    <a:p>
                      <a:endParaRPr lang="en-US"/>
                    </a:p>
                  </a:txBody>
                  <a:tcPr/>
                </a:tc>
              </a:tr>
              <a:tr h="261523">
                <a:tc gridSpan="2" vMerge="1">
                  <a:txBody>
                    <a:bodyPr/>
                    <a:lstStyle/>
                    <a:p>
                      <a:endParaRPr lang="en-US"/>
                    </a:p>
                  </a:txBody>
                  <a:tcPr/>
                </a:tc>
                <a:tc hMerge="1" vMerge="1">
                  <a:txBody>
                    <a:bodyPr/>
                    <a:lstStyle/>
                    <a:p>
                      <a:endParaRPr lang="en-US"/>
                    </a:p>
                  </a:txBody>
                  <a:tcPr/>
                </a:tc>
                <a:tc>
                  <a:txBody>
                    <a:bodyPr/>
                    <a:lstStyle/>
                    <a:p>
                      <a:pPr algn="ctr" rtl="0" fontAlgn="ctr"/>
                      <a:r>
                        <a:rPr lang="mn-MN" sz="1000" u="none" strike="noStrike">
                          <a:effectLst/>
                          <a:latin typeface="Arial" panose="020B0604020202020204" pitchFamily="34" charset="0"/>
                          <a:cs typeface="Arial" panose="020B0604020202020204" pitchFamily="34" charset="0"/>
                        </a:rPr>
                        <a:t>тоо</a:t>
                      </a:r>
                      <a:endParaRPr lang="mn-MN"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mn-MN" sz="1000" u="none" strike="noStrike" dirty="0">
                          <a:effectLst/>
                          <a:latin typeface="Arial" panose="020B0604020202020204" pitchFamily="34" charset="0"/>
                          <a:cs typeface="Arial" panose="020B0604020202020204" pitchFamily="34" charset="0"/>
                        </a:rPr>
                        <a:t>тоо</a:t>
                      </a:r>
                      <a:endParaRPr lang="mn-MN"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mn-MN" sz="1000" u="none" strike="noStrike" dirty="0">
                          <a:effectLst/>
                          <a:latin typeface="Arial" panose="020B0604020202020204" pitchFamily="34" charset="0"/>
                          <a:cs typeface="Arial" panose="020B0604020202020204" pitchFamily="34" charset="0"/>
                        </a:rPr>
                        <a:t>тоо</a:t>
                      </a:r>
                      <a:endParaRPr lang="mn-MN"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mn-MN" sz="1000" u="none" strike="noStrike" dirty="0">
                          <a:effectLst/>
                          <a:latin typeface="Arial" panose="020B0604020202020204" pitchFamily="34" charset="0"/>
                          <a:cs typeface="Arial" panose="020B0604020202020204" pitchFamily="34" charset="0"/>
                        </a:rPr>
                        <a:t>тоо</a:t>
                      </a:r>
                      <a:endParaRPr lang="mn-MN"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mn-MN" sz="1000" u="none" strike="noStrike">
                          <a:effectLst/>
                          <a:latin typeface="Arial" panose="020B0604020202020204" pitchFamily="34" charset="0"/>
                          <a:cs typeface="Arial" panose="020B0604020202020204" pitchFamily="34" charset="0"/>
                        </a:rPr>
                        <a:t>тоо</a:t>
                      </a:r>
                      <a:endParaRPr lang="mn-MN" sz="10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c>
                  <a:txBody>
                    <a:bodyPr/>
                    <a:lstStyle/>
                    <a:p>
                      <a:pPr algn="ctr" rtl="0" fontAlgn="ctr"/>
                      <a:r>
                        <a:rPr lang="en-US" sz="1000" u="none" strike="noStrike" dirty="0">
                          <a:effectLst/>
                          <a:latin typeface="Arial" panose="020B0604020202020204" pitchFamily="34" charset="0"/>
                          <a:cs typeface="Arial" panose="020B0604020202020204" pitchFamily="34" charset="0"/>
                        </a:rPr>
                        <a:t>%</a:t>
                      </a:r>
                      <a:endParaRPr lang="en-US" sz="10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ctr">
                    <a:solidFill>
                      <a:schemeClr val="accent1">
                        <a:lumMod val="40000"/>
                        <a:lumOff val="60000"/>
                      </a:schemeClr>
                    </a:solidFill>
                  </a:tcPr>
                </a:tc>
              </a:tr>
              <a:tr h="474010">
                <a:tc>
                  <a:txBody>
                    <a:bodyPr/>
                    <a:lstStyle/>
                    <a:p>
                      <a:pPr algn="ctr" rtl="0" fontAlgn="ctr"/>
                      <a:r>
                        <a:rPr lang="en-US" sz="1200" b="0" i="0" u="none" strike="noStrike">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l" rtl="0" fontAlgn="t"/>
                      <a:r>
                        <a:rPr lang="mn-MN" sz="1200" b="0" i="0" u="none" strike="noStrike">
                          <a:solidFill>
                            <a:srgbClr val="000000"/>
                          </a:solidFill>
                          <a:effectLst/>
                          <a:latin typeface="Arial"/>
                        </a:rPr>
                        <a:t>Удирдлага</a:t>
                      </a:r>
                    </a:p>
                  </a:txBody>
                  <a:tcPr marL="9525" marR="9525" marT="9525" marB="0">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0</a:t>
                      </a:r>
                    </a:p>
                  </a:txBody>
                  <a:tcPr marL="9525" marR="9525" marT="9525" marB="0" anchor="ctr">
                    <a:solidFill>
                      <a:schemeClr val="accent1">
                        <a:lumMod val="40000"/>
                        <a:lumOff val="60000"/>
                      </a:schemeClr>
                    </a:solidFill>
                  </a:tcPr>
                </a:tc>
              </a:tr>
              <a:tr h="474010">
                <a:tc>
                  <a:txBody>
                    <a:bodyPr/>
                    <a:lstStyle/>
                    <a:p>
                      <a:pPr algn="ctr" rtl="0" fontAlgn="ctr"/>
                      <a:r>
                        <a:rPr lang="en-US" sz="1200" b="0" i="0" u="none" strike="noStrike">
                          <a:solidFill>
                            <a:srgbClr val="000000"/>
                          </a:solidFill>
                          <a:effectLst/>
                          <a:latin typeface="Arial"/>
                        </a:rPr>
                        <a:t>2</a:t>
                      </a:r>
                    </a:p>
                  </a:txBody>
                  <a:tcPr marL="9525" marR="9525" marT="9525" marB="0" anchor="ctr">
                    <a:solidFill>
                      <a:schemeClr val="accent1">
                        <a:lumMod val="40000"/>
                        <a:lumOff val="60000"/>
                      </a:schemeClr>
                    </a:solidFill>
                  </a:tcPr>
                </a:tc>
                <a:tc>
                  <a:txBody>
                    <a:bodyPr/>
                    <a:lstStyle/>
                    <a:p>
                      <a:pPr algn="l" rtl="0" fontAlgn="t"/>
                      <a:r>
                        <a:rPr lang="mn-MN" sz="1200" b="0" i="0" u="none" strike="noStrike">
                          <a:solidFill>
                            <a:srgbClr val="000000"/>
                          </a:solidFill>
                          <a:effectLst/>
                          <a:latin typeface="Arial"/>
                        </a:rPr>
                        <a:t>Захиргаа, санхүүгийн хэлтэс</a:t>
                      </a:r>
                    </a:p>
                  </a:txBody>
                  <a:tcPr marL="9525" marR="9525" marT="9525" marB="0">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32</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8</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7.6</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23</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88.4</a:t>
                      </a:r>
                    </a:p>
                  </a:txBody>
                  <a:tcPr marL="9525" marR="9525" marT="9525" marB="0" anchor="ctr">
                    <a:solidFill>
                      <a:schemeClr val="accent1">
                        <a:lumMod val="40000"/>
                        <a:lumOff val="60000"/>
                      </a:schemeClr>
                    </a:solidFill>
                  </a:tcPr>
                </a:tc>
                <a:tc>
                  <a:txBody>
                    <a:bodyPr/>
                    <a:lstStyle/>
                    <a:p>
                      <a:pPr algn="ctr" rtl="0" fontAlgn="ctr"/>
                      <a:r>
                        <a:rPr lang="en-US" sz="1200" b="1" i="0" u="none" strike="noStrike" dirty="0">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3.8</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24</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92.3</a:t>
                      </a:r>
                    </a:p>
                  </a:txBody>
                  <a:tcPr marL="9525" marR="9525" marT="9525" marB="0" anchor="ctr">
                    <a:solidFill>
                      <a:schemeClr val="accent1">
                        <a:lumMod val="40000"/>
                        <a:lumOff val="60000"/>
                      </a:schemeClr>
                    </a:solidFill>
                  </a:tcPr>
                </a:tc>
              </a:tr>
              <a:tr h="474010">
                <a:tc>
                  <a:txBody>
                    <a:bodyPr/>
                    <a:lstStyle/>
                    <a:p>
                      <a:pPr algn="ctr" rtl="0" fontAlgn="ctr"/>
                      <a:r>
                        <a:rPr lang="en-US" sz="1200" b="0" i="0" u="none" strike="noStrike">
                          <a:solidFill>
                            <a:srgbClr val="000000"/>
                          </a:solidFill>
                          <a:effectLst/>
                          <a:latin typeface="Arial"/>
                        </a:rPr>
                        <a:t>3</a:t>
                      </a:r>
                    </a:p>
                  </a:txBody>
                  <a:tcPr marL="9525" marR="9525" marT="9525" marB="0" anchor="ctr">
                    <a:solidFill>
                      <a:schemeClr val="accent1">
                        <a:lumMod val="40000"/>
                        <a:lumOff val="60000"/>
                      </a:schemeClr>
                    </a:solidFill>
                  </a:tcPr>
                </a:tc>
                <a:tc>
                  <a:txBody>
                    <a:bodyPr/>
                    <a:lstStyle/>
                    <a:p>
                      <a:pPr algn="l" rtl="0" fontAlgn="t"/>
                      <a:r>
                        <a:rPr lang="mn-MN" sz="1200" b="0" i="0" u="none" strike="noStrike">
                          <a:solidFill>
                            <a:srgbClr val="000000"/>
                          </a:solidFill>
                          <a:effectLst/>
                          <a:latin typeface="Arial"/>
                        </a:rPr>
                        <a:t>Инженерийн байгууламжийн хэлтэс</a:t>
                      </a:r>
                    </a:p>
                  </a:txBody>
                  <a:tcPr marL="9525" marR="9525" marT="9525" marB="0">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26</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15</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57.6</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10</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38.4</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3.8</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11</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42.3</a:t>
                      </a:r>
                    </a:p>
                  </a:txBody>
                  <a:tcPr marL="9525" marR="9525" marT="9525" marB="0" anchor="ctr">
                    <a:solidFill>
                      <a:schemeClr val="accent1">
                        <a:lumMod val="40000"/>
                        <a:lumOff val="60000"/>
                      </a:schemeClr>
                    </a:solidFill>
                  </a:tcPr>
                </a:tc>
              </a:tr>
              <a:tr h="474010">
                <a:tc>
                  <a:txBody>
                    <a:bodyPr/>
                    <a:lstStyle/>
                    <a:p>
                      <a:pPr algn="ctr" rtl="0" fontAlgn="ctr"/>
                      <a:r>
                        <a:rPr lang="en-US" sz="1200" b="0" i="0" u="none" strike="noStrike">
                          <a:solidFill>
                            <a:srgbClr val="000000"/>
                          </a:solidFill>
                          <a:effectLst/>
                          <a:latin typeface="Arial"/>
                        </a:rPr>
                        <a:t>4</a:t>
                      </a:r>
                    </a:p>
                  </a:txBody>
                  <a:tcPr marL="9525" marR="9525" marT="9525" marB="0" anchor="ctr">
                    <a:solidFill>
                      <a:schemeClr val="accent1">
                        <a:lumMod val="40000"/>
                        <a:lumOff val="60000"/>
                      </a:schemeClr>
                    </a:solidFill>
                  </a:tcPr>
                </a:tc>
                <a:tc>
                  <a:txBody>
                    <a:bodyPr/>
                    <a:lstStyle/>
                    <a:p>
                      <a:pPr algn="l" rtl="0" fontAlgn="t"/>
                      <a:r>
                        <a:rPr lang="mn-MN" sz="1200" b="0" i="0" u="none" strike="noStrike">
                          <a:solidFill>
                            <a:srgbClr val="000000"/>
                          </a:solidFill>
                          <a:effectLst/>
                          <a:latin typeface="Arial"/>
                        </a:rPr>
                        <a:t>Хүнс, худалдаа, үйлчилгээний хэлтэс</a:t>
                      </a:r>
                    </a:p>
                  </a:txBody>
                  <a:tcPr marL="9525" marR="9525" marT="9525" marB="0">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10</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10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8</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80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1</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10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9</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90</a:t>
                      </a:r>
                    </a:p>
                  </a:txBody>
                  <a:tcPr marL="9525" marR="9525" marT="9525" marB="0" anchor="ctr">
                    <a:solidFill>
                      <a:schemeClr val="accent1">
                        <a:lumMod val="40000"/>
                        <a:lumOff val="60000"/>
                      </a:schemeClr>
                    </a:solidFill>
                  </a:tcPr>
                </a:tc>
              </a:tr>
              <a:tr h="487087">
                <a:tc>
                  <a:txBody>
                    <a:bodyPr/>
                    <a:lstStyle/>
                    <a:p>
                      <a:pPr algn="ctr" rtl="0" fontAlgn="ctr"/>
                      <a:r>
                        <a:rPr lang="en-US" sz="1200" b="0" i="0" u="none" strike="noStrike">
                          <a:solidFill>
                            <a:srgbClr val="000000"/>
                          </a:solidFill>
                          <a:effectLst/>
                          <a:latin typeface="Arial"/>
                        </a:rPr>
                        <a:t>5</a:t>
                      </a:r>
                    </a:p>
                  </a:txBody>
                  <a:tcPr marL="9525" marR="9525" marT="9525" marB="0" anchor="ctr">
                    <a:solidFill>
                      <a:schemeClr val="accent1">
                        <a:lumMod val="40000"/>
                        <a:lumOff val="60000"/>
                      </a:schemeClr>
                    </a:solidFill>
                  </a:tcPr>
                </a:tc>
                <a:tc>
                  <a:txBody>
                    <a:bodyPr/>
                    <a:lstStyle/>
                    <a:p>
                      <a:pPr algn="l" rtl="0" fontAlgn="t"/>
                      <a:r>
                        <a:rPr lang="mn-MN" sz="1200" b="0" i="0" u="none" strike="noStrike">
                          <a:solidFill>
                            <a:srgbClr val="000000"/>
                          </a:solidFill>
                          <a:effectLst/>
                          <a:latin typeface="Arial"/>
                        </a:rPr>
                        <a:t>Тохижилт, хог хаягдлын удирдлагын хэлтэс</a:t>
                      </a:r>
                    </a:p>
                  </a:txBody>
                  <a:tcPr marL="9525" marR="9525" marT="9525" marB="0">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17</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4</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23.5</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10</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58.8</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3</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17.6</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13</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76.4</a:t>
                      </a:r>
                    </a:p>
                  </a:txBody>
                  <a:tcPr marL="9525" marR="9525" marT="9525" marB="0" anchor="ctr">
                    <a:solidFill>
                      <a:schemeClr val="accent1">
                        <a:lumMod val="40000"/>
                        <a:lumOff val="60000"/>
                      </a:schemeClr>
                    </a:solidFill>
                  </a:tcPr>
                </a:tc>
              </a:tr>
              <a:tr h="474010">
                <a:tc>
                  <a:txBody>
                    <a:bodyPr/>
                    <a:lstStyle/>
                    <a:p>
                      <a:pPr algn="ctr" rtl="0" fontAlgn="ctr"/>
                      <a:r>
                        <a:rPr lang="en-US" sz="1200" b="0" i="0" u="none" strike="noStrike">
                          <a:solidFill>
                            <a:srgbClr val="000000"/>
                          </a:solidFill>
                          <a:effectLst/>
                          <a:latin typeface="Arial"/>
                        </a:rPr>
                        <a:t>6</a:t>
                      </a:r>
                    </a:p>
                  </a:txBody>
                  <a:tcPr marL="9525" marR="9525" marT="9525" marB="0" anchor="ctr">
                    <a:solidFill>
                      <a:schemeClr val="accent1">
                        <a:lumMod val="40000"/>
                        <a:lumOff val="60000"/>
                      </a:schemeClr>
                    </a:solidFill>
                  </a:tcPr>
                </a:tc>
                <a:tc>
                  <a:txBody>
                    <a:bodyPr/>
                    <a:lstStyle/>
                    <a:p>
                      <a:pPr algn="l" rtl="0" fontAlgn="t"/>
                      <a:r>
                        <a:rPr lang="mn-MN" sz="1200" b="0" i="0" u="none" strike="noStrike">
                          <a:solidFill>
                            <a:srgbClr val="000000"/>
                          </a:solidFill>
                          <a:effectLst/>
                          <a:latin typeface="Arial"/>
                        </a:rPr>
                        <a:t>Үйл ажиллагааны мониторингийн хэлтэс</a:t>
                      </a:r>
                    </a:p>
                  </a:txBody>
                  <a:tcPr marL="9525" marR="9525" marT="9525" marB="0">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5</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2</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40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3</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60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3</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60</a:t>
                      </a:r>
                    </a:p>
                  </a:txBody>
                  <a:tcPr marL="9525" marR="9525" marT="9525" marB="0" anchor="ctr">
                    <a:solidFill>
                      <a:schemeClr val="accent1">
                        <a:lumMod val="40000"/>
                        <a:lumOff val="60000"/>
                      </a:schemeClr>
                    </a:solidFill>
                  </a:tcPr>
                </a:tc>
              </a:tr>
              <a:tr h="539392">
                <a:tc gridSpan="2">
                  <a:txBody>
                    <a:bodyPr/>
                    <a:lstStyle/>
                    <a:p>
                      <a:pPr algn="ctr" rtl="0" fontAlgn="ctr"/>
                      <a:r>
                        <a:rPr lang="mn-MN" sz="1200" b="1" i="0" u="none" strike="noStrike">
                          <a:solidFill>
                            <a:srgbClr val="000000"/>
                          </a:solidFill>
                          <a:effectLst/>
                          <a:latin typeface="Arial"/>
                        </a:rPr>
                        <a:t>Улаанбаатар хотын Захирагчийн ажлын алба</a:t>
                      </a:r>
                    </a:p>
                  </a:txBody>
                  <a:tcPr marL="9525" marR="9525" marT="9525" marB="0" anchor="ctr">
                    <a:solidFill>
                      <a:schemeClr val="accent1">
                        <a:lumMod val="40000"/>
                        <a:lumOff val="60000"/>
                      </a:schemeClr>
                    </a:solidFill>
                  </a:tcPr>
                </a:tc>
                <a:tc hMerge="1">
                  <a:txBody>
                    <a:bodyPr/>
                    <a:lstStyle/>
                    <a:p>
                      <a:endParaRPr lang="en-US"/>
                    </a:p>
                  </a:txBody>
                  <a:tcPr/>
                </a:tc>
                <a:tc>
                  <a:txBody>
                    <a:bodyPr/>
                    <a:lstStyle/>
                    <a:p>
                      <a:pPr algn="ctr" rtl="0" fontAlgn="ctr"/>
                      <a:r>
                        <a:rPr lang="mn-MN" sz="1200" b="1" i="0" u="none" strike="noStrike" dirty="0" smtClean="0">
                          <a:solidFill>
                            <a:srgbClr val="000000"/>
                          </a:solidFill>
                          <a:effectLst/>
                          <a:latin typeface="Arial"/>
                        </a:rPr>
                        <a:t>91</a:t>
                      </a:r>
                      <a:endParaRPr lang="en-US" sz="1200" b="1" i="0" u="none" strike="noStrike" dirty="0">
                        <a:solidFill>
                          <a:srgbClr val="000000"/>
                        </a:solidFill>
                        <a:effectLst/>
                        <a:latin typeface="Arial"/>
                      </a:endParaRP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100</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31</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29.4</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54</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63.5</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6</a:t>
                      </a:r>
                    </a:p>
                  </a:txBody>
                  <a:tcPr marL="9525" marR="9525" marT="9525" marB="0" anchor="ctr">
                    <a:solidFill>
                      <a:schemeClr val="accent1">
                        <a:lumMod val="40000"/>
                        <a:lumOff val="60000"/>
                      </a:schemeClr>
                    </a:solidFill>
                  </a:tcPr>
                </a:tc>
                <a:tc>
                  <a:txBody>
                    <a:bodyPr/>
                    <a:lstStyle/>
                    <a:p>
                      <a:pPr algn="ctr" rtl="0" fontAlgn="ctr"/>
                      <a:r>
                        <a:rPr lang="en-US" sz="1200" b="0" i="0" u="none" strike="noStrike">
                          <a:solidFill>
                            <a:srgbClr val="808080"/>
                          </a:solidFill>
                          <a:effectLst/>
                          <a:latin typeface="Arial"/>
                        </a:rPr>
                        <a:t>7</a:t>
                      </a:r>
                    </a:p>
                  </a:txBody>
                  <a:tcPr marL="9525" marR="9525" marT="9525" marB="0" anchor="ctr">
                    <a:solidFill>
                      <a:schemeClr val="accent1">
                        <a:lumMod val="40000"/>
                        <a:lumOff val="60000"/>
                      </a:schemeClr>
                    </a:solidFill>
                  </a:tcPr>
                </a:tc>
                <a:tc>
                  <a:txBody>
                    <a:bodyPr/>
                    <a:lstStyle/>
                    <a:p>
                      <a:pPr algn="ctr" rtl="0" fontAlgn="ctr"/>
                      <a:r>
                        <a:rPr lang="en-US" sz="1200" b="1" i="0" u="none" strike="noStrike">
                          <a:solidFill>
                            <a:srgbClr val="000000"/>
                          </a:solidFill>
                          <a:effectLst/>
                          <a:latin typeface="Arial"/>
                        </a:rPr>
                        <a:t>60</a:t>
                      </a:r>
                    </a:p>
                  </a:txBody>
                  <a:tcPr marL="9525" marR="9525" marT="9525" marB="0" anchor="ctr">
                    <a:solidFill>
                      <a:schemeClr val="accent1">
                        <a:lumMod val="40000"/>
                        <a:lumOff val="60000"/>
                      </a:schemeClr>
                    </a:solidFill>
                  </a:tcPr>
                </a:tc>
                <a:tc>
                  <a:txBody>
                    <a:bodyPr/>
                    <a:lstStyle/>
                    <a:p>
                      <a:pPr algn="ctr" rtl="0" fontAlgn="ctr"/>
                      <a:r>
                        <a:rPr lang="en-US" sz="1200" b="0" i="0" u="none" strike="noStrike" dirty="0">
                          <a:solidFill>
                            <a:srgbClr val="808080"/>
                          </a:solidFill>
                          <a:effectLst/>
                          <a:latin typeface="Arial"/>
                        </a:rPr>
                        <a:t>70.5</a:t>
                      </a:r>
                    </a:p>
                  </a:txBody>
                  <a:tcPr marL="9525" marR="9525" marT="9525" marB="0" anchor="ctr">
                    <a:solidFill>
                      <a:schemeClr val="accent1">
                        <a:lumMod val="40000"/>
                        <a:lumOff val="60000"/>
                      </a:schemeClr>
                    </a:solidFill>
                  </a:tcPr>
                </a:tc>
              </a:tr>
            </a:tbl>
          </a:graphicData>
        </a:graphic>
      </p:graphicFrame>
    </p:spTree>
    <p:extLst>
      <p:ext uri="{BB962C8B-B14F-4D97-AF65-F5344CB8AC3E}">
        <p14:creationId xmlns:p14="http://schemas.microsoft.com/office/powerpoint/2010/main" val="4030200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5" y="143987"/>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a:t>
            </a:r>
            <a:r>
              <a:rPr lang="mn-MN" sz="2200" dirty="0" smtClean="0">
                <a:latin typeface="Arial" pitchFamily="34" charset="0"/>
                <a:cs typeface="Arial" pitchFamily="34" charset="0"/>
              </a:rPr>
              <a:t> </a:t>
            </a:r>
            <a:r>
              <a:rPr lang="en-US" sz="2200" dirty="0" smtClean="0">
                <a:latin typeface="Arial" pitchFamily="34" charset="0"/>
                <a:cs typeface="Arial" pitchFamily="34" charset="0"/>
              </a:rPr>
              <a:t>1</a:t>
            </a:r>
            <a:r>
              <a:rPr lang="mn-MN" sz="2200" dirty="0" smtClean="0">
                <a:latin typeface="Arial" pitchFamily="34" charset="0"/>
                <a:cs typeface="Arial" pitchFamily="34" charset="0"/>
              </a:rPr>
              <a:t>0 дугаар сард  </a:t>
            </a:r>
            <a:r>
              <a:rPr lang="mn-MN" sz="2200" dirty="0">
                <a:latin typeface="Arial" pitchFamily="34" charset="0"/>
                <a:cs typeface="Arial" pitchFamily="34" charset="0"/>
              </a:rPr>
              <a:t>хандсан гол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2629756"/>
              </p:ext>
            </p:extLst>
          </p:nvPr>
        </p:nvGraphicFramePr>
        <p:xfrm>
          <a:off x="522513" y="696678"/>
          <a:ext cx="8229600" cy="5725892"/>
        </p:xfrm>
        <a:graphic>
          <a:graphicData uri="http://schemas.openxmlformats.org/drawingml/2006/table">
            <a:tbl>
              <a:tblPr/>
              <a:tblGrid>
                <a:gridCol w="590117"/>
                <a:gridCol w="5118910"/>
                <a:gridCol w="1207680"/>
                <a:gridCol w="1312893"/>
              </a:tblGrid>
              <a:tr h="622250">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dirty="0">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Ахмадын орон сууцны хөтөлбөрт хамрагдах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10.99%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Орон сууц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9.89%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1" i="0" u="none" strike="noStrike" dirty="0">
                          <a:solidFill>
                            <a:srgbClr val="000000"/>
                          </a:solidFill>
                          <a:effectLst/>
                          <a:latin typeface="Arial"/>
                        </a:rPr>
                        <a:t>Орон сууцны конторын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7.69%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32011">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Зар сурталчилгаа, мэдээллийн самбарын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Төвлөрсөн цахилгаан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Гэрэлтүүлэг, чимэглэлийн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3.30%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Жижиг, дунд үйлдвэрлэлийн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2.20%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Төвлөрсөн дулаан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2.20%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07959">
                <a:tc>
                  <a:txBody>
                    <a:bodyPr/>
                    <a:lstStyle/>
                    <a:p>
                      <a:pPr algn="ctr" rtl="0" fontAlgn="ctr"/>
                      <a:r>
                        <a:rPr lang="en-US" sz="1400" b="0"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Хог цэвэрлэгээ, тээвэрлэлтийн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2.20%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1198081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413" y="503215"/>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smtClean="0">
                <a:solidFill>
                  <a:srgbClr val="FF0000"/>
                </a:solidFill>
                <a:latin typeface="Arial" panose="020B0604020202020204" pitchFamily="34" charset="0"/>
                <a:cs typeface="Arial" panose="020B0604020202020204" pitchFamily="34" charset="0"/>
              </a:rPr>
              <a:t>ЗАХИРГАА, САНХҮҮГИЙН ХЭЛТЭС</a:t>
            </a:r>
            <a:r>
              <a:rPr lang="mn-MN" sz="2000" dirty="0" smtClean="0">
                <a:latin typeface="Arial" panose="020B0604020202020204" pitchFamily="34" charset="0"/>
                <a:cs typeface="Arial" panose="020B0604020202020204" pitchFamily="34" charset="0"/>
              </a:rPr>
              <a:t>-т</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a:t>
            </a:r>
            <a:r>
              <a:rPr lang="en-US" sz="2200" dirty="0">
                <a:latin typeface="Arial" pitchFamily="34" charset="0"/>
                <a:cs typeface="Arial" pitchFamily="34" charset="0"/>
              </a:rPr>
              <a:t>1</a:t>
            </a:r>
            <a:r>
              <a:rPr lang="mn-MN" sz="2200" dirty="0">
                <a:latin typeface="Arial" pitchFamily="34" charset="0"/>
                <a:cs typeface="Arial" pitchFamily="34" charset="0"/>
              </a:rPr>
              <a:t>0 дугаар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43357063"/>
              </p:ext>
            </p:extLst>
          </p:nvPr>
        </p:nvGraphicFramePr>
        <p:xfrm>
          <a:off x="511626" y="1393372"/>
          <a:ext cx="8251373" cy="4926698"/>
        </p:xfrm>
        <a:graphic>
          <a:graphicData uri="http://schemas.openxmlformats.org/drawingml/2006/table">
            <a:tbl>
              <a:tblPr/>
              <a:tblGrid>
                <a:gridCol w="591678"/>
                <a:gridCol w="5132453"/>
                <a:gridCol w="1210875"/>
                <a:gridCol w="1316367"/>
              </a:tblGrid>
              <a:tr h="588031">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03673">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Ахмадын орон сууцны хөтөлбөрт хамрагдах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38.46%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91812">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Орон сууц хүсэх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67056">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Сургалтанд хамрагдах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7.69%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81704">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Эд хөрөнгийн эрхийн бүртгэлийн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7.69%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61818">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Өмчлөлийн эрхийн гэрчилгээ дахин олгох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17605">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Ногоон байгууламжийн тохижилт, хамгаалалтын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17605">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Орон сууцны 1-р давхарт байрлах үйлчилгээний газруудын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81439">
                <a:tc>
                  <a:txBody>
                    <a:bodyPr/>
                    <a:lstStyle/>
                    <a:p>
                      <a:pPr algn="ctr" rtl="0" fontAlgn="ctr"/>
                      <a:r>
                        <a:rPr lang="en-US" sz="14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Цалинтай чөлөө хүсэх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67056">
                <a:tc>
                  <a:txBody>
                    <a:bodyPr/>
                    <a:lstStyle/>
                    <a:p>
                      <a:pPr algn="ctr" rtl="0" fontAlgn="ctr"/>
                      <a:r>
                        <a:rPr lang="en-US" sz="14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1" i="0" u="none" strike="noStrike" dirty="0">
                          <a:solidFill>
                            <a:srgbClr val="000000"/>
                          </a:solidFill>
                          <a:effectLst/>
                          <a:latin typeface="Arial"/>
                        </a:rPr>
                        <a:t>Ажилд шилжих, дэвшин ажиллах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17605">
                <a:tc>
                  <a:txBody>
                    <a:bodyPr/>
                    <a:lstStyle/>
                    <a:p>
                      <a:pPr algn="ctr" rtl="0" fontAlgn="ctr"/>
                      <a:r>
                        <a:rPr lang="en-US" sz="1400" b="0"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Жижиг, дунд үйлдвэрлэлийн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12654">
                <a:tc gridSpan="2">
                  <a:txBody>
                    <a:bodyPr/>
                    <a:lstStyle/>
                    <a:p>
                      <a:pPr algn="ctr" rtl="0" fontAlgn="ctr"/>
                      <a:r>
                        <a:rPr lang="mn-MN" sz="1400" b="1" i="0" u="none" strike="noStrike">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1169609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213" y="339929"/>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a:solidFill>
                  <a:schemeClr val="accent1">
                    <a:lumMod val="75000"/>
                  </a:schemeClr>
                </a:solidFill>
                <a:latin typeface="Arial" panose="020B0604020202020204" pitchFamily="34" charset="0"/>
                <a:cs typeface="Arial" panose="020B0604020202020204" pitchFamily="34" charset="0"/>
              </a:rPr>
              <a:t>ИНЖЕНЕРИЙН БАЙГУУЛАМЖИЙН ХЭЛТЭС</a:t>
            </a:r>
            <a:r>
              <a:rPr lang="mn-MN" sz="2000" dirty="0" smtClean="0">
                <a:latin typeface="Arial" panose="020B0604020202020204" pitchFamily="34" charset="0"/>
                <a:cs typeface="Arial" panose="020B0604020202020204" pitchFamily="34" charset="0"/>
              </a:rPr>
              <a:t>-т</a:t>
            </a: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a:t>
            </a:r>
            <a:r>
              <a:rPr lang="en-US" sz="2200" dirty="0">
                <a:latin typeface="Arial" pitchFamily="34" charset="0"/>
                <a:cs typeface="Arial" pitchFamily="34" charset="0"/>
              </a:rPr>
              <a:t>1</a:t>
            </a:r>
            <a:r>
              <a:rPr lang="mn-MN" sz="2200" dirty="0">
                <a:latin typeface="Arial" pitchFamily="34" charset="0"/>
                <a:cs typeface="Arial" pitchFamily="34" charset="0"/>
              </a:rPr>
              <a:t>0 дугаар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24692931"/>
              </p:ext>
            </p:extLst>
          </p:nvPr>
        </p:nvGraphicFramePr>
        <p:xfrm>
          <a:off x="522513" y="957943"/>
          <a:ext cx="8294916" cy="5494487"/>
        </p:xfrm>
        <a:graphic>
          <a:graphicData uri="http://schemas.openxmlformats.org/drawingml/2006/table">
            <a:tbl>
              <a:tblPr/>
              <a:tblGrid>
                <a:gridCol w="594801"/>
                <a:gridCol w="5406946"/>
                <a:gridCol w="1119155"/>
                <a:gridCol w="1174014"/>
              </a:tblGrid>
              <a:tr h="576943">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82249">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1" i="0" u="none" strike="noStrike" dirty="0">
                          <a:solidFill>
                            <a:srgbClr val="000000"/>
                          </a:solidFill>
                          <a:effectLst/>
                          <a:latin typeface="Arial"/>
                        </a:rPr>
                        <a:t>Орон сууцны конторын үйл ажиллагааны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19.23%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99721">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Гэрэлтүүлэг, чимэглэлийн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11.54%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28659">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Төвлөрсөн цахилгаан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7.69%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58942">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Төвлөрсөн дулаан хангамжийн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7.69%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03837">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Орон сууцны дээврийн засвар,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7.69%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16649">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1" i="0" u="none" strike="noStrike" dirty="0">
                          <a:solidFill>
                            <a:srgbClr val="000000"/>
                          </a:solidFill>
                          <a:effectLst/>
                          <a:latin typeface="Arial"/>
                        </a:rPr>
                        <a:t>Шахмал болон боловсруулсан түлшний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70114">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Нийтийн эд аж ахуйн ашиглалт,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34659">
                <a:tc>
                  <a:txBody>
                    <a:bodyPr/>
                    <a:lstStyle/>
                    <a:p>
                      <a:pPr algn="ctr" rtl="0" fontAlgn="ctr"/>
                      <a:r>
                        <a:rPr lang="en-US" sz="14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35428">
                <a:tc>
                  <a:txBody>
                    <a:bodyPr/>
                    <a:lstStyle/>
                    <a:p>
                      <a:pPr algn="ctr" rtl="0" fontAlgn="ctr"/>
                      <a:r>
                        <a:rPr lang="en-US" sz="14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Авто зам, гүүрийн эвдрэл, гэмтлийн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1192">
                <a:tc>
                  <a:txBody>
                    <a:bodyPr/>
                    <a:lstStyle/>
                    <a:p>
                      <a:pPr algn="ctr" rtl="0" fontAlgn="ctr"/>
                      <a:r>
                        <a:rPr lang="en-US" sz="1400" b="0"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Авто зам, гүүрийн ажлын гүйцэтгэл, явцын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1192">
                <a:tc>
                  <a:txBody>
                    <a:bodyPr/>
                    <a:lstStyle/>
                    <a:p>
                      <a:pPr algn="ctr" rtl="0" fontAlgn="ctr"/>
                      <a:r>
                        <a:rPr lang="en-US" sz="1400" b="0" i="0" u="none" strike="noStrike">
                          <a:solidFill>
                            <a:srgbClr val="000000"/>
                          </a:solidFill>
                          <a:effectLst/>
                          <a:latin typeface="Arial"/>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1" i="0" u="none" strike="noStrike" dirty="0">
                          <a:solidFill>
                            <a:srgbClr val="000000"/>
                          </a:solidFill>
                          <a:effectLst/>
                          <a:latin typeface="Arial"/>
                        </a:rPr>
                        <a:t>Авто замын сэтэлгээ болон орц, гарцны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3.85%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71245">
                <a:tc>
                  <a:txBody>
                    <a:bodyPr/>
                    <a:lstStyle/>
                    <a:p>
                      <a:pPr algn="ctr" rtl="0" fontAlgn="ctr"/>
                      <a:r>
                        <a:rPr lang="en-US" sz="1400" b="0" i="0" u="none" strike="noStrike">
                          <a:solidFill>
                            <a:srgbClr val="000000"/>
                          </a:solidFill>
                          <a:effectLst/>
                          <a:latin typeface="Arial"/>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Бусад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23.10%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13657">
                <a:tc gridSpan="2">
                  <a:txBody>
                    <a:bodyPr/>
                    <a:lstStyle/>
                    <a:p>
                      <a:pPr algn="ctr" rtl="0" fontAlgn="ctr"/>
                      <a:r>
                        <a:rPr lang="mn-MN" sz="1400" b="1" i="0" u="none" strike="noStrike">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26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036778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7127" y="557643"/>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smtClean="0">
                <a:solidFill>
                  <a:schemeClr val="accent6">
                    <a:lumMod val="60000"/>
                    <a:lumOff val="40000"/>
                  </a:schemeClr>
                </a:solidFill>
                <a:latin typeface="Arial" panose="020B0604020202020204" pitchFamily="34" charset="0"/>
                <a:cs typeface="Arial" panose="020B0604020202020204" pitchFamily="34" charset="0"/>
              </a:rPr>
              <a:t>ТОХИЖИЛТ, ХОГ ХАЯГДЛЫН УДИРДЛАГЫН </a:t>
            </a:r>
            <a:r>
              <a:rPr lang="mn-MN" sz="2000" dirty="0" smtClean="0">
                <a:solidFill>
                  <a:schemeClr val="accent6">
                    <a:lumMod val="60000"/>
                    <a:lumOff val="40000"/>
                  </a:schemeClr>
                </a:solidFill>
                <a:latin typeface="Arial" panose="020B0604020202020204" pitchFamily="34" charset="0"/>
                <a:cs typeface="Arial" panose="020B0604020202020204" pitchFamily="34" charset="0"/>
              </a:rPr>
              <a:t>ХЭЛТЭС</a:t>
            </a:r>
            <a:r>
              <a:rPr lang="mn-MN" sz="2000" dirty="0" smtClean="0">
                <a:latin typeface="Arial" panose="020B0604020202020204" pitchFamily="34" charset="0"/>
                <a:cs typeface="Arial" panose="020B0604020202020204" pitchFamily="34" charset="0"/>
              </a:rPr>
              <a:t>-т</a:t>
            </a:r>
            <a:br>
              <a:rPr lang="mn-MN" sz="2000" dirty="0" smtClean="0">
                <a:latin typeface="Arial" panose="020B0604020202020204" pitchFamily="34" charset="0"/>
                <a:cs typeface="Arial" panose="020B0604020202020204" pitchFamily="34" charset="0"/>
              </a:rPr>
            </a:br>
            <a:r>
              <a:rPr lang="mn-MN" sz="2000" dirty="0" smtClean="0">
                <a:latin typeface="Arial" panose="020B0604020202020204" pitchFamily="34" charset="0"/>
                <a:cs typeface="Arial" panose="020B0604020202020204" pitchFamily="34" charset="0"/>
              </a:rPr>
              <a:t/>
            </a:r>
            <a:br>
              <a:rPr lang="mn-MN"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a:t>
            </a:r>
            <a:r>
              <a:rPr lang="en-US" sz="2200" dirty="0">
                <a:latin typeface="Arial" pitchFamily="34" charset="0"/>
                <a:cs typeface="Arial" pitchFamily="34" charset="0"/>
              </a:rPr>
              <a:t>1</a:t>
            </a:r>
            <a:r>
              <a:rPr lang="mn-MN" sz="2200" dirty="0">
                <a:latin typeface="Arial" pitchFamily="34" charset="0"/>
                <a:cs typeface="Arial" pitchFamily="34" charset="0"/>
              </a:rPr>
              <a:t>0 дугаар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1305004"/>
              </p:ext>
            </p:extLst>
          </p:nvPr>
        </p:nvGraphicFramePr>
        <p:xfrm>
          <a:off x="533401" y="1404255"/>
          <a:ext cx="8196944" cy="4789030"/>
        </p:xfrm>
        <a:graphic>
          <a:graphicData uri="http://schemas.openxmlformats.org/drawingml/2006/table">
            <a:tbl>
              <a:tblPr/>
              <a:tblGrid>
                <a:gridCol w="587775"/>
                <a:gridCol w="5098598"/>
                <a:gridCol w="1202888"/>
                <a:gridCol w="1307683"/>
              </a:tblGrid>
              <a:tr h="749598">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49861">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Зар сурталчилгаа, мэдээллийн самбарын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35.29%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293914">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Хог цэвэрлэгээ, тээвэрлэлтийн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11.76%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293914">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Хальтиргаа, гулгаа цэвэрлэгээний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283029">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1" i="0" u="none" strike="noStrike" dirty="0">
                          <a:solidFill>
                            <a:srgbClr val="000000"/>
                          </a:solidFill>
                          <a:effectLst/>
                          <a:latin typeface="Arial"/>
                        </a:rPr>
                        <a:t>Хогийн сав, уут, хогны бункерийн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37457">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1" i="0" u="none" strike="noStrike" dirty="0">
                          <a:solidFill>
                            <a:srgbClr val="000000"/>
                          </a:solidFill>
                          <a:effectLst/>
                          <a:latin typeface="Arial"/>
                        </a:rPr>
                        <a:t>Золбин нохой, муур устгах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272143">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ru-RU" sz="1400" b="1" i="0" u="none" strike="noStrike" dirty="0">
                          <a:solidFill>
                            <a:srgbClr val="000000"/>
                          </a:solidFill>
                          <a:effectLst/>
                          <a:latin typeface="Arial"/>
                        </a:rPr>
                        <a:t>Явган хүний зам,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283029">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Нийтийн эзэмшлийн гудамж, талбайн тохижилтын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dirty="0">
                          <a:solidFill>
                            <a:srgbClr val="000000"/>
                          </a:solidFill>
                          <a:effectLst/>
                          <a:latin typeface="Arial"/>
                        </a:rPr>
                        <a:t>5.88%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293914">
                <a:tc>
                  <a:txBody>
                    <a:bodyPr/>
                    <a:lstStyle/>
                    <a:p>
                      <a:pPr algn="ctr" rtl="0" fontAlgn="ctr"/>
                      <a:r>
                        <a:rPr lang="en-US" sz="1400" b="0" i="0" u="none" strike="noStrike">
                          <a:solidFill>
                            <a:srgbClr val="000000"/>
                          </a:solidFill>
                          <a:effectLst/>
                          <a:latin typeface="Arial"/>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Ногоон байгууламжийн тохижилт, хамгаалалтын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26571">
                <a:tc>
                  <a:txBody>
                    <a:bodyPr/>
                    <a:lstStyle/>
                    <a:p>
                      <a:pPr algn="ctr" rtl="0" fontAlgn="ctr"/>
                      <a:r>
                        <a:rPr lang="en-US" sz="1400" b="0" i="0" u="none" strike="noStrike">
                          <a:solidFill>
                            <a:srgbClr val="000000"/>
                          </a:solidFill>
                          <a:effectLst/>
                          <a:latin typeface="Arial"/>
                        </a:rPr>
                        <a:t>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Хөшөө, түүх соёлын дурсгалт зүйлийн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26571">
                <a:tc>
                  <a:txBody>
                    <a:bodyPr/>
                    <a:lstStyle/>
                    <a:p>
                      <a:pPr algn="ctr" rtl="0" fontAlgn="ctr"/>
                      <a:r>
                        <a:rPr lang="en-US" sz="1400" b="0"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26571">
                <a:tc>
                  <a:txBody>
                    <a:bodyPr/>
                    <a:lstStyle/>
                    <a:p>
                      <a:pPr algn="ctr" rtl="0" fontAlgn="ctr"/>
                      <a:r>
                        <a:rPr lang="en-US" sz="1400" b="0" i="0" u="none" strike="noStrike">
                          <a:solidFill>
                            <a:srgbClr val="000000"/>
                          </a:solidFill>
                          <a:effectLst/>
                          <a:latin typeface="Arial"/>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Хог хаягдлын төвлөрсөн цэгийн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5.88%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542784">
                <a:tc gridSpan="2">
                  <a:txBody>
                    <a:bodyPr/>
                    <a:lstStyle/>
                    <a:p>
                      <a:pPr algn="ctr" rtl="0" fontAlgn="ctr"/>
                      <a:r>
                        <a:rPr lang="mn-MN" sz="1400" b="1" i="0" u="none" strike="noStrike">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0367789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755" y="524987"/>
            <a:ext cx="7741227" cy="592285"/>
          </a:xfrm>
        </p:spPr>
        <p:txBody>
          <a:bodyPr>
            <a:normAutofit fontScale="90000"/>
          </a:bodyPr>
          <a:lstStyle/>
          <a:p>
            <a:pPr algn="ctr">
              <a:lnSpc>
                <a:spcPct val="100000"/>
              </a:lnSpc>
              <a:spcBef>
                <a:spcPts val="0"/>
              </a:spcBef>
              <a:defRPr/>
            </a:pPr>
            <a:r>
              <a:rPr lang="mn-MN" sz="2000" b="1" dirty="0" smtClean="0">
                <a:latin typeface="Arial" panose="020B0604020202020204" pitchFamily="34" charset="0"/>
                <a:cs typeface="Arial" panose="020B0604020202020204" pitchFamily="34" charset="0"/>
              </a:rPr>
              <a:t/>
            </a:r>
            <a:br>
              <a:rPr lang="mn-MN" sz="2000" b="1" dirty="0" smtClean="0">
                <a:latin typeface="Arial" panose="020B0604020202020204" pitchFamily="34" charset="0"/>
                <a:cs typeface="Arial" panose="020B0604020202020204" pitchFamily="34" charset="0"/>
              </a:rPr>
            </a:br>
            <a:r>
              <a:rPr lang="mn-MN" sz="2000" b="1" dirty="0">
                <a:latin typeface="Arial" panose="020B0604020202020204" pitchFamily="34" charset="0"/>
                <a:cs typeface="Arial" panose="020B0604020202020204" pitchFamily="34" charset="0"/>
              </a:rPr>
              <a:t/>
            </a:r>
            <a:br>
              <a:rPr lang="mn-MN" sz="2000" b="1" dirty="0">
                <a:latin typeface="Arial" panose="020B0604020202020204" pitchFamily="34" charset="0"/>
                <a:cs typeface="Arial" panose="020B0604020202020204" pitchFamily="34" charset="0"/>
              </a:rPr>
            </a:br>
            <a:r>
              <a:rPr lang="mn-MN" sz="2000" dirty="0">
                <a:solidFill>
                  <a:schemeClr val="accent4">
                    <a:lumMod val="60000"/>
                    <a:lumOff val="40000"/>
                  </a:schemeClr>
                </a:solidFill>
                <a:latin typeface="Arial" panose="020B0604020202020204" pitchFamily="34" charset="0"/>
                <a:cs typeface="Arial" panose="020B0604020202020204" pitchFamily="34" charset="0"/>
              </a:rPr>
              <a:t>ХҮНС, ХУДАЛДАА, ҮЙЛЧИЛГЭЭНИЙ </a:t>
            </a:r>
            <a:r>
              <a:rPr lang="mn-MN" sz="2000" dirty="0" smtClean="0">
                <a:solidFill>
                  <a:schemeClr val="accent4">
                    <a:lumMod val="60000"/>
                    <a:lumOff val="40000"/>
                  </a:schemeClr>
                </a:solidFill>
                <a:latin typeface="Arial" panose="020B0604020202020204" pitchFamily="34" charset="0"/>
                <a:cs typeface="Arial" panose="020B0604020202020204" pitchFamily="34" charset="0"/>
              </a:rPr>
              <a:t>ХЭЛТЭС</a:t>
            </a:r>
            <a:r>
              <a:rPr lang="mn-MN" sz="2000" dirty="0" smtClean="0">
                <a:latin typeface="Arial" panose="020B0604020202020204" pitchFamily="34" charset="0"/>
                <a:cs typeface="Arial" panose="020B0604020202020204" pitchFamily="34" charset="0"/>
              </a:rPr>
              <a:t>-т</a:t>
            </a:r>
            <a:br>
              <a:rPr lang="mn-MN" sz="2000" dirty="0" smtClean="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
            </a:r>
            <a:br>
              <a:rPr lang="en-US" sz="2000" dirty="0" smtClean="0">
                <a:latin typeface="Arial" panose="020B0604020202020204" pitchFamily="34" charset="0"/>
                <a:cs typeface="Arial" panose="020B0604020202020204" pitchFamily="34" charset="0"/>
              </a:rPr>
            </a:br>
            <a:r>
              <a:rPr lang="mn-MN" sz="2200" dirty="0" smtClean="0">
                <a:latin typeface="Arial" pitchFamily="34" charset="0"/>
                <a:cs typeface="Arial" pitchFamily="34" charset="0"/>
              </a:rPr>
              <a:t>2018 </a:t>
            </a:r>
            <a:r>
              <a:rPr lang="mn-MN" sz="2200" dirty="0">
                <a:latin typeface="Arial" pitchFamily="34" charset="0"/>
                <a:cs typeface="Arial" pitchFamily="34" charset="0"/>
              </a:rPr>
              <a:t>оны </a:t>
            </a:r>
            <a:r>
              <a:rPr lang="en-US" sz="2200" dirty="0">
                <a:latin typeface="Arial" pitchFamily="34" charset="0"/>
                <a:cs typeface="Arial" pitchFamily="34" charset="0"/>
              </a:rPr>
              <a:t>1</a:t>
            </a:r>
            <a:r>
              <a:rPr lang="mn-MN" sz="2200" dirty="0">
                <a:latin typeface="Arial" pitchFamily="34" charset="0"/>
                <a:cs typeface="Arial" pitchFamily="34" charset="0"/>
              </a:rPr>
              <a:t>0 дугаар сард  хандсан </a:t>
            </a:r>
            <a:r>
              <a:rPr lang="mn-MN" sz="2200" dirty="0" smtClean="0">
                <a:latin typeface="Arial" pitchFamily="34" charset="0"/>
                <a:cs typeface="Arial" pitchFamily="34" charset="0"/>
              </a:rPr>
              <a:t>асуудлууд</a:t>
            </a:r>
            <a:r>
              <a:rPr lang="en-US" sz="2200" dirty="0">
                <a:latin typeface="Arial" pitchFamily="34" charset="0"/>
                <a:cs typeface="Arial" pitchFamily="34" charset="0"/>
              </a:rPr>
              <a:t/>
            </a:r>
            <a:br>
              <a:rPr lang="en-US" sz="2200" dirty="0">
                <a:latin typeface="Arial" pitchFamily="34" charset="0"/>
                <a:cs typeface="Arial" pitchFamily="34" charset="0"/>
              </a:rPr>
            </a:br>
            <a:r>
              <a:rPr lang="en-US" sz="2200" dirty="0">
                <a:latin typeface="Arial" pitchFamily="34" charset="0"/>
                <a:cs typeface="Arial" pitchFamily="34" charset="0"/>
              </a:rPr>
              <a:t/>
            </a:r>
            <a:br>
              <a:rPr lang="en-US" sz="2200" dirty="0">
                <a:latin typeface="Arial" pitchFamily="34" charset="0"/>
                <a:cs typeface="Arial" pitchFamily="34" charset="0"/>
              </a:rPr>
            </a:br>
            <a:endParaRPr lang="en-US" sz="2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5654993"/>
              </p:ext>
            </p:extLst>
          </p:nvPr>
        </p:nvGraphicFramePr>
        <p:xfrm>
          <a:off x="566055" y="1328049"/>
          <a:ext cx="8229600" cy="4009678"/>
        </p:xfrm>
        <a:graphic>
          <a:graphicData uri="http://schemas.openxmlformats.org/drawingml/2006/table">
            <a:tbl>
              <a:tblPr/>
              <a:tblGrid>
                <a:gridCol w="590117"/>
                <a:gridCol w="5118910"/>
                <a:gridCol w="1207680"/>
                <a:gridCol w="1312893"/>
              </a:tblGrid>
              <a:tr h="599538">
                <a:tc>
                  <a:txBody>
                    <a:bodyPr/>
                    <a:lstStyle/>
                    <a:p>
                      <a:pPr algn="ctr" rtl="0" fontAlgn="ctr"/>
                      <a:r>
                        <a:rPr lang="mn-MN" dirty="0">
                          <a:latin typeface="Arial" panose="020B0604020202020204" pitchFamily="34" charset="0"/>
                          <a:cs typeface="Arial" panose="020B0604020202020204" pitchFamily="34" charset="0"/>
                        </a:rPr>
                        <a:t>Д/д</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dirty="0">
                          <a:latin typeface="Arial" panose="020B0604020202020204" pitchFamily="34" charset="0"/>
                          <a:cs typeface="Arial" panose="020B0604020202020204" pitchFamily="34" charset="0"/>
                        </a:rPr>
                        <a:t>Ангилал</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тоо</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mn-MN">
                          <a:latin typeface="Arial" panose="020B0604020202020204" pitchFamily="34" charset="0"/>
                          <a:cs typeface="Arial" panose="020B0604020202020204" pitchFamily="34" charset="0"/>
                        </a:rPr>
                        <a:t>Өргөдөл, гомдлын хувь</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2048">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Нийтийн эзэмшлийн гудамж, талбайн болон ТҮЦ, павильон, ил задгай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40.00%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2048">
                <a:tc>
                  <a:txBody>
                    <a:bodyPr/>
                    <a:lstStyle/>
                    <a:p>
                      <a:pPr algn="ctr" rtl="0" fontAlgn="ctr"/>
                      <a:r>
                        <a:rPr lang="en-US" sz="1400" b="0" i="0" u="none" strike="noStrike">
                          <a:solidFill>
                            <a:srgbClr val="000000"/>
                          </a:solidFill>
                          <a:effectLst/>
                          <a:latin typeface="Arial"/>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Зах болон худалдааны төв, дэлгүүрийн худалдаа, үйлчилгээний тухай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52048">
                <a:tc>
                  <a:txBody>
                    <a:bodyPr/>
                    <a:lstStyle/>
                    <a:p>
                      <a:pPr algn="ctr" rtl="0" fontAlgn="ctr"/>
                      <a:r>
                        <a:rPr lang="en-US" sz="1400" b="0" i="0" u="none" strike="noStrike">
                          <a:solidFill>
                            <a:srgbClr val="000000"/>
                          </a:solidFill>
                          <a:effectLst/>
                          <a:latin typeface="Arial"/>
                        </a:rPr>
                        <a:t>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Согтууруулах ундааны зөвшөөрөл, худалдаа, үйлчилгээний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19058">
                <a:tc>
                  <a:txBody>
                    <a:bodyPr/>
                    <a:lstStyle/>
                    <a:p>
                      <a:pPr algn="ctr" rtl="0" fontAlgn="ctr"/>
                      <a:r>
                        <a:rPr lang="en-US" sz="1400" b="0" i="0" u="none" strike="noStrike">
                          <a:solidFill>
                            <a:srgbClr val="000000"/>
                          </a:solidFill>
                          <a:effectLst/>
                          <a:latin typeface="Arial"/>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Хот байгуулалтын ерөнхий болон хэсэгчилсэн ерөнхий төлөвлөгөөний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29039">
                <a:tc>
                  <a:txBody>
                    <a:bodyPr/>
                    <a:lstStyle/>
                    <a:p>
                      <a:pPr algn="ctr" rtl="0" fontAlgn="ctr"/>
                      <a:r>
                        <a:rPr lang="en-US" sz="1400" b="0" i="0" u="none" strike="noStrike">
                          <a:solidFill>
                            <a:srgbClr val="000000"/>
                          </a:solidFill>
                          <a:effectLst/>
                          <a:latin typeface="Arial"/>
                        </a:rPr>
                        <a:t>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Иргэний ахуйн зориулалтаар (0.07 га) газар эзэмших хүсэлтийн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29039">
                <a:tc>
                  <a:txBody>
                    <a:bodyPr/>
                    <a:lstStyle/>
                    <a:p>
                      <a:pPr algn="ctr" rtl="0" fontAlgn="ctr"/>
                      <a:r>
                        <a:rPr lang="en-US" sz="1400" b="0" i="0" u="none" strike="noStrike">
                          <a:solidFill>
                            <a:srgbClr val="000000"/>
                          </a:solidFill>
                          <a:effectLst/>
                          <a:latin typeface="Arial"/>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Халдварт өвчнөөс урьдчилан сэргийлэх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434179">
                <a:tc>
                  <a:txBody>
                    <a:bodyPr/>
                    <a:lstStyle/>
                    <a:p>
                      <a:pPr algn="ctr" rtl="0" fontAlgn="ctr"/>
                      <a:r>
                        <a:rPr lang="en-US" sz="1400" b="0" i="0" u="none" strike="noStrike">
                          <a:solidFill>
                            <a:srgbClr val="000000"/>
                          </a:solidFill>
                          <a:effectLst/>
                          <a:latin typeface="Arial"/>
                        </a:rPr>
                        <a:t>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l" rtl="0" fontAlgn="ctr"/>
                      <a:r>
                        <a:rPr lang="mn-MN" sz="1400" b="1" i="0" u="none" strike="noStrike" dirty="0">
                          <a:solidFill>
                            <a:srgbClr val="000000"/>
                          </a:solidFill>
                          <a:effectLst/>
                          <a:latin typeface="Arial"/>
                        </a:rPr>
                        <a:t>Орон сууцны 1-р давхарт байрлах үйлчилгээний газруудын тухай</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0" i="0" u="none" strike="noStrike">
                          <a:solidFill>
                            <a:srgbClr val="000000"/>
                          </a:solidFill>
                          <a:effectLst/>
                          <a:latin typeface="Arial"/>
                        </a:rPr>
                        <a:t>10.00%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r h="316222">
                <a:tc gridSpan="2">
                  <a:txBody>
                    <a:bodyPr/>
                    <a:lstStyle/>
                    <a:p>
                      <a:pPr algn="ctr" rtl="0" fontAlgn="ctr"/>
                      <a:r>
                        <a:rPr lang="mn-MN" sz="1400" b="1" i="0" u="none" strike="noStrike">
                          <a:solidFill>
                            <a:srgbClr val="000000"/>
                          </a:solidFill>
                          <a:effectLst/>
                          <a:latin typeface="Arial"/>
                        </a:rPr>
                        <a:t>Нийт өргөдөл, гомдлын дүн</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hMerge="1">
                  <a:txBody>
                    <a:bodyPr/>
                    <a:lstStyle/>
                    <a:p>
                      <a:endParaRPr lang="en-US"/>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a:solidFill>
                            <a:srgbClr val="000000"/>
                          </a:solidFill>
                          <a:effectLst/>
                          <a:latin typeface="Arial"/>
                        </a:rPr>
                        <a:t>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algn="ctr" rtl="0" fontAlgn="ctr"/>
                      <a:r>
                        <a:rPr lang="en-US" sz="1400" b="1" i="0" u="none" strike="noStrike" dirty="0">
                          <a:solidFill>
                            <a:srgbClr val="000000"/>
                          </a:solidFill>
                          <a:effectLst/>
                          <a:latin typeface="Arial"/>
                        </a:rPr>
                        <a:t>100.00%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1">
                        <a:lumMod val="40000"/>
                        <a:lumOff val="60000"/>
                      </a:schemeClr>
                    </a:solidFill>
                  </a:tcPr>
                </a:tc>
              </a:tr>
            </a:tbl>
          </a:graphicData>
        </a:graphic>
      </p:graphicFrame>
    </p:spTree>
    <p:extLst>
      <p:ext uri="{BB962C8B-B14F-4D97-AF65-F5344CB8AC3E}">
        <p14:creationId xmlns:p14="http://schemas.microsoft.com/office/powerpoint/2010/main" val="37011563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10000</TotalTime>
  <Words>897</Words>
  <Application>Microsoft Office PowerPoint</Application>
  <PresentationFormat>On-screen Show (4:3)</PresentationFormat>
  <Paragraphs>414</Paragraphs>
  <Slides>12</Slides>
  <Notes>4</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 УЛААНБААТАР ХОТЫН ЗАХИРАГЧИЙН АЖЛЫН АЛБА  </vt:lpstr>
      <vt:lpstr>2018 оны 10 дугаар сард  Нийт ирсэн  91  өргөдөл, хүсэлт,  гомдлоос:          Хуулийн хугацаанд шийдвэрлэсэн                54 буюу 59.3%        Хугацаа хэтэрч шийдвэрлэсэн                       6  буюу   6.6%                 Шийдвэрлэх шатандаа, хяналтанд байгаа  31 буюу  34.1% </vt:lpstr>
      <vt:lpstr>Өргөдөл, гомдол шийдвэрлэлтийн график  2018 оны  10 дугаар сард </vt:lpstr>
      <vt:lpstr>Өргөдөл, гомдлын шийдвэрлэлтийн нэгдсэн тайлан (нэгжээр) Хэлтсүүдийн өргөдөл, гомдлын шийдвэрлэлтийн дэлгэрэнгүй тайлан  /2018.10.01-нээс 2018.10.31-ний хугацаанд нийт ирсэн өргөдлийн тоо/</vt:lpstr>
      <vt:lpstr>  2018 оны  10 дугаар сард  хандсан гол асуудлууд  </vt:lpstr>
      <vt:lpstr>  ЗАХИРГАА, САНХҮҮГИЙН ХЭЛТЭС-т 2018 оны 10 дугаар сард  хандсан асуудлууд  </vt:lpstr>
      <vt:lpstr>  ИНЖЕНЕРИЙН БАЙГУУЛАМЖИЙН ХЭЛТЭС-т 2018 оны 10 дугаар сард  хандсан асуудлууд  </vt:lpstr>
      <vt:lpstr>  ТОХИЖИЛТ, ХОГ ХАЯГДЛЫН УДИРДЛАГЫН ХЭЛТЭС-т  2018 оны 10 дугаар сард  хандсан асуудлууд  </vt:lpstr>
      <vt:lpstr>  ХҮНС, ХУДАЛДАА, ҮЙЛЧИЛГЭЭНИЙ ХЭЛТЭС-т  2018 оны 10 дугаар сард  хандсан асуудлууд  </vt:lpstr>
      <vt:lpstr>  АУДИТ, ДОТООД ХЯНАЛТЫН ХЭЛТЭС-т  2018 оны 10 дугаар сард  хандсан асуудлууд  </vt:lpstr>
      <vt:lpstr>Дүгнэлт </vt:lpstr>
      <vt:lpstr> Цаашид анхаарах асуудлууд:</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УЛААНБААТАР ХОТЫН ЗАХИРАГЧИЙН АЖЛЫН АЛБА</dc:title>
  <dc:creator>Erdenebat.E</dc:creator>
  <cp:lastModifiedBy>Windows User</cp:lastModifiedBy>
  <cp:revision>543</cp:revision>
  <cp:lastPrinted>2017-10-16T15:19:42Z</cp:lastPrinted>
  <dcterms:created xsi:type="dcterms:W3CDTF">2014-04-10T03:29:37Z</dcterms:created>
  <dcterms:modified xsi:type="dcterms:W3CDTF">2018-11-13T04:52:13Z</dcterms:modified>
</cp:coreProperties>
</file>