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9" r:id="rId2"/>
    <p:sldId id="308" r:id="rId3"/>
    <p:sldId id="303" r:id="rId4"/>
    <p:sldId id="306" r:id="rId5"/>
    <p:sldId id="311" r:id="rId6"/>
    <p:sldId id="273" r:id="rId7"/>
    <p:sldId id="309" r:id="rId8"/>
    <p:sldId id="278" r:id="rId9"/>
    <p:sldId id="294" r:id="rId10"/>
    <p:sldId id="292" r:id="rId11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79076" autoAdjust="0"/>
  </p:normalViewPr>
  <p:slideViewPr>
    <p:cSldViewPr snapToGrid="0"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32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mn-MN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Өргөдөл,</a:t>
            </a:r>
            <a:r>
              <a:rPr lang="mn-MN" sz="12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гомдлын төрөл.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'2016'!$A$2:$A$5</c:f>
              <c:strCache>
                <c:ptCount val="4"/>
                <c:pt idx="0">
                  <c:v>Талархал 6</c:v>
                </c:pt>
                <c:pt idx="1">
                  <c:v>Хүсэлт 70</c:v>
                </c:pt>
                <c:pt idx="2">
                  <c:v>Санал  5</c:v>
                </c:pt>
                <c:pt idx="3">
                  <c:v>Гомдол 31</c:v>
                </c:pt>
              </c:strCache>
            </c:strRef>
          </c:cat>
          <c:val>
            <c:numRef>
              <c:f>'2016'!$B$2:$B$5</c:f>
              <c:numCache>
                <c:formatCode>0.0%</c:formatCode>
                <c:ptCount val="4"/>
                <c:pt idx="0">
                  <c:v>0.05</c:v>
                </c:pt>
                <c:pt idx="1">
                  <c:v>0.63</c:v>
                </c:pt>
                <c:pt idx="2">
                  <c:v>0.04</c:v>
                </c:pt>
                <c:pt idx="3">
                  <c:v>0.28000000000000003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332628096"/>
        <c:axId val="-1332627552"/>
      </c:barChart>
      <c:catAx>
        <c:axId val="-133262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332627552"/>
        <c:crosses val="autoZero"/>
        <c:auto val="1"/>
        <c:lblAlgn val="ctr"/>
        <c:lblOffset val="100"/>
        <c:noMultiLvlLbl val="0"/>
      </c:catAx>
      <c:valAx>
        <c:axId val="-133262755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-133262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mn-MN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Эх</a:t>
            </a:r>
            <a:r>
              <a:rPr lang="mn-MN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сурвалж: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44592186846209442"/>
          <c:y val="1.7511854974263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'2016'!$A$24:$A$28</c:f>
              <c:strCache>
                <c:ptCount val="5"/>
                <c:pt idx="0">
                  <c:v>1800-1200 утас  24</c:v>
                </c:pt>
                <c:pt idx="1">
                  <c:v>www.ub 1200 mn 9</c:v>
                </c:pt>
                <c:pt idx="2">
                  <c:v>Засгийн газрын 11-11 төв 22</c:v>
                </c:pt>
                <c:pt idx="3">
                  <c:v>Нийслэлийн  Үйлчилгээний нэгдсэн төв  29</c:v>
                </c:pt>
                <c:pt idx="4">
                  <c:v>Байгууллага 28</c:v>
                </c:pt>
              </c:strCache>
            </c:strRef>
          </c:cat>
          <c:val>
            <c:numRef>
              <c:f>'2016'!$B$24:$B$28</c:f>
              <c:numCache>
                <c:formatCode>0%</c:formatCode>
                <c:ptCount val="5"/>
                <c:pt idx="0">
                  <c:v>0.21429999999999999</c:v>
                </c:pt>
                <c:pt idx="1">
                  <c:v>8.0399999999999999E-2</c:v>
                </c:pt>
                <c:pt idx="2">
                  <c:v>0.19689999999999999</c:v>
                </c:pt>
                <c:pt idx="3">
                  <c:v>0.25890000000000002</c:v>
                </c:pt>
                <c:pt idx="4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249120512"/>
        <c:axId val="-1249119424"/>
      </c:barChart>
      <c:catAx>
        <c:axId val="-124912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249119424"/>
        <c:crosses val="autoZero"/>
        <c:auto val="1"/>
        <c:lblAlgn val="ctr"/>
        <c:lblOffset val="100"/>
        <c:noMultiLvlLbl val="0"/>
      </c:catAx>
      <c:valAx>
        <c:axId val="-12491194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24912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6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27622-F202-45BF-8224-BAFB18BD640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6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461EC-5127-41A7-A21D-3116F78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9" y="1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r">
              <a:defRPr sz="1200"/>
            </a:lvl1pPr>
          </a:lstStyle>
          <a:p>
            <a:fld id="{4D3EF834-7D41-4E3E-8921-ECDE429AF01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9" rIns="91477" bIns="457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6" y="4751328"/>
            <a:ext cx="5394644" cy="3887450"/>
          </a:xfrm>
          <a:prstGeom prst="rect">
            <a:avLst/>
          </a:prstGeom>
        </p:spPr>
        <p:txBody>
          <a:bodyPr vert="horz" lIns="91477" tIns="45739" rIns="91477" bIns="457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7205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9" y="9377205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r">
              <a:defRPr sz="1200"/>
            </a:lvl1pPr>
          </a:lstStyle>
          <a:p>
            <a:fld id="{4DD315FA-5E59-4FB9-9FD8-B79B812CB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0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0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2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28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9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32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69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577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83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90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92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545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34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03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3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58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9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itoring@ubservice.m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3228"/>
            <a:ext cx="6400800" cy="765572"/>
          </a:xfrm>
        </p:spPr>
        <p:txBody>
          <a:bodyPr>
            <a:noAutofit/>
          </a:bodyPr>
          <a:lstStyle/>
          <a:p>
            <a:pPr algn="ctr"/>
            <a: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mn-MN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УЛААНБААТАР ХОТЫН ЗАХИРАГЧИЙН АЖЛЫН АЛБА </a:t>
            </a:r>
            <a: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en-US" sz="1050" dirty="0"/>
          </a:p>
        </p:txBody>
      </p:sp>
      <p:pic>
        <p:nvPicPr>
          <p:cNvPr id="5" name="Picture 15" descr="UB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716" y="1885950"/>
            <a:ext cx="16265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85950" y="4457701"/>
            <a:ext cx="5429250" cy="7155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mn-MN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ҮЙЛ АЖИЛЛАГААНЫ МОНИТОРИНГИЙН ХЭЛТЭС</a:t>
            </a:r>
            <a:endParaRPr lang="en-US" sz="13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3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3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 </a:t>
            </a:r>
            <a:r>
              <a:rPr lang="en-US" sz="13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monitoring@ubservice.mn</a:t>
            </a:r>
            <a:endParaRPr lang="en-US" sz="13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900" y="3429000"/>
            <a:ext cx="6286500" cy="56630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n-MN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 </a:t>
            </a:r>
            <a:r>
              <a:rPr lang="mn-MN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оны </a:t>
            </a:r>
            <a:r>
              <a:rPr lang="mn-MN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mn-MN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n-MN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сард ирсэн </a:t>
            </a:r>
            <a:r>
              <a:rPr lang="mn-MN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өргөдөл, гомдлын шийдвэрлэлтийн тайлан 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mn-MN" sz="1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0252"/>
            <a:ext cx="7886700" cy="1401939"/>
          </a:xfrm>
        </p:spPr>
        <p:txBody>
          <a:bodyPr>
            <a:normAutofit/>
          </a:bodyPr>
          <a:lstStyle/>
          <a:p>
            <a:pPr algn="ctr"/>
            <a: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Цаашид анхаарах асуудлууд: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378635"/>
            <a:ext cx="7886701" cy="4720830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 algn="just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Нийслэлийн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Засаг даргын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оны А/1086-р захирамжаар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батлагдсан журмын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дагуу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гомдлыг бүрэн дүүрэн 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шийдвэрлэх.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ирсэн нийт өргөдөл,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гомдлыг “Өргөдөл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гомдлын нэгдсэн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бүрэн хамруулж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өргөдөл, гомдлыг хуулийн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хугацаанд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бодитой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шийдвэрлэж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иргэдэд албан ёсны хариуг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хүргүүлэх.</a:t>
            </a:r>
          </a:p>
          <a:p>
            <a:pPr marL="0" lvl="0" indent="0" algn="just">
              <a:buNone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Үйл ажиллагааны мониторингийн хэлтэс</a:t>
            </a:r>
          </a:p>
        </p:txBody>
      </p:sp>
    </p:spTree>
    <p:extLst>
      <p:ext uri="{BB962C8B-B14F-4D97-AF65-F5344CB8AC3E}">
        <p14:creationId xmlns:p14="http://schemas.microsoft.com/office/powerpoint/2010/main" val="19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2401"/>
          </a:xfrm>
        </p:spPr>
        <p:txBody>
          <a:bodyPr>
            <a:normAutofit/>
          </a:bodyPr>
          <a:lstStyle/>
          <a:p>
            <a:pPr algn="ctr"/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гомдол шийдвэрлэлтийн график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сард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902416"/>
              </p:ext>
            </p:extLst>
          </p:nvPr>
        </p:nvGraphicFramePr>
        <p:xfrm>
          <a:off x="628650" y="3865417"/>
          <a:ext cx="3506932" cy="2317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472"/>
                <a:gridCol w="675342"/>
                <a:gridCol w="706581"/>
                <a:gridCol w="758537"/>
              </a:tblGrid>
              <a:tr h="714095">
                <a:tc gridSpan="4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шийдвэрлэлтийн  дундаж хугацаа: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95830"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Дундаж</a:t>
                      </a:r>
                      <a:r>
                        <a:rPr lang="mn-MN" sz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хугацаа 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Хоног 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цаг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минут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07247">
                <a:tc>
                  <a:txBody>
                    <a:bodyPr/>
                    <a:lstStyle/>
                    <a:p>
                      <a:pPr marL="342900" indent="-342900" algn="ctr">
                        <a:buAutoNum type="arabicPlain" startAt="2016"/>
                      </a:pPr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оны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сард</a:t>
                      </a:r>
                      <a:r>
                        <a:rPr lang="mn-MN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511446"/>
              </p:ext>
            </p:extLst>
          </p:nvPr>
        </p:nvGraphicFramePr>
        <p:xfrm>
          <a:off x="4322618" y="3865417"/>
          <a:ext cx="4416137" cy="2317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666916"/>
              </p:ext>
            </p:extLst>
          </p:nvPr>
        </p:nvGraphicFramePr>
        <p:xfrm>
          <a:off x="628650" y="997528"/>
          <a:ext cx="7886700" cy="2566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256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48145" y="363682"/>
            <a:ext cx="7689273" cy="1007918"/>
          </a:xfrm>
        </p:spPr>
        <p:txBody>
          <a:bodyPr>
            <a:normAutofit/>
          </a:bodyPr>
          <a:lstStyle/>
          <a:p>
            <a:pPr algn="ctr"/>
            <a:r>
              <a:rPr lang="mn-MN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Өргөдөл, гомдлын шийдвэрлэлтийн нэгдсэн тайлан (нэгжээр)</a:t>
            </a:r>
            <a:r>
              <a:rPr lang="mn-MN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dirty="0" smtClean="0">
                <a:latin typeface="Arial" pitchFamily="34" charset="0"/>
                <a:cs typeface="Arial" pitchFamily="34" charset="0"/>
              </a:rPr>
              <a:t>Хэлтсүүдийн өргөдөл, гомдлын шийдвэрлэлтийн дэлгэрэнгүй тайлан </a:t>
            </a:r>
            <a:br>
              <a:rPr lang="mn-MN" sz="1400" dirty="0" smtClean="0">
                <a:latin typeface="Arial" pitchFamily="34" charset="0"/>
                <a:cs typeface="Arial" pitchFamily="34" charset="0"/>
              </a:rPr>
            </a:br>
            <a:r>
              <a:rPr lang="mn-MN" sz="1400" dirty="0" smtClean="0">
                <a:latin typeface="Arial" pitchFamily="34" charset="0"/>
                <a:cs typeface="Arial" pitchFamily="34" charset="0"/>
              </a:rPr>
              <a:t>/201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.0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01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-нээс 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0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-ний хугацаанд нийт ирсэн өргөдлийн тоо/</a:t>
            </a:r>
            <a:endParaRPr lang="en-US" sz="14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677848"/>
              </p:ext>
            </p:extLst>
          </p:nvPr>
        </p:nvGraphicFramePr>
        <p:xfrm>
          <a:off x="363684" y="1517073"/>
          <a:ext cx="8416632" cy="4654599"/>
        </p:xfrm>
        <a:graphic>
          <a:graphicData uri="http://schemas.openxmlformats.org/drawingml/2006/table">
            <a:tbl>
              <a:tblPr/>
              <a:tblGrid>
                <a:gridCol w="388640"/>
                <a:gridCol w="1961579"/>
                <a:gridCol w="462167"/>
                <a:gridCol w="464791"/>
                <a:gridCol w="346624"/>
                <a:gridCol w="464791"/>
                <a:gridCol w="451662"/>
                <a:gridCol w="451662"/>
                <a:gridCol w="441157"/>
                <a:gridCol w="441157"/>
                <a:gridCol w="420151"/>
                <a:gridCol w="420151"/>
                <a:gridCol w="504671"/>
                <a:gridCol w="472669"/>
                <a:gridCol w="322991"/>
                <a:gridCol w="401769"/>
              </a:tblGrid>
              <a:tr h="493632"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Нэгжүүд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mn-M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Шийдвэрлэх шатандаа байгаа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Шийдвэрлэж хариу өгсөн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24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Хугацаандаа байгаа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Хугацаа хэтэрсэн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Бүгд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Хугацаандаа шийдвэрлэсэн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Хугацаа хэтэрч шийдвэрлэсэн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Бүгд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62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1=4+7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4=2+3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7=5+6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43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5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Удирдлага</a:t>
                      </a:r>
                    </a:p>
                  </a:txBody>
                  <a:tcPr marL="8178" marR="8178" marT="8178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85.71%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7.14%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92.86%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7.14%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7.14%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5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Захиргаа, санхүүгийн хэлтэс</a:t>
                      </a:r>
                    </a:p>
                  </a:txBody>
                  <a:tcPr marL="8178" marR="8178" marT="8178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8.33%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8.33%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91.67%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91.67%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7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Инженерийн байгууламжийн хэлтэс</a:t>
                      </a:r>
                    </a:p>
                  </a:txBody>
                  <a:tcPr marL="8178" marR="8178" marT="8178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4.17%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4.17%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8.33%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54.17%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37.50%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91.67%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3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Тохижилт, хог хаягдлын удирдлагын хэлтэс</a:t>
                      </a:r>
                    </a:p>
                  </a:txBody>
                  <a:tcPr marL="8178" marR="8178" marT="8178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45.83%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45.83%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50.00%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4.17%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54.17%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3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Үйл ажиллагааны мониторингийн хэлтэс</a:t>
                      </a:r>
                    </a:p>
                  </a:txBody>
                  <a:tcPr marL="8178" marR="8178" marT="8178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7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Хүнс, худалдаа, үйлчилгээний хэлтэс</a:t>
                      </a:r>
                    </a:p>
                  </a:txBody>
                  <a:tcPr marL="8178" marR="8178" marT="8178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46.67%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13.33%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60.00%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3134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Улаанбаатар хотын Захирагчийн ажлын алба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40.18%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1.79%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41.96%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45.54%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12.50%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58.04%</a:t>
                      </a:r>
                    </a:p>
                  </a:txBody>
                  <a:tcPr marL="8178" marR="8178" marT="817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617" y="394855"/>
            <a:ext cx="7491847" cy="85205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200" dirty="0" smtClean="0">
                <a:latin typeface="Arial" pitchFamily="34" charset="0"/>
                <a:cs typeface="Arial" pitchFamily="34" charset="0"/>
              </a:rPr>
              <a:t>2016 </a:t>
            </a:r>
            <a:r>
              <a:rPr lang="mn-MN" sz="2200" dirty="0">
                <a:latin typeface="Arial" pitchFamily="34" charset="0"/>
                <a:cs typeface="Arial" pitchFamily="34" charset="0"/>
              </a:rPr>
              <a:t>оны </a:t>
            </a:r>
            <a:r>
              <a:rPr lang="mn-MN" sz="22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mn-MN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2200" dirty="0">
                <a:latin typeface="Arial" pitchFamily="34" charset="0"/>
                <a:cs typeface="Arial" pitchFamily="34" charset="0"/>
              </a:rPr>
              <a:t>сард  хандсан гол </a:t>
            </a:r>
            <a:r>
              <a:rPr lang="mn-MN" sz="2200" dirty="0" smtClean="0">
                <a:latin typeface="Arial" pitchFamily="34" charset="0"/>
                <a:cs typeface="Arial" pitchFamily="34" charset="0"/>
              </a:rPr>
              <a:t>асуудлууд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646587"/>
              </p:ext>
            </p:extLst>
          </p:nvPr>
        </p:nvGraphicFramePr>
        <p:xfrm>
          <a:off x="426028" y="1246911"/>
          <a:ext cx="8291946" cy="5153887"/>
        </p:xfrm>
        <a:graphic>
          <a:graphicData uri="http://schemas.openxmlformats.org/drawingml/2006/table">
            <a:tbl>
              <a:tblPr/>
              <a:tblGrid>
                <a:gridCol w="594586"/>
                <a:gridCol w="5157692"/>
                <a:gridCol w="1216829"/>
                <a:gridCol w="1322839"/>
              </a:tblGrid>
              <a:tr h="672247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Хоолны газар, баар, рестораны үйлчилгээний тухай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8.93%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Явган хүний зам, талбайн тохижилтын тухай 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6.25%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Төвлөрсөн цахилгаан хангамжийн тухай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6.25%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Үерийн далан суваг, далан сувгийн цэвэрлэгээний тухай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4.46%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Хувийн аж ахуй, фермерийн үйл ажиллагааны тухай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4.46%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Ахмадын орон сууцны хөтөлбөрт хамрагдах тухай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3.57%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3.57%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Согтууруулах ундааны зөвшөөрөл, худалдаа, үйлчилгээний тухай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3.57%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Хүрээлэн буй орчны тухай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2.68%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Зар сурталчилгаа, мэдээллийн самбарын тухай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2.68%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08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76744" y="299888"/>
            <a:ext cx="73463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Удирдлага  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57439"/>
              </p:ext>
            </p:extLst>
          </p:nvPr>
        </p:nvGraphicFramePr>
        <p:xfrm>
          <a:off x="550718" y="894167"/>
          <a:ext cx="8052955" cy="1989060"/>
        </p:xfrm>
        <a:graphic>
          <a:graphicData uri="http://schemas.openxmlformats.org/drawingml/2006/table">
            <a:tbl>
              <a:tblPr/>
              <a:tblGrid>
                <a:gridCol w="577450"/>
                <a:gridCol w="5009036"/>
                <a:gridCol w="1181757"/>
                <a:gridCol w="1284712"/>
              </a:tblGrid>
              <a:tr h="289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Засаг даргын Тамгын газрын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Худаг, ус гаргах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Сууц өмчлөгчдийн холбоодын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бие засах газрын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Согтууруулах ундааны зөвшөөрөл, худалдаа, үйлчилгээний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Сургалтанд хамрагдах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70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975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75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75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04008" y="3189881"/>
            <a:ext cx="73463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Захиргаа</a:t>
            </a:r>
            <a:r>
              <a:rPr lang="mn-MN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санхүүгийн хэлтэс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890153"/>
              </p:ext>
            </p:extLst>
          </p:nvPr>
        </p:nvGraphicFramePr>
        <p:xfrm>
          <a:off x="571499" y="3735387"/>
          <a:ext cx="8032173" cy="2599433"/>
        </p:xfrm>
        <a:graphic>
          <a:graphicData uri="http://schemas.openxmlformats.org/drawingml/2006/table">
            <a:tbl>
              <a:tblPr/>
              <a:tblGrid>
                <a:gridCol w="571500"/>
                <a:gridCol w="5399155"/>
                <a:gridCol w="987733"/>
                <a:gridCol w="1073785"/>
              </a:tblGrid>
              <a:tr h="262210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0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Ахмадын орон сууцны хөтөлбөрт хамрагдах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0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Улаанбаатар хотын Захирагчийн ажлын албаны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0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Засаг даргын Хэрэгжүүлэгч агентлагуудын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0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Засаг даргын Тамгын газрын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0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сууц хүсэх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0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 тоот өрөө хүсэх тухай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0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Жирэмсний амралтын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0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Засаг дарга бөгөөд Улаанбаатар хотын Захирагчийн бодлого,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нутгийн захиргааны байгууллагаас шийдвэрлэх, шийдвэрлэх боломжтой бусад асуудлын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00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975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75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75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48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8259" y="342902"/>
            <a:ext cx="7886700" cy="446808"/>
          </a:xfrm>
        </p:spPr>
        <p:txBody>
          <a:bodyPr>
            <a:normAutofit/>
          </a:bodyPr>
          <a:lstStyle/>
          <a:p>
            <a:pPr algn="ctr"/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Хүнс, худалдаа үйлчилгээний хэлтэс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369283"/>
              </p:ext>
            </p:extLst>
          </p:nvPr>
        </p:nvGraphicFramePr>
        <p:xfrm>
          <a:off x="537730" y="1039085"/>
          <a:ext cx="8047757" cy="5460245"/>
        </p:xfrm>
        <a:graphic>
          <a:graphicData uri="http://schemas.openxmlformats.org/drawingml/2006/table">
            <a:tbl>
              <a:tblPr/>
              <a:tblGrid>
                <a:gridCol w="577078"/>
                <a:gridCol w="5005804"/>
                <a:gridCol w="1180994"/>
                <a:gridCol w="1283881"/>
              </a:tblGrid>
              <a:tr h="667889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Хоолны газар, баар, рестораны үйлчилгээний тухай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31.25%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Хувийн аж ахуй, фермерийн үйл ажиллагааны тухай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15.63%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9.38%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Согтууруулах ундааны зөвшөөрөл, худалдаа, үйлчилгээний тухай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9.38%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Зах болон худалдааны төв, дэлгүүрийн худалдаа, үйлчилгээний тухай 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6.25%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Дүүргийн Засаг даргын захирамж хүчингүй болгох тухай 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Нутгийн захиргааны байгууллагын төрийн албан хаагчийн ёс зүйн тухай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Газрын гэрчилгээ, лавлагаа, мэдээлэл, тодорхойлолт хүсэх тухай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Хөдөлмөр эрхлэлтийн тухай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Засаг даргын Тамгын газрын үйл ажиллагааны тухай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Дүүргүүдийн Засаг даргын Тамгын газрын үйл ажиллагааны тухай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Агаарын бохирдлын тухай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сууцны 1-р давхарт байрлах үйлчилгээний газруудын тухай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22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6876" marR="6876" marT="687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8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5686" y="564269"/>
            <a:ext cx="7886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Тохижилт</a:t>
            </a:r>
            <a:r>
              <a:rPr lang="mn-M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хог хаягдлын удирдлагын хэлтэс 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663566"/>
              </p:ext>
            </p:extLst>
          </p:nvPr>
        </p:nvGraphicFramePr>
        <p:xfrm>
          <a:off x="623455" y="1122214"/>
          <a:ext cx="7959436" cy="5288978"/>
        </p:xfrm>
        <a:graphic>
          <a:graphicData uri="http://schemas.openxmlformats.org/drawingml/2006/table">
            <a:tbl>
              <a:tblPr/>
              <a:tblGrid>
                <a:gridCol w="570744"/>
                <a:gridCol w="4950868"/>
                <a:gridCol w="1168032"/>
                <a:gridCol w="1269792"/>
              </a:tblGrid>
              <a:tr h="495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Явган хүний зам, талбайн тохижилтын тухай 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Хүрээлэн буй орчны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Зар сурталчилгаа, мэдээллийн самбарын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Хөшөө, түүх соёлын дурсгалт зүйлийн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сууцны дээврийн засвар, үйлчилгээний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Хог цэвэрлэгээ, тээвэрлэлтийн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Хот тохижилтын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бие засах газрын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Барилга, байгууламж, гудамж, талбайн хаяг, хаягжуулалтын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Ногоон бүсийн ашиглалт, хамгаалалтын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Авто зам, гүүрийн эвдрэл, гэмтлийн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35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28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191" y="264208"/>
            <a:ext cx="7793181" cy="390420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Инженерийн байгууламжийн хэлтэс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816930"/>
              </p:ext>
            </p:extLst>
          </p:nvPr>
        </p:nvGraphicFramePr>
        <p:xfrm>
          <a:off x="529936" y="831267"/>
          <a:ext cx="8063345" cy="5733411"/>
        </p:xfrm>
        <a:graphic>
          <a:graphicData uri="http://schemas.openxmlformats.org/drawingml/2006/table">
            <a:tbl>
              <a:tblPr/>
              <a:tblGrid>
                <a:gridCol w="578194"/>
                <a:gridCol w="5015501"/>
                <a:gridCol w="1183281"/>
                <a:gridCol w="1286369"/>
              </a:tblGrid>
              <a:tr h="310771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Төвлөрсөн цахилгаан хангамжийн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21.21%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Үерийн далан суваг, далан сувгийн цэвэрлэгээний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15.15%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Барилгажилтын норм, дүрэм, шаардлага хангаж байгаа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6.06%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сууцны лифтний ашиглалт, засвар, үйлчилгээний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6.06%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сууцны дээврийн засвар, үйлчилгээний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Барилга, байгууламж барих, өргөтгөх тухай 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Авто замын ус зайлуулах шугам сүлжээний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Гол горхи, худаг усны ашиглалт, хамгаалалтын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Инженерийн байгууламжийн төлөвлөлт, шинэчлэлтийн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Дулаан хангамжийн гэмтэл, доголдол, саатлын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Хөрөнгө оруулалтын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Эрүүл мэндийн байгууллагын тоног төхөөрөмж, техник хэрэгслийн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Дахин төлөвлөлтөнд хамрагдах хүсэлтийн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Дулааны шугам сүлжээний техникийн нөхцлийн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Авто зогсоол, төлбөртэй зогсоолын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сууцны конторын үйл ажиллагааны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сууцны гадна талбайн цэвэрлэгээ, тохижилт, үйлчилгээний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Авто зам, гүүрийн ажлын төлөвлөлтийн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Өмчит үйлдвэрийн газруудын үйл ажиллагааны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Худаг, ус гаргах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Усан хангамж, ус түгээлтийн тухай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71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4767" marR="4767" marT="476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3574"/>
          </a:xfrm>
        </p:spPr>
        <p:txBody>
          <a:bodyPr>
            <a:normAutofit/>
          </a:bodyPr>
          <a:lstStyle/>
          <a:p>
            <a:pPr algn="ctr"/>
            <a:r>
              <a:rPr lang="mn-M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Дүгнэлт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49" y="816114"/>
            <a:ext cx="8631227" cy="57229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 algn="ctr">
              <a:buNone/>
            </a:pPr>
            <a:r>
              <a:rPr lang="mn-MN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Улаанбаатар </a:t>
            </a:r>
            <a:r>
              <a:rPr lang="mn-MN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хотын Захирагчийн ажлын албаны хэмжээнд  ирсэн нийт өргөдөл гомдлын хүрээнд</a:t>
            </a:r>
            <a:r>
              <a:rPr lang="mn-MN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mn-M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dirty="0"/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дугаар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01-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ний өдрөөс хойш манай байгууллагад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ирсэн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нийт өргөдөл гомдлыг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дугаар сарын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–ний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дотор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нэгдсэн програмд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’’-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  бүрэн бүртгэж, иргэдээс төрийн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албан тушаалтанд гаргасан өргөдөл гомдлыг шийдвэрлэх тухай хууль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Засгийн газрын 2009 оны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Ил тод байдлыг илтгэх  шалгуур үзүүлэлт  батлах тухай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143 дугаар тогтоол, Нийслэлийн Засаг даргын 2013 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а/127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1086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дугаар захирамжаар батлагдсан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журмын дагуу шийдвэрлэн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ажиллаж байна. 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Захирагчийн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ажлын албанд иргэд,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аж ахуйн нэгж,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байгууллагаас хандаж ирүүлсэн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санал, хүсэлт, өргөдөл, гомдлын шийдвэрлэлтийн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тайлан мэдээг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цахим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сайтад байршуулан мэдээллийг тогтмол шинэчлэн ажиллаж байна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вservice.mn/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7268</TotalTime>
  <Words>1241</Words>
  <Application>Microsoft Office PowerPoint</Application>
  <PresentationFormat>On-screen Show (4:3)</PresentationFormat>
  <Paragraphs>520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 УЛААНБААТАР ХОТЫН ЗАХИРАГЧИЙН АЖЛЫН АЛБА  </vt:lpstr>
      <vt:lpstr>Өргөдөл, гомдол шийдвэрлэлтийн график 6 сард </vt:lpstr>
      <vt:lpstr>Өргөдөл, гомдлын шийдвэрлэлтийн нэгдсэн тайлан (нэгжээр) Хэлтсүүдийн өргөдөл, гомдлын шийдвэрлэлтийн дэлгэрэнгүй тайлан  /2016.06.01-нээс 06.30-ний хугацаанд нийт ирсэн өргөдлийн тоо/</vt:lpstr>
      <vt:lpstr>  2016 оны 06 сард  хандсан гол асуудлууд  </vt:lpstr>
      <vt:lpstr>PowerPoint Presentation</vt:lpstr>
      <vt:lpstr>Хүнс, худалдаа үйлчилгээний хэлтэс </vt:lpstr>
      <vt:lpstr>Тохижилт, хог хаягдлын удирдлагын хэлтэс </vt:lpstr>
      <vt:lpstr>     Инженерийн байгууламжийн хэлтэс</vt:lpstr>
      <vt:lpstr>Дүгнэлт </vt:lpstr>
      <vt:lpstr> Цаашид анхаарах асуудлууд: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УЛААНБААТАР ХОТЫН ЗАХИРАГЧИЙН АЖЛЫН АЛБА</dc:title>
  <dc:creator>Erdenebat.E</dc:creator>
  <cp:lastModifiedBy>Erdenebold Delgermaa</cp:lastModifiedBy>
  <cp:revision>355</cp:revision>
  <cp:lastPrinted>2015-07-06T20:56:01Z</cp:lastPrinted>
  <dcterms:created xsi:type="dcterms:W3CDTF">2014-04-10T03:29:37Z</dcterms:created>
  <dcterms:modified xsi:type="dcterms:W3CDTF">2016-09-29T05:15:13Z</dcterms:modified>
</cp:coreProperties>
</file>