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0" r:id="rId5"/>
    <p:sldId id="261" r:id="rId6"/>
    <p:sldId id="264" r:id="rId7"/>
    <p:sldId id="263" r:id="rId8"/>
    <p:sldId id="262" r:id="rId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60" d="100"/>
          <a:sy n="60" d="100"/>
        </p:scale>
        <p:origin x="72" y="270"/>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Хүсэлт 57</c:v>
                </c:pt>
                <c:pt idx="1">
                  <c:v>Талархал 0</c:v>
                </c:pt>
                <c:pt idx="2">
                  <c:v>Санал 2</c:v>
                </c:pt>
                <c:pt idx="3">
                  <c:v>Гомдол 54</c:v>
                </c:pt>
              </c:strCache>
            </c:strRef>
          </c:cat>
          <c:val>
            <c:numRef>
              <c:f>'2016'!$B$2:$B$5</c:f>
              <c:numCache>
                <c:formatCode>0.00%</c:formatCode>
                <c:ptCount val="4"/>
                <c:pt idx="0">
                  <c:v>0.50439999999999996</c:v>
                </c:pt>
                <c:pt idx="1">
                  <c:v>0</c:v>
                </c:pt>
                <c:pt idx="2">
                  <c:v>1.77E-2</c:v>
                </c:pt>
                <c:pt idx="3">
                  <c:v>0.47789999999999999</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1/29/2020</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A25FA42D-C645-4E68-BEDC-93B7BB518BC1}" type="datetimeFigureOut">
              <a:rPr lang="en-US" smtClean="0"/>
              <a:t>1/29/2020</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F70188C6-2A5B-4F40-9405-4CE20A27C195}" type="slidenum">
              <a:rPr lang="en-US" smtClean="0"/>
              <a:t>‹#›</a:t>
            </a:fld>
            <a:endParaRPr lang="en-US"/>
          </a:p>
        </p:txBody>
      </p:sp>
    </p:spTree>
    <p:extLst>
      <p:ext uri="{BB962C8B-B14F-4D97-AF65-F5344CB8AC3E}">
        <p14:creationId xmlns:p14="http://schemas.microsoft.com/office/powerpoint/2010/main" val="92991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188C6-2A5B-4F40-9405-4CE20A27C195}" type="slidenum">
              <a:rPr lang="en-US" smtClean="0"/>
              <a:t>1</a:t>
            </a:fld>
            <a:endParaRPr lang="en-US"/>
          </a:p>
        </p:txBody>
      </p:sp>
    </p:spTree>
    <p:extLst>
      <p:ext uri="{BB962C8B-B14F-4D97-AF65-F5344CB8AC3E}">
        <p14:creationId xmlns:p14="http://schemas.microsoft.com/office/powerpoint/2010/main" val="221784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188C6-2A5B-4F40-9405-4CE20A27C195}" type="slidenum">
              <a:rPr lang="en-US" smtClean="0"/>
              <a:t>5</a:t>
            </a:fld>
            <a:endParaRPr lang="en-US"/>
          </a:p>
        </p:txBody>
      </p:sp>
    </p:spTree>
    <p:extLst>
      <p:ext uri="{BB962C8B-B14F-4D97-AF65-F5344CB8AC3E}">
        <p14:creationId xmlns:p14="http://schemas.microsoft.com/office/powerpoint/2010/main" val="2191768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188C6-2A5B-4F40-9405-4CE20A27C195}" type="slidenum">
              <a:rPr lang="en-US" smtClean="0"/>
              <a:t>6</a:t>
            </a:fld>
            <a:endParaRPr lang="en-US"/>
          </a:p>
        </p:txBody>
      </p:sp>
    </p:spTree>
    <p:extLst>
      <p:ext uri="{BB962C8B-B14F-4D97-AF65-F5344CB8AC3E}">
        <p14:creationId xmlns:p14="http://schemas.microsoft.com/office/powerpoint/2010/main" val="30719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_________Microsoft_Word.doc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2019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12 дугаар 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bodyPr>
          <a:lstStyle/>
          <a:p>
            <a:pPr algn="ctr">
              <a:defRPr/>
            </a:pPr>
            <a:r>
              <a:rPr lang="mn-MN" sz="1800"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ЗАХИРГААНЫ УДИРДЛАГА, </a:t>
            </a:r>
            <a:r>
              <a:rPr lang="mn-MN" sz="1800" b="1" dirty="0">
                <a:solidFill>
                  <a:srgbClr val="00B050"/>
                </a:solidFill>
                <a:effectLst>
                  <a:outerShdw blurRad="38100" dist="38100" dir="2700000" algn="tl">
                    <a:srgbClr val="000000">
                      <a:alpha val="43137"/>
                    </a:srgbClr>
                  </a:outerShdw>
                </a:effectLst>
                <a:latin typeface="Arial" pitchFamily="34" charset="0"/>
                <a:cs typeface="Arial" pitchFamily="34" charset="0"/>
              </a:rPr>
              <a:t>САНХҮҮГИЙН ХЭЛТЭС</a:t>
            </a:r>
            <a:endParaRPr lang="en-US" sz="1800" b="1" dirty="0">
              <a:solidFill>
                <a:srgbClr val="00B050"/>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Cambria" panose="02040503050406030204" pitchFamily="18" charset="0"/>
                <a:ea typeface="Cambria" panose="02040503050406030204" pitchFamily="18" charset="0"/>
                <a:cs typeface="Arial" panose="020B0604020202020204" pitchFamily="34" charset="0"/>
              </a:rPr>
              <a:t>Нийт ирсэн  </a:t>
            </a:r>
            <a:r>
              <a:rPr lang="mn-MN" sz="2400" dirty="0" smtClean="0">
                <a:latin typeface="Cambria" panose="02040503050406030204" pitchFamily="18" charset="0"/>
                <a:ea typeface="Cambria" panose="02040503050406030204" pitchFamily="18" charset="0"/>
                <a:cs typeface="Arial" panose="020B0604020202020204" pitchFamily="34" charset="0"/>
              </a:rPr>
              <a:t>113</a:t>
            </a:r>
            <a:r>
              <a:rPr lang="mn-MN" sz="2400" b="1" dirty="0" smtClean="0">
                <a:latin typeface="Cambria" panose="02040503050406030204" pitchFamily="18" charset="0"/>
                <a:ea typeface="Cambria" panose="02040503050406030204" pitchFamily="18" charset="0"/>
                <a:cs typeface="Arial" panose="020B0604020202020204" pitchFamily="34" charset="0"/>
              </a:rPr>
              <a:t> </a:t>
            </a:r>
            <a:r>
              <a:rPr lang="mn-MN" sz="2400" dirty="0" smtClean="0">
                <a:latin typeface="Cambria" panose="02040503050406030204" pitchFamily="18" charset="0"/>
                <a:ea typeface="Cambria" panose="02040503050406030204" pitchFamily="18" charset="0"/>
                <a:cs typeface="Arial" panose="020B0604020202020204" pitchFamily="34" charset="0"/>
              </a:rPr>
              <a:t> </a:t>
            </a:r>
            <a:r>
              <a:rPr lang="mn-MN" sz="2400" dirty="0">
                <a:latin typeface="Cambria" panose="02040503050406030204" pitchFamily="18" charset="0"/>
                <a:ea typeface="Cambria" panose="02040503050406030204" pitchFamily="18" charset="0"/>
                <a:cs typeface="Arial" panose="020B0604020202020204" pitchFamily="34" charset="0"/>
              </a:rPr>
              <a:t>өргөдөл, хүсэлт,  гомдлоос:</a:t>
            </a: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1670" y="2665475"/>
            <a:ext cx="7940660" cy="274869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98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87.2%</a:t>
            </a:r>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a:p>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1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0,8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a:t>
            </a:r>
          </a:p>
          <a:p>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Шийдвэрлэх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шатандаа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14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12%</a:t>
            </a:r>
            <a:r>
              <a:rPr lang="en-US"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dirty="0">
                <a:latin typeface="Cambria" panose="02040503050406030204" pitchFamily="18" charset="0"/>
                <a:ea typeface="Cambria" panose="02040503050406030204" pitchFamily="18" charset="0"/>
                <a:cs typeface="Arial" panose="020B0604020202020204" pitchFamily="34" charset="0"/>
              </a:rPr>
              <a:t>Өргөдөл, гомдол </a:t>
            </a:r>
            <a:r>
              <a:rPr lang="mn-MN" sz="2200" dirty="0" smtClean="0">
                <a:latin typeface="Cambria" panose="02040503050406030204" pitchFamily="18" charset="0"/>
                <a:ea typeface="Cambria" panose="02040503050406030204" pitchFamily="18" charset="0"/>
                <a:cs typeface="Arial" panose="020B0604020202020204" pitchFamily="34" charset="0"/>
              </a:rPr>
              <a:t>шийдвэрлэлт</a:t>
            </a:r>
            <a:r>
              <a:rPr lang="mn-MN" sz="2200" dirty="0">
                <a:latin typeface="Cambria" panose="02040503050406030204" pitchFamily="18" charset="0"/>
                <a:ea typeface="Cambria" panose="02040503050406030204" pitchFamily="18" charset="0"/>
                <a:cs typeface="Arial" panose="020B0604020202020204" pitchFamily="34" charset="0"/>
              </a:rPr>
              <a:t/>
            </a:r>
            <a:br>
              <a:rPr lang="mn-MN" sz="2200" dirty="0">
                <a:latin typeface="Cambria" panose="02040503050406030204" pitchFamily="18" charset="0"/>
                <a:ea typeface="Cambria" panose="02040503050406030204" pitchFamily="18" charset="0"/>
                <a:cs typeface="Arial" panose="020B0604020202020204" pitchFamily="34" charset="0"/>
              </a:rPr>
            </a:br>
            <a:r>
              <a:rPr lang="mn-MN" sz="2200" dirty="0" smtClean="0">
                <a:latin typeface="Cambria" panose="02040503050406030204" pitchFamily="18" charset="0"/>
                <a:ea typeface="Cambria" panose="02040503050406030204" pitchFamily="18" charset="0"/>
                <a:cs typeface="Arial" panose="020B0604020202020204" pitchFamily="34" charset="0"/>
              </a:rPr>
              <a:t>2019 </a:t>
            </a:r>
            <a:r>
              <a:rPr lang="mn-MN" sz="2200" dirty="0">
                <a:latin typeface="Cambria" panose="02040503050406030204" pitchFamily="18" charset="0"/>
                <a:ea typeface="Cambria" panose="02040503050406030204" pitchFamily="18" charset="0"/>
                <a:cs typeface="Arial" panose="020B0604020202020204" pitchFamily="34" charset="0"/>
              </a:rPr>
              <a:t>оны </a:t>
            </a:r>
            <a:r>
              <a:rPr lang="mn-MN" sz="2200" dirty="0" smtClean="0">
                <a:latin typeface="Cambria" panose="02040503050406030204" pitchFamily="18" charset="0"/>
                <a:ea typeface="Cambria" panose="02040503050406030204" pitchFamily="18" charset="0"/>
                <a:cs typeface="Arial" panose="020B0604020202020204" pitchFamily="34" charset="0"/>
              </a:rPr>
              <a:t>12 дугаар сард</a:t>
            </a:r>
            <a:endParaRPr lang="en-US" sz="2200" dirty="0">
              <a:latin typeface="Cambria" panose="02040503050406030204" pitchFamily="18" charset="0"/>
              <a:ea typeface="Cambria" panose="020405030504060302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2484791238"/>
              </p:ext>
            </p:extLst>
          </p:nvPr>
        </p:nvGraphicFramePr>
        <p:xfrm>
          <a:off x="1525637" y="3887115"/>
          <a:ext cx="7016691" cy="1679756"/>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380409">
                <a:tc gridSpan="4">
                  <a:txBody>
                    <a:bodyPr/>
                    <a:lstStyle/>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гомдлын шийдвэрлэлтийн  дундаж хугацаа:</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82939">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Дундаж</a:t>
                      </a:r>
                      <a:r>
                        <a:rPr lang="mn-MN" sz="1400" baseline="0" dirty="0" smtClean="0">
                          <a:solidFill>
                            <a:srgbClr val="2A5A06"/>
                          </a:solidFill>
                          <a:latin typeface="Cambria" panose="02040503050406030204" pitchFamily="18" charset="0"/>
                          <a:ea typeface="Cambria" panose="02040503050406030204" pitchFamily="18" charset="0"/>
                          <a:cs typeface="Arial" panose="020B0604020202020204" pitchFamily="34" charset="0"/>
                        </a:rPr>
                        <a:t>  хугацаа </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Хоног </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цаг</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минут</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extLst>
                  <a:ext uri="{0D108BD9-81ED-4DB2-BD59-A6C34878D82A}">
                    <a16:rowId xmlns:a16="http://schemas.microsoft.com/office/drawing/2014/main" val="10001"/>
                  </a:ext>
                </a:extLst>
              </a:tr>
              <a:tr h="816408">
                <a:tc>
                  <a:txBody>
                    <a:bodyPr/>
                    <a:lstStyle/>
                    <a:p>
                      <a:pPr marL="0" indent="0" algn="ctr">
                        <a:buNone/>
                      </a:pPr>
                      <a:endPar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marL="0" indent="0" algn="ctr">
                        <a:buNone/>
                      </a:pP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2019 оны </a:t>
                      </a:r>
                    </a:p>
                    <a:p>
                      <a:pPr marL="0" indent="0" algn="ctr">
                        <a:buNone/>
                      </a:pP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12 дугаар </a:t>
                      </a:r>
                      <a:r>
                        <a:rPr lang="mn-MN" sz="1400" baseline="0" dirty="0" smtClean="0">
                          <a:solidFill>
                            <a:srgbClr val="2A5A06"/>
                          </a:solidFill>
                          <a:latin typeface="Cambria" panose="02040503050406030204" pitchFamily="18" charset="0"/>
                          <a:ea typeface="Cambria" panose="02040503050406030204" pitchFamily="18" charset="0"/>
                          <a:cs typeface="Arial" panose="020B0604020202020204" pitchFamily="34" charset="0"/>
                        </a:rPr>
                        <a:t>сард</a:t>
                      </a:r>
                      <a:endParaRPr lang="en-US" sz="14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16</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21</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37</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1554388814"/>
              </p:ext>
            </p:extLst>
          </p:nvPr>
        </p:nvGraphicFramePr>
        <p:xfrm>
          <a:off x="1525637" y="825362"/>
          <a:ext cx="7016691" cy="30617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гомдлын </a:t>
            </a:r>
            <a:r>
              <a:rPr lang="mn-MN" sz="24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шийдвэрлэлтийн    </a:t>
            </a:r>
            <a:r>
              <a:rPr lang="mn-MN" sz="2400" b="1" dirty="0">
                <a:solidFill>
                  <a:srgbClr val="2A5A06"/>
                </a:solidFill>
                <a:latin typeface="Cambria" panose="02040503050406030204" pitchFamily="18" charset="0"/>
                <a:ea typeface="Cambria" panose="02040503050406030204" pitchFamily="18" charset="0"/>
                <a:cs typeface="Arial" panose="020B0604020202020204" pitchFamily="34" charset="0"/>
              </a:rPr>
              <a:t>нэгдсэн тайлан (хэлтсээр</a:t>
            </a:r>
            <a:r>
              <a:rPr lang="mn-MN" sz="24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a:t>
            </a:r>
            <a:endParaRPr lang="en-US" dirty="0">
              <a:solidFill>
                <a:srgbClr val="2A5A06"/>
              </a:solidFill>
              <a:latin typeface="Cambria" panose="02040503050406030204" pitchFamily="18" charset="0"/>
              <a:ea typeface="Cambria" panose="020405030504060302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94921102"/>
              </p:ext>
            </p:extLst>
          </p:nvPr>
        </p:nvGraphicFramePr>
        <p:xfrm>
          <a:off x="448965" y="1749245"/>
          <a:ext cx="8246071" cy="4651119"/>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185425">
                <a:tc rowSpan="2">
                  <a:txBody>
                    <a:bodyPr/>
                    <a:lstStyle/>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r>
                        <a:rPr lang="mn-MN" sz="1400" dirty="0" smtClean="0">
                          <a:solidFill>
                            <a:srgbClr val="2A5A06"/>
                          </a:solidFill>
                          <a:effectLst/>
                        </a:rPr>
                        <a:t>№</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rowSpan="2">
                  <a:txBody>
                    <a:bodyPr/>
                    <a:lstStyle/>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Хэлтэс</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rowSpan="2">
                  <a:txBody>
                    <a:bodyPr/>
                    <a:lstStyle/>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Нийт</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lnB w="38100" cmpd="sng">
                      <a:noFill/>
                    </a:lnB>
                    <a:solidFill>
                      <a:srgbClr val="92D050"/>
                    </a:soli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lnB w="38100" cmpd="sng">
                      <a:noFill/>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dirty="0">
                          <a:solidFill>
                            <a:srgbClr val="2A5A06"/>
                          </a:solidFill>
                          <a:effectLst/>
                        </a:rPr>
                        <a:t>Хугацаандаа байгаа</a:t>
                      </a:r>
                      <a:endParaRPr lang="en-US" sz="2000" dirty="0">
                        <a:solidFill>
                          <a:srgbClr val="2A5A06"/>
                        </a:solidFill>
                        <a:effectLst/>
                        <a:latin typeface="Arial Mon"/>
                        <a:ea typeface="Times New Roman"/>
                        <a:cs typeface="Times New Roman"/>
                      </a:endParaRPr>
                    </a:p>
                  </a:txBody>
                  <a:tcPr marL="68580" marR="68580" marT="0" marB="0" vert="vert270">
                    <a:lnL w="381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Хувь </a:t>
                      </a:r>
                      <a:endParaRPr lang="en-US" sz="2000" dirty="0">
                        <a:solidFill>
                          <a:srgbClr val="2A5A06"/>
                        </a:solidFill>
                        <a:effectLst/>
                        <a:latin typeface="Arial Mon"/>
                        <a:ea typeface="Times New Roman"/>
                        <a:cs typeface="Times New Roman"/>
                      </a:endParaRPr>
                    </a:p>
                  </a:txBody>
                  <a:tcPr marL="68580" marR="68580"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Хугацаандаа шийдвэрлэсэн </a:t>
                      </a:r>
                      <a:endParaRPr lang="en-US" sz="2000" dirty="0">
                        <a:solidFill>
                          <a:srgbClr val="2A5A06"/>
                        </a:solidFill>
                        <a:effectLst/>
                      </a:endParaRPr>
                    </a:p>
                    <a:p>
                      <a:pPr marL="71755" marR="71755" algn="ctr">
                        <a:spcBef>
                          <a:spcPts val="0"/>
                        </a:spcBef>
                        <a:spcAft>
                          <a:spcPts val="0"/>
                        </a:spcAft>
                      </a:pPr>
                      <a:r>
                        <a:rPr lang="mn-MN" sz="1200" dirty="0">
                          <a:solidFill>
                            <a:srgbClr val="2A5A06"/>
                          </a:solidFill>
                          <a:effectLst/>
                        </a:rPr>
                        <a:t> </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Хугацаандаа шийдвэрлэсэн </a:t>
                      </a:r>
                      <a:endParaRPr lang="en-US" sz="2000" dirty="0">
                        <a:solidFill>
                          <a:srgbClr val="2A5A06"/>
                        </a:solidFill>
                        <a:effectLst/>
                      </a:endParaRPr>
                    </a:p>
                    <a:p>
                      <a:pPr marL="71755" marR="71755" algn="ctr">
                        <a:spcBef>
                          <a:spcPts val="0"/>
                        </a:spcBef>
                        <a:spcAft>
                          <a:spcPts val="0"/>
                        </a:spcAft>
                      </a:pPr>
                      <a:r>
                        <a:rPr lang="mn-MN" sz="1200" dirty="0">
                          <a:solidFill>
                            <a:srgbClr val="2A5A06"/>
                          </a:solidFill>
                          <a:effectLst/>
                        </a:rPr>
                        <a:t>хувь</a:t>
                      </a:r>
                      <a:endParaRPr lang="en-US" sz="2000" dirty="0">
                        <a:solidFill>
                          <a:srgbClr val="2A5A06"/>
                        </a:solidFill>
                        <a:effectLst/>
                        <a:latin typeface="Arial Mon"/>
                        <a:ea typeface="Times New Roman"/>
                        <a:cs typeface="Times New Roman"/>
                      </a:endParaRPr>
                    </a:p>
                  </a:txBody>
                  <a:tcPr marL="68580" marR="68580"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 хэтэрч шийдвэрлэсэн</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 хэтэрч шийдвэрлэсэн  хувь</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1"/>
                  </a:ext>
                </a:extLst>
              </a:tr>
              <a:tr h="370149">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Захиргааны удирдлага, санхүүгийн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17</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7.14%</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13</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92.86%</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T w="12700" cmpd="sng">
                      <a:noFill/>
                    </a:lnT>
                    <a:solidFill>
                      <a:srgbClr val="92D050"/>
                    </a:solidFill>
                  </a:tcPr>
                </a:tc>
                <a:extLst>
                  <a:ext uri="{0D108BD9-81ED-4DB2-BD59-A6C34878D82A}">
                    <a16:rowId xmlns:a16="http://schemas.microsoft.com/office/drawing/2014/main" val="10002"/>
                  </a:ext>
                </a:extLst>
              </a:tr>
              <a:tr h="437576">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Хотын инженерийн байгууламжийн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62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3.23%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59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95.16%</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1.61%</a:t>
                      </a:r>
                    </a:p>
                  </a:txBody>
                  <a:tcPr marL="9525" marR="9525" marT="9525" marB="0" anchor="ctr">
                    <a:solidFill>
                      <a:srgbClr val="92D050"/>
                    </a:solidFill>
                  </a:tcPr>
                </a:tc>
                <a:extLst>
                  <a:ext uri="{0D108BD9-81ED-4DB2-BD59-A6C34878D82A}">
                    <a16:rowId xmlns:a16="http://schemas.microsoft.com/office/drawing/2014/main" val="10003"/>
                  </a:ext>
                </a:extLst>
              </a:tr>
              <a:tr h="370852">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Хүнс үйлдвэрлэл, худалдаа үйлчилгээний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8.33%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91.67%</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solidFill>
                      <a:srgbClr val="92D050"/>
                    </a:solidFill>
                  </a:tcPr>
                </a:tc>
                <a:extLst>
                  <a:ext uri="{0D108BD9-81ED-4DB2-BD59-A6C34878D82A}">
                    <a16:rowId xmlns:a16="http://schemas.microsoft.com/office/drawing/2014/main" val="10004"/>
                  </a:ext>
                </a:extLst>
              </a:tr>
              <a:tr h="446005">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Хотын тохижилт, цэцэрлэгжүүлэлтийн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54.55%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45.45%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solidFill>
                      <a:srgbClr val="92D050"/>
                    </a:solidFill>
                  </a:tcPr>
                </a:tc>
                <a:extLst>
                  <a:ext uri="{0D108BD9-81ED-4DB2-BD59-A6C34878D82A}">
                    <a16:rowId xmlns:a16="http://schemas.microsoft.com/office/drawing/2014/main" val="10005"/>
                  </a:ext>
                </a:extLst>
              </a:tr>
              <a:tr h="521861">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Хог хаягдлын удирдлага, зохицуулалтын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11.11%</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8</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88.89%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solidFill>
                      <a:srgbClr val="92D050"/>
                    </a:solidFill>
                  </a:tcPr>
                </a:tc>
                <a:extLst>
                  <a:ext uri="{0D108BD9-81ED-4DB2-BD59-A6C34878D82A}">
                    <a16:rowId xmlns:a16="http://schemas.microsoft.com/office/drawing/2014/main" val="2047384219"/>
                  </a:ext>
                </a:extLst>
              </a:tr>
              <a:tr h="521861">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solidFill>
                      <a:srgbClr val="92D050"/>
                    </a:solidFill>
                  </a:tcPr>
                </a:tc>
                <a:tc>
                  <a:txBody>
                    <a:bodyPr/>
                    <a:lstStyle/>
                    <a:p>
                      <a:pPr algn="l" fontAlgn="ctr"/>
                      <a:r>
                        <a:rPr lang="mn-MN" sz="1200" b="1" i="0" u="none" strike="noStrike">
                          <a:solidFill>
                            <a:srgbClr val="2A5A06"/>
                          </a:solidFill>
                          <a:effectLst/>
                          <a:latin typeface="Arial" panose="020B0604020202020204" pitchFamily="34" charset="0"/>
                        </a:rPr>
                        <a:t>Дотоод хяналтын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100.00%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solidFill>
                      <a:srgbClr val="92D050"/>
                    </a:solidFill>
                  </a:tcPr>
                </a:tc>
                <a:extLst>
                  <a:ext uri="{0D108BD9-81ED-4DB2-BD59-A6C34878D82A}">
                    <a16:rowId xmlns:a16="http://schemas.microsoft.com/office/drawing/2014/main" val="10006"/>
                  </a:ext>
                </a:extLst>
              </a:tr>
              <a:tr h="604037">
                <a:tc gridSpan="2">
                  <a:txBody>
                    <a:bodyPr/>
                    <a:lstStyle/>
                    <a:p>
                      <a:pPr algn="ctr" fontAlgn="ctr"/>
                      <a:r>
                        <a:rPr lang="mn-MN" sz="1200" b="1" i="0" u="none" strike="noStrike">
                          <a:solidFill>
                            <a:srgbClr val="2A5A06"/>
                          </a:solidFill>
                          <a:effectLst/>
                          <a:latin typeface="Arial" panose="020B0604020202020204" pitchFamily="34" charset="0"/>
                        </a:rPr>
                        <a:t>Нийт</a:t>
                      </a:r>
                    </a:p>
                  </a:txBody>
                  <a:tcPr marL="9525" marR="9525" marT="9525" marB="0" anchor="ctr">
                    <a:solidFill>
                      <a:srgbClr val="92D050"/>
                    </a:solidFill>
                  </a:tcPr>
                </a:tc>
                <a:tc hMerge="1">
                  <a:txBody>
                    <a:bodyPr/>
                    <a:lstStyle/>
                    <a:p>
                      <a:endParaRPr lang="en-US"/>
                    </a:p>
                  </a:txBody>
                  <a:tcPr/>
                </a:tc>
                <a:tc>
                  <a:txBody>
                    <a:bodyPr/>
                    <a:lstStyle/>
                    <a:p>
                      <a:pPr algn="ctr" fontAlgn="ctr"/>
                      <a:r>
                        <a:rPr lang="en-US" sz="1200" b="1" i="0" u="none" strike="noStrike">
                          <a:solidFill>
                            <a:srgbClr val="2A5A06"/>
                          </a:solidFill>
                          <a:effectLst/>
                          <a:latin typeface="Arial" panose="020B0604020202020204" pitchFamily="34" charset="0"/>
                        </a:rPr>
                        <a:t>113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14</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12.39%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98</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86.73%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Arial" panose="020B0604020202020204" pitchFamily="34" charset="0"/>
                        </a:rPr>
                        <a:t>0.88%</a:t>
                      </a:r>
                    </a:p>
                  </a:txBody>
                  <a:tcPr marL="9525" marR="9525" marT="9525" marB="0" anchor="ctr">
                    <a:solidFill>
                      <a:srgbClr val="92D05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Cambria" panose="02040503050406030204" pitchFamily="18" charset="0"/>
                <a:ea typeface="Cambria" panose="02040503050406030204" pitchFamily="18" charset="0"/>
                <a:cs typeface="Arial" pitchFamily="34" charset="0"/>
              </a:rPr>
              <a:t>2019 оны 12 дугаар сард </a:t>
            </a:r>
            <a:r>
              <a:rPr lang="mn-MN" sz="2400" dirty="0">
                <a:solidFill>
                  <a:srgbClr val="2A5A06"/>
                </a:solidFill>
                <a:latin typeface="Cambria" panose="02040503050406030204" pitchFamily="18" charset="0"/>
                <a:ea typeface="Cambria" panose="02040503050406030204" pitchFamily="18" charset="0"/>
                <a:cs typeface="Arial" pitchFamily="34" charset="0"/>
              </a:rPr>
              <a:t>хандсан гол асуудлууд</a:t>
            </a:r>
            <a:endParaRPr lang="en-US" sz="2400" dirty="0">
              <a:solidFill>
                <a:srgbClr val="2A5A06"/>
              </a:solidFill>
              <a:latin typeface="Cambria" panose="02040503050406030204" pitchFamily="18" charset="0"/>
              <a:ea typeface="Cambria" panose="020405030504060302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31" name="Document" r:id="rId4" imgW="5921912" imgH="3423072" progId="Word.Document.12">
                  <p:embed/>
                </p:oleObj>
              </mc:Choice>
              <mc:Fallback>
                <p:oleObj name="Document" r:id="rId4" imgW="5921912" imgH="3423072" progId="Word.Document.12">
                  <p:embed/>
                  <p:pic>
                    <p:nvPicPr>
                      <p:cNvPr id="0" name="Object 3"/>
                      <p:cNvPicPr>
                        <a:picLocks noChangeAspect="1" noChangeArrowheads="1"/>
                      </p:cNvPicPr>
                      <p:nvPr/>
                    </p:nvPicPr>
                    <p:blipFill>
                      <a:blip r:embed="rId5"/>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13898352"/>
              </p:ext>
            </p:extLst>
          </p:nvPr>
        </p:nvGraphicFramePr>
        <p:xfrm>
          <a:off x="880450" y="1443835"/>
          <a:ext cx="7509176" cy="4733854"/>
        </p:xfrm>
        <a:graphic>
          <a:graphicData uri="http://schemas.openxmlformats.org/drawingml/2006/table">
            <a:tbl>
              <a:tblPr>
                <a:tableStyleId>{5C22544A-7EE6-4342-B048-85BDC9FD1C3A}</a:tableStyleId>
              </a:tblPr>
              <a:tblGrid>
                <a:gridCol w="540229">
                  <a:extLst>
                    <a:ext uri="{9D8B030D-6E8A-4147-A177-3AD203B41FA5}">
                      <a16:colId xmlns:a16="http://schemas.microsoft.com/office/drawing/2014/main" val="20000"/>
                    </a:ext>
                  </a:extLst>
                </a:gridCol>
                <a:gridCol w="4823468">
                  <a:extLst>
                    <a:ext uri="{9D8B030D-6E8A-4147-A177-3AD203B41FA5}">
                      <a16:colId xmlns:a16="http://schemas.microsoft.com/office/drawing/2014/main" val="20001"/>
                    </a:ext>
                  </a:extLst>
                </a:gridCol>
                <a:gridCol w="919491">
                  <a:extLst>
                    <a:ext uri="{9D8B030D-6E8A-4147-A177-3AD203B41FA5}">
                      <a16:colId xmlns:a16="http://schemas.microsoft.com/office/drawing/2014/main" val="20002"/>
                    </a:ext>
                  </a:extLst>
                </a:gridCol>
                <a:gridCol w="1225988">
                  <a:extLst>
                    <a:ext uri="{9D8B030D-6E8A-4147-A177-3AD203B41FA5}">
                      <a16:colId xmlns:a16="http://schemas.microsoft.com/office/drawing/2014/main" val="20003"/>
                    </a:ext>
                  </a:extLst>
                </a:gridCol>
              </a:tblGrid>
              <a:tr h="480422">
                <a:tc>
                  <a:txBody>
                    <a:bodyPr/>
                    <a:lstStyle/>
                    <a:p>
                      <a:pPr algn="ctr" fontAlgn="ctr"/>
                      <a:r>
                        <a:rPr lang="en-US" sz="1400" u="none" strike="noStrike" dirty="0">
                          <a:solidFill>
                            <a:srgbClr val="2A5A06"/>
                          </a:solidFill>
                          <a:effectLst/>
                        </a:rPr>
                        <a:t>Д/д</a:t>
                      </a:r>
                      <a:endParaRPr lang="en-US" sz="1400" b="0" i="0" u="none" strike="noStrike" dirty="0">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a:solidFill>
                            <a:srgbClr val="2A5A06"/>
                          </a:solidFill>
                          <a:effectLst/>
                        </a:rPr>
                        <a:t>Ангилал</a:t>
                      </a:r>
                      <a:endParaRPr lang="en-US" sz="1400" b="0" i="0" u="none" strike="noStrike">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dirty="0">
                          <a:solidFill>
                            <a:srgbClr val="2A5A06"/>
                          </a:solidFill>
                          <a:effectLst/>
                        </a:rPr>
                        <a:t>Тоо</a:t>
                      </a:r>
                      <a:endParaRPr lang="en-US" sz="1400" b="0" i="0" u="none" strike="noStrike" dirty="0">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a:solidFill>
                            <a:srgbClr val="2A5A06"/>
                          </a:solidFill>
                          <a:effectLst/>
                        </a:rPr>
                        <a:t>Хувь</a:t>
                      </a:r>
                      <a:endParaRPr lang="en-US" sz="1400" b="0" i="0" u="none" strike="noStrike">
                        <a:solidFill>
                          <a:srgbClr val="2A5A06"/>
                        </a:solidFill>
                        <a:effectLst/>
                        <a:latin typeface="Arial"/>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0"/>
                  </a:ext>
                </a:extLst>
              </a:tr>
              <a:tr h="382675">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ru-RU" sz="1200" b="1" i="0" u="none" strike="noStrike">
                          <a:solidFill>
                            <a:srgbClr val="2A5A06"/>
                          </a:solidFill>
                          <a:effectLst/>
                          <a:latin typeface="Arial" panose="020B0604020202020204" pitchFamily="34" charset="0"/>
                        </a:rPr>
                        <a:t>Шахмал болон боловсруулсан түлшний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13</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11.71%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1"/>
                  </a:ext>
                </a:extLst>
              </a:tr>
              <a:tr h="540162">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Дулаан хангамжийн гэмтэл, доголдол, саатлын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11</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9.91%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2"/>
                  </a:ext>
                </a:extLst>
              </a:tr>
              <a:tr h="393559">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Нийтийн эзэмшлийн гудамж, талбайн тохижилтын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7</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6.31%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3"/>
                  </a:ext>
                </a:extLst>
              </a:tr>
              <a:tr h="382675">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4</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Хэрэглээний /халуун, хүйтэн/ усан хангамжийн гэмтэл, доголдол, саатлын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7</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6.31%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4"/>
                  </a:ext>
                </a:extLst>
              </a:tr>
              <a:tr h="382675">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5</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ru-RU" sz="1200" b="1" i="0" u="none" strike="noStrike">
                          <a:solidFill>
                            <a:srgbClr val="2A5A06"/>
                          </a:solidFill>
                          <a:effectLst/>
                          <a:latin typeface="Arial" panose="020B0604020202020204" pitchFamily="34" charset="0"/>
                        </a:rPr>
                        <a:t>Орон сууцны конторын үйл ажиллагааны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dirty="0">
                          <a:solidFill>
                            <a:srgbClr val="2A5A06"/>
                          </a:solidFill>
                          <a:effectLst/>
                          <a:latin typeface="Arial" panose="020B0604020202020204" pitchFamily="34" charset="0"/>
                        </a:rPr>
                        <a:t>6</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5.41%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540162">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6</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5.41%</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6"/>
                  </a:ext>
                </a:extLst>
              </a:tr>
              <a:tr h="393559">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7</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4.50%</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7"/>
                  </a:ext>
                </a:extLst>
              </a:tr>
              <a:tr h="382675">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8</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Зар сурталчилгаа, мэдээллийн самбарын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3.60%</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r h="472615">
                <a:tc>
                  <a:txBody>
                    <a:bodyPr/>
                    <a:lstStyle/>
                    <a:p>
                      <a:pPr algn="ctr" fontAlgn="ctr"/>
                      <a:r>
                        <a:rPr lang="en-US"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9</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Цалингүй чөлөө хүсэх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3.60%</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9"/>
                  </a:ext>
                </a:extLst>
              </a:tr>
              <a:tr h="382675">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10</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200" b="1" i="0" u="none" strike="noStrike">
                          <a:solidFill>
                            <a:srgbClr val="2A5A06"/>
                          </a:solidFill>
                          <a:effectLst/>
                          <a:latin typeface="Arial" panose="020B0604020202020204" pitchFamily="34" charset="0"/>
                        </a:rPr>
                        <a:t>Цалинтай чөлөө хүсэх тухай</a:t>
                      </a:r>
                    </a:p>
                  </a:txBody>
                  <a:tcPr marL="9525" marR="9525" marT="9525" marB="0" anchor="ctr">
                    <a:solidFill>
                      <a:schemeClr val="accent3">
                        <a:lumMod val="40000"/>
                        <a:lumOff val="60000"/>
                      </a:schemeClr>
                    </a:soli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solidFill>
                      <a:schemeClr val="accent3">
                        <a:lumMod val="40000"/>
                        <a:lumOff val="60000"/>
                      </a:schemeClr>
                    </a:solidFill>
                  </a:tcPr>
                </a:tc>
                <a:tc>
                  <a:txBody>
                    <a:bodyPr/>
                    <a:lstStyle/>
                    <a:p>
                      <a:pPr algn="ctr" fontAlgn="ctr"/>
                      <a:r>
                        <a:rPr lang="en-US" sz="1200" b="1" i="0" u="none" strike="noStrike" dirty="0">
                          <a:solidFill>
                            <a:srgbClr val="2A5A06"/>
                          </a:solidFill>
                          <a:effectLst/>
                          <a:latin typeface="Arial" panose="020B0604020202020204" pitchFamily="34" charset="0"/>
                        </a:rPr>
                        <a:t>3.60%</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490" y="322471"/>
            <a:ext cx="6558080" cy="610820"/>
          </a:xfrm>
        </p:spPr>
        <p:txBody>
          <a:bodyPr>
            <a:normAutofit/>
          </a:bodyPr>
          <a:lstStyle/>
          <a:p>
            <a:pPr algn="ctr"/>
            <a:r>
              <a:rPr lang="mn-MN" sz="18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ЗӨРЧЛИЙН ТУХАЙ</a:t>
            </a:r>
            <a:endParaRPr lang="en-US" sz="18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53087040"/>
              </p:ext>
            </p:extLst>
          </p:nvPr>
        </p:nvGraphicFramePr>
        <p:xfrm>
          <a:off x="1075092" y="933291"/>
          <a:ext cx="7290727" cy="1832460"/>
        </p:xfrm>
        <a:graphic>
          <a:graphicData uri="http://schemas.openxmlformats.org/drawingml/2006/table">
            <a:tbl>
              <a:tblPr>
                <a:tableStyleId>{5C22544A-7EE6-4342-B048-85BDC9FD1C3A}</a:tableStyleId>
              </a:tblPr>
              <a:tblGrid>
                <a:gridCol w="966726">
                  <a:extLst>
                    <a:ext uri="{9D8B030D-6E8A-4147-A177-3AD203B41FA5}">
                      <a16:colId xmlns:a16="http://schemas.microsoft.com/office/drawing/2014/main" val="1679795823"/>
                    </a:ext>
                  </a:extLst>
                </a:gridCol>
                <a:gridCol w="4949656">
                  <a:extLst>
                    <a:ext uri="{9D8B030D-6E8A-4147-A177-3AD203B41FA5}">
                      <a16:colId xmlns:a16="http://schemas.microsoft.com/office/drawing/2014/main" val="2217438784"/>
                    </a:ext>
                  </a:extLst>
                </a:gridCol>
                <a:gridCol w="1374345">
                  <a:extLst>
                    <a:ext uri="{9D8B030D-6E8A-4147-A177-3AD203B41FA5}">
                      <a16:colId xmlns:a16="http://schemas.microsoft.com/office/drawing/2014/main" val="3650731870"/>
                    </a:ext>
                  </a:extLst>
                </a:gridCol>
              </a:tblGrid>
              <a:tr h="390524">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Зөрчлийн нэр</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Тоо</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418803154"/>
                  </a:ext>
                </a:extLst>
              </a:tr>
              <a:tr h="360484">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Өдөрт нь </a:t>
                      </a:r>
                      <a:r>
                        <a:rPr lang="mn-MN" sz="1400" b="1"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 </a:t>
                      </a: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хүлээн аваагүй зөрчил - FP1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31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665069598"/>
                  </a:ext>
                </a:extLst>
              </a:tr>
              <a:tr h="360484">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Өдөрт нь багтаан шилжүүлээгүй зөрчил – FP2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11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3570483998"/>
                  </a:ext>
                </a:extLst>
              </a:tr>
              <a:tr h="360484">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Явцын тэмдэглэл хөтлөөгүй зөрчил – FP4</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428031728"/>
                  </a:ext>
                </a:extLst>
              </a:tr>
              <a:tr h="360484">
                <a:tc>
                  <a:txBody>
                    <a:bodyPr/>
                    <a:lstStyle/>
                    <a:p>
                      <a:pPr algn="l" fontAlgn="ctr"/>
                      <a:r>
                        <a:rPr lang="mn-MN"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 </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Нийт зөрчил</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33126947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33738350"/>
              </p:ext>
            </p:extLst>
          </p:nvPr>
        </p:nvGraphicFramePr>
        <p:xfrm>
          <a:off x="1075092" y="2970885"/>
          <a:ext cx="7314534" cy="3506420"/>
        </p:xfrm>
        <a:graphic>
          <a:graphicData uri="http://schemas.openxmlformats.org/drawingml/2006/table">
            <a:tbl>
              <a:tblPr>
                <a:tableStyleId>{5C22544A-7EE6-4342-B048-85BDC9FD1C3A}</a:tableStyleId>
              </a:tblPr>
              <a:tblGrid>
                <a:gridCol w="994583">
                  <a:extLst>
                    <a:ext uri="{9D8B030D-6E8A-4147-A177-3AD203B41FA5}">
                      <a16:colId xmlns:a16="http://schemas.microsoft.com/office/drawing/2014/main" val="3387156545"/>
                    </a:ext>
                  </a:extLst>
                </a:gridCol>
                <a:gridCol w="4945605">
                  <a:extLst>
                    <a:ext uri="{9D8B030D-6E8A-4147-A177-3AD203B41FA5}">
                      <a16:colId xmlns:a16="http://schemas.microsoft.com/office/drawing/2014/main" val="2782632268"/>
                    </a:ext>
                  </a:extLst>
                </a:gridCol>
                <a:gridCol w="1374346">
                  <a:extLst>
                    <a:ext uri="{9D8B030D-6E8A-4147-A177-3AD203B41FA5}">
                      <a16:colId xmlns:a16="http://schemas.microsoft.com/office/drawing/2014/main" val="2582653484"/>
                    </a:ext>
                  </a:extLst>
                </a:gridCol>
              </a:tblGrid>
              <a:tr h="61082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1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ХЭЛТЭС</a:t>
                      </a:r>
                      <a:endParaRPr lang="mn-MN" sz="11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b"/>
                      <a:r>
                        <a:rPr lang="mn-MN" sz="1100" b="1" u="none" strike="noStrike" dirty="0">
                          <a:solidFill>
                            <a:srgbClr val="2A5A06"/>
                          </a:solidFill>
                          <a:effectLst/>
                          <a:latin typeface="Cambria" panose="02040503050406030204" pitchFamily="18" charset="0"/>
                          <a:ea typeface="Cambria" panose="02040503050406030204" pitchFamily="18" charset="0"/>
                        </a:rPr>
                        <a:t>ЗӨРЧИЛ</a:t>
                      </a:r>
                      <a:endParaRPr lang="mn-MN" sz="1100" b="1" i="0" u="none" strike="noStrike" dirty="0">
                        <a:solidFill>
                          <a:srgbClr val="2A5A06"/>
                        </a:solidFill>
                        <a:effectLst/>
                        <a:latin typeface="Cambria" panose="02040503050406030204" pitchFamily="18" charset="0"/>
                        <a:ea typeface="Cambria" panose="02040503050406030204" pitchFamily="18" charset="0"/>
                      </a:endParaRPr>
                    </a:p>
                  </a:txBody>
                  <a:tcPr marL="9525" marR="9525" marT="9525" marB="0" anchor="ctr">
                    <a:solidFill>
                      <a:srgbClr val="92D050"/>
                    </a:solidFill>
                  </a:tcPr>
                </a:tc>
                <a:extLst>
                  <a:ext uri="{0D108BD9-81ED-4DB2-BD59-A6C34878D82A}">
                    <a16:rowId xmlns:a16="http://schemas.microsoft.com/office/drawing/2014/main" val="1340160644"/>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Захиргааны удирдлага, санхүүгийн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10</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1338735697"/>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Хотын инженерийн байгууламжийн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931201545"/>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Хүнс үйлдвэрлэл, худалдаа үйлчилгээний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4238389387"/>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4</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Хотын тохижилт, цэцэрлэгжүүлэлтийн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20</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3365191131"/>
                  </a:ext>
                </a:extLst>
              </a:tr>
              <a:tr h="419100">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smtClean="0">
                          <a:solidFill>
                            <a:srgbClr val="2A5A06"/>
                          </a:solidFill>
                          <a:effectLst/>
                          <a:latin typeface="Cambria" panose="02040503050406030204" pitchFamily="18" charset="0"/>
                          <a:ea typeface="Cambria" panose="02040503050406030204" pitchFamily="18" charset="0"/>
                        </a:rPr>
                        <a:t>Хог, хаягдлын удирдлага, зохицуулалтын</a:t>
                      </a:r>
                      <a:r>
                        <a:rPr lang="mn-MN" sz="1400" b="1" i="0" u="none" strike="noStrike" baseline="0" dirty="0" smtClean="0">
                          <a:solidFill>
                            <a:srgbClr val="2A5A06"/>
                          </a:solidFill>
                          <a:effectLst/>
                          <a:latin typeface="Cambria" panose="02040503050406030204" pitchFamily="18" charset="0"/>
                          <a:ea typeface="Cambria" panose="02040503050406030204" pitchFamily="18" charset="0"/>
                        </a:rPr>
                        <a:t> хэлтэс</a:t>
                      </a:r>
                      <a:endParaRPr lang="mn-MN" sz="1400" b="1" i="0" u="none" strike="noStrike" dirty="0">
                        <a:solidFill>
                          <a:srgbClr val="2A5A06"/>
                        </a:solidFill>
                        <a:effectLst/>
                        <a:latin typeface="Cambria" panose="02040503050406030204" pitchFamily="18" charset="0"/>
                        <a:ea typeface="Cambria" panose="02040503050406030204" pitchFamily="18" charset="0"/>
                      </a:endParaRP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3723190475"/>
                  </a:ext>
                </a:extLst>
              </a:tr>
              <a:tr h="419100">
                <a:tc>
                  <a:txBody>
                    <a:bodyPr/>
                    <a:lstStyle/>
                    <a:p>
                      <a:pPr algn="ctr" fontAlgn="ctr"/>
                      <a:r>
                        <a:rPr lang="mn-MN" sz="1400" b="1"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Дотоод хяналтын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0</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550944083"/>
                  </a:ext>
                </a:extLst>
              </a:tr>
              <a:tr h="381000">
                <a:tc gridSpan="2">
                  <a:txBody>
                    <a:bodyPr/>
                    <a:lstStyle/>
                    <a:p>
                      <a:pPr algn="ctr" fontAlgn="b"/>
                      <a:r>
                        <a:rPr lang="mn-MN" sz="11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НИЙТ</a:t>
                      </a:r>
                      <a:endParaRPr lang="mn-MN" sz="11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hMerge="1">
                  <a:txBody>
                    <a:bodyPr/>
                    <a:lstStyle/>
                    <a:p>
                      <a:endParaRPr lang="en-US"/>
                    </a:p>
                  </a:txBody>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639117961"/>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Дүгнэлт</a:t>
            </a:r>
            <a:endParaRPr lang="en-US" sz="2400" dirty="0">
              <a:solidFill>
                <a:srgbClr val="2A5A06"/>
              </a:solidFill>
              <a:latin typeface="Cambria" panose="02040503050406030204" pitchFamily="18" charset="0"/>
              <a:ea typeface="Cambria" panose="02040503050406030204" pitchFamily="18" charset="0"/>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Cambria" panose="02040503050406030204" pitchFamily="18" charset="0"/>
                <a:ea typeface="Cambria" panose="02040503050406030204" pitchFamily="18"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mn-MN" sz="1800" dirty="0" smtClean="0">
                <a:latin typeface="Cambria" panose="02040503050406030204" pitchFamily="18" charset="0"/>
                <a:ea typeface="Cambria" panose="02040503050406030204" pitchFamily="18" charset="0"/>
                <a:cs typeface="Arial" panose="020B0604020202020204" pitchFamily="34" charset="0"/>
              </a:rPr>
              <a:t>	2019 оны 12 дугаар сарын 01-ний өдрөөс хойш манай байгууллагад ирсэн нийт өргөдөл гомдлыг 2019 оны 12 дугаар сарын 31-ний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a:t>
            </a:r>
            <a:r>
              <a:rPr lang="mn-MN" sz="1800" dirty="0" smtClean="0">
                <a:latin typeface="Cambria" panose="02040503050406030204" pitchFamily="18" charset="0"/>
                <a:ea typeface="Cambria" panose="02040503050406030204" pitchFamily="18"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Cambria" panose="02040503050406030204" pitchFamily="18" charset="0"/>
              <a:ea typeface="Cambria" panose="02040503050406030204" pitchFamily="18" charset="0"/>
              <a:cs typeface="Arial" panose="020B0604020202020204" pitchFamily="34" charset="0"/>
            </a:endParaRPr>
          </a:p>
          <a:p>
            <a:pPr marL="0" indent="0" algn="r">
              <a:buNone/>
            </a:pPr>
            <a:r>
              <a:rPr lang="mn-MN" sz="1600" dirty="0" smtClean="0">
                <a:latin typeface="Cambria" panose="02040503050406030204" pitchFamily="18" charset="0"/>
                <a:ea typeface="Cambria" panose="02040503050406030204" pitchFamily="18" charset="0"/>
                <a:cs typeface="Arial" panose="020B0604020202020204" pitchFamily="34" charset="0"/>
              </a:rPr>
              <a:t>/</a:t>
            </a:r>
            <a:r>
              <a:rPr lang="en-US" sz="1600" dirty="0" smtClean="0">
                <a:latin typeface="Cambria" panose="02040503050406030204" pitchFamily="18" charset="0"/>
                <a:ea typeface="Cambria" panose="02040503050406030204" pitchFamily="18" charset="0"/>
                <a:cs typeface="Arial" panose="020B0604020202020204" pitchFamily="34" charset="0"/>
              </a:rPr>
              <a:t>ubservice.mn</a:t>
            </a:r>
            <a:r>
              <a:rPr lang="en-US" sz="1800" dirty="0" smtClean="0">
                <a:latin typeface="Cambria" panose="02040503050406030204" pitchFamily="18" charset="0"/>
                <a:ea typeface="Cambria" panose="02040503050406030204" pitchFamily="18" charset="0"/>
                <a:cs typeface="Arial" panose="020B0604020202020204" pitchFamily="34" charset="0"/>
              </a:rPr>
              <a:t>/</a:t>
            </a:r>
            <a:endParaRPr lang="en-US" sz="18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Цаашид анхаарах асуудлууд:</a:t>
            </a:r>
            <a:endParaRPr lang="en-US" sz="2200" dirty="0">
              <a:solidFill>
                <a:srgbClr val="2A5A06"/>
              </a:solidFill>
              <a:latin typeface="Cambria" panose="02040503050406030204" pitchFamily="18" charset="0"/>
              <a:ea typeface="Cambria" panose="02040503050406030204" pitchFamily="18" charset="0"/>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Нийслэлийн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Засаг даргын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2013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оны А/1086-р захирамжаар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батлагдсан журмын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дагуу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гомдлыг бүрэн дүүрэн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шийдвэрлэх.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 </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Мэргэжилтнүүд 2019 онд </a:t>
            </a:r>
            <a:r>
              <a:rPr lang="en-US"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erp.ulaanbaatar.mn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шинэ програм руу шилжин орж байгаа тул өдөр тутам 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Мэргэжилтнүүд өргөдөл</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 гомдол, хүсэлтийг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програмаас     илэрхийлсэн хугацааг буруу тооцсоноос болж хугацаа хэтрүүлэхгүй байх</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en-US" sz="1800" b="1" dirty="0" smtClean="0">
              <a:latin typeface="Cambria" panose="02040503050406030204" pitchFamily="18" charset="0"/>
              <a:ea typeface="Cambria" panose="02040503050406030204" pitchFamily="18" charset="0"/>
              <a:cs typeface="Arial" panose="020B0604020202020204" pitchFamily="34" charset="0"/>
            </a:endParaRPr>
          </a:p>
          <a:p>
            <a:pPr marL="0" indent="0" algn="ctr">
              <a:buNone/>
            </a:pPr>
            <a:r>
              <a:rPr lang="mn-MN" sz="1800" b="1" dirty="0" smtClean="0">
                <a:latin typeface="Cambria" panose="02040503050406030204" pitchFamily="18" charset="0"/>
                <a:ea typeface="Cambria" panose="02040503050406030204" pitchFamily="18" charset="0"/>
                <a:cs typeface="Arial" panose="020B0604020202020204" pitchFamily="34" charset="0"/>
              </a:rPr>
              <a:t>Захиргааны удирдлага,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2220</TotalTime>
  <Words>514</Words>
  <Application>Microsoft Office PowerPoint</Application>
  <PresentationFormat>On-screen Show (4:3)</PresentationFormat>
  <Paragraphs>213</Paragraphs>
  <Slides>8</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Mon</vt:lpstr>
      <vt:lpstr>Calibri</vt:lpstr>
      <vt:lpstr>Cambria</vt:lpstr>
      <vt:lpstr>Times New Roman</vt:lpstr>
      <vt:lpstr>Office Theme</vt:lpstr>
      <vt:lpstr>Document</vt:lpstr>
      <vt:lpstr> 2019 оны 12 дугаар сарын өргөдөл,  гомдлын шийдвэрлэлтийн тайлан</vt:lpstr>
      <vt:lpstr>Нийт ирсэн  113  өргөдөл, хүсэлт,  гомдлоос:</vt:lpstr>
      <vt:lpstr>Өргөдөл, гомдол шийдвэрлэлт 2019 оны 12 дугаар сард</vt:lpstr>
      <vt:lpstr>Өргөдөл, гомдлын шийдвэрлэлтийн    нэгдсэн тайлан (хэлтсээр)</vt:lpstr>
      <vt:lpstr>2019 оны 12 дугаар сард хандсан гол асуудлууд</vt:lpstr>
      <vt:lpstr>ЗӨРЧЛИЙН ТУХАЙ</vt:lpstr>
      <vt:lpstr>Дүгнэлт</vt:lpstr>
      <vt:lpstr>Цаашид анхаарах асуудлууд:</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Ganbat</cp:lastModifiedBy>
  <cp:revision>105</cp:revision>
  <cp:lastPrinted>2019-06-25T08:23:56Z</cp:lastPrinted>
  <dcterms:created xsi:type="dcterms:W3CDTF">2013-08-21T19:17:07Z</dcterms:created>
  <dcterms:modified xsi:type="dcterms:W3CDTF">2020-01-29T09:30:16Z</dcterms:modified>
</cp:coreProperties>
</file>