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669" r:id="rId2"/>
    <p:sldMasterId id="2147483681" r:id="rId3"/>
    <p:sldMasterId id="2147483693" r:id="rId4"/>
  </p:sldMasterIdLst>
  <p:notesMasterIdLst>
    <p:notesMasterId r:id="rId30"/>
  </p:notesMasterIdLst>
  <p:handoutMasterIdLst>
    <p:handoutMasterId r:id="rId31"/>
  </p:handoutMasterIdLst>
  <p:sldIdLst>
    <p:sldId id="1058" r:id="rId5"/>
    <p:sldId id="1166" r:id="rId6"/>
    <p:sldId id="1133" r:id="rId7"/>
    <p:sldId id="1177" r:id="rId8"/>
    <p:sldId id="1196" r:id="rId9"/>
    <p:sldId id="1221" r:id="rId10"/>
    <p:sldId id="1191" r:id="rId11"/>
    <p:sldId id="1222" r:id="rId12"/>
    <p:sldId id="1189" r:id="rId13"/>
    <p:sldId id="1203" r:id="rId14"/>
    <p:sldId id="1107" r:id="rId15"/>
    <p:sldId id="1163" r:id="rId16"/>
    <p:sldId id="1220" r:id="rId17"/>
    <p:sldId id="1207" r:id="rId18"/>
    <p:sldId id="1208" r:id="rId19"/>
    <p:sldId id="1209" r:id="rId20"/>
    <p:sldId id="1210" r:id="rId21"/>
    <p:sldId id="1211" r:id="rId22"/>
    <p:sldId id="1215" r:id="rId23"/>
    <p:sldId id="1205" r:id="rId24"/>
    <p:sldId id="1218" r:id="rId25"/>
    <p:sldId id="1206" r:id="rId26"/>
    <p:sldId id="1202" r:id="rId27"/>
    <p:sldId id="1217" r:id="rId28"/>
    <p:sldId id="1216" r:id="rId29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6255F67-0EAD-433B-A97A-D190878F4D11}">
          <p14:sldIdLst>
            <p14:sldId id="1058"/>
            <p14:sldId id="1166"/>
            <p14:sldId id="1133"/>
            <p14:sldId id="1177"/>
            <p14:sldId id="1196"/>
            <p14:sldId id="1221"/>
            <p14:sldId id="1191"/>
            <p14:sldId id="1222"/>
            <p14:sldId id="1189"/>
            <p14:sldId id="1203"/>
            <p14:sldId id="1107"/>
            <p14:sldId id="1163"/>
            <p14:sldId id="1220"/>
            <p14:sldId id="1207"/>
            <p14:sldId id="1208"/>
            <p14:sldId id="1209"/>
            <p14:sldId id="1210"/>
            <p14:sldId id="1211"/>
            <p14:sldId id="1215"/>
            <p14:sldId id="1205"/>
            <p14:sldId id="1218"/>
            <p14:sldId id="1206"/>
            <p14:sldId id="1202"/>
            <p14:sldId id="1217"/>
            <p14:sldId id="12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E314D"/>
    <a:srgbClr val="CF334B"/>
    <a:srgbClr val="CE334A"/>
    <a:srgbClr val="FEFEFE"/>
    <a:srgbClr val="2F5597"/>
    <a:srgbClr val="70B354"/>
    <a:srgbClr val="D47482"/>
    <a:srgbClr val="CE324B"/>
    <a:srgbClr val="F7D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9183" autoAdjust="0"/>
  </p:normalViewPr>
  <p:slideViewPr>
    <p:cSldViewPr snapToGrid="0">
      <p:cViewPr varScale="1">
        <p:scale>
          <a:sx n="104" d="100"/>
          <a:sy n="104" d="100"/>
        </p:scale>
        <p:origin x="780" y="72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ntg\Desktop\11.09\negdse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ulguun%20ZTUH\2020%20on\TEZU\&#1058;&#1069;&#1047;&#1198;%202020.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045448624363479E-2"/>
          <c:y val="0.29695641538202949"/>
          <c:w val="0.94674905547120514"/>
          <c:h val="0.70133086305388292"/>
        </c:manualLayout>
      </c:layout>
      <c:pie3DChart>
        <c:varyColors val="1"/>
        <c:ser>
          <c:idx val="0"/>
          <c:order val="0"/>
          <c:explosion val="3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27-4D6D-A44C-39A85C6AF5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27-4D6D-A44C-39A85C6AF5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27-4D6D-A44C-39A85C6AF5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27-4D6D-A44C-39A85C6AF5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627-4D6D-A44C-39A85C6AF5DA}"/>
              </c:ext>
            </c:extLst>
          </c:dPt>
          <c:dLbls>
            <c:dLbl>
              <c:idx val="0"/>
              <c:layout>
                <c:manualLayout>
                  <c:x val="0.11851044633822506"/>
                  <c:y val="-0.339177748269648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27-4D6D-A44C-39A85C6AF5DA}"/>
                </c:ext>
                <c:ext xmlns:c15="http://schemas.microsoft.com/office/drawing/2012/chart" uri="{CE6537A1-D6FC-4f65-9D91-7224C49458BB}">
                  <c15:layout>
                    <c:manualLayout>
                      <c:w val="0.21159798971316923"/>
                      <c:h val="0.2903081232492997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4357237856478702"/>
                  <c:y val="0.174680958997772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27-4D6D-A44C-39A85C6AF5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843049327354258E-2"/>
                  <c:y val="5.6022408963585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27-4D6D-A44C-39A85C6AF5DA}"/>
                </c:ext>
                <c:ext xmlns:c15="http://schemas.microsoft.com/office/drawing/2012/chart" uri="{CE6537A1-D6FC-4f65-9D91-7224C49458BB}">
                  <c15:layout>
                    <c:manualLayout>
                      <c:w val="0.30689099961159566"/>
                      <c:h val="0.221932993669908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05555555555555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627-4D6D-A44C-39A85C6AF5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25210531496062993"/>
                  <c:y val="0.128384834248660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627-4D6D-A44C-39A85C6AF5DA}"/>
                </c:ext>
                <c:ext xmlns:c15="http://schemas.microsoft.com/office/drawing/2012/chart" uri="{CE6537A1-D6FC-4f65-9D91-7224C49458BB}">
                  <c15:layout>
                    <c:manualLayout>
                      <c:w val="0.29194331650247757"/>
                      <c:h val="0.221932993669908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'2018.01.10'!$B$38:$B$42</c:f>
              <c:strCache>
                <c:ptCount val="5"/>
                <c:pt idx="0">
                  <c:v>Их багтаамжийн автобус  89.6 %</c:v>
                </c:pt>
                <c:pt idx="1">
                  <c:v>Угсраа автобус 1.7 %</c:v>
                </c:pt>
                <c:pt idx="2">
                  <c:v>Дунд багтаамжийн автобус 4.3 %</c:v>
                </c:pt>
                <c:pt idx="3">
                  <c:v>Троллейбус 3.4 %</c:v>
                </c:pt>
                <c:pt idx="4">
                  <c:v>Бага багтаамжийн автобус 1 %</c:v>
                </c:pt>
              </c:strCache>
            </c:strRef>
          </c:cat>
          <c:val>
            <c:numRef>
              <c:f>'2018.01.10'!$C$38:$C$42</c:f>
              <c:numCache>
                <c:formatCode>General</c:formatCode>
                <c:ptCount val="5"/>
                <c:pt idx="0">
                  <c:v>863</c:v>
                </c:pt>
                <c:pt idx="1">
                  <c:v>16</c:v>
                </c:pt>
                <c:pt idx="2">
                  <c:v>41</c:v>
                </c:pt>
                <c:pt idx="3">
                  <c:v>33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627-4D6D-A44C-39A85C6AF5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8575" cap="flat" cmpd="sng" algn="ctr">
      <a:solidFill>
        <a:schemeClr val="accent2">
          <a:lumMod val="75000"/>
        </a:schemeClr>
      </a:solidFill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mn-MN">
                <a:solidFill>
                  <a:schemeClr val="tx1"/>
                </a:solidFill>
              </a:rPr>
              <a:t>Таксийн</a:t>
            </a:r>
            <a:r>
              <a:rPr lang="mn-MN" baseline="0">
                <a:solidFill>
                  <a:schemeClr val="tx1"/>
                </a:solidFill>
              </a:rPr>
              <a:t> тээврийн хэрэгслүүдийн хөдөлгүүрийн бүтэц</a:t>
            </a:r>
            <a:endParaRPr lang="en-US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36-47B6-AD8C-B0DAF669AA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36-47B6-AD8C-B0DAF669AAE8}"/>
              </c:ext>
            </c:extLst>
          </c:dPt>
          <c:dLbls>
            <c:dLbl>
              <c:idx val="0"/>
              <c:layout>
                <c:manualLayout>
                  <c:x val="4.6559928398356418E-2"/>
                  <c:y val="0.216223680851464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536-47B6-AD8C-B0DAF669AAE8}"/>
                </c:ext>
                <c:ext xmlns:c15="http://schemas.microsoft.com/office/drawing/2012/chart" uri="{CE6537A1-D6FC-4f65-9D91-7224C49458BB}">
                  <c15:layout>
                    <c:manualLayout>
                      <c:w val="0.33402873151373896"/>
                      <c:h val="0.4155041822881729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0953230264244379E-2"/>
                  <c:y val="0.319294169652173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536-47B6-AD8C-B0DAF669AAE8}"/>
                </c:ext>
                <c:ext xmlns:c15="http://schemas.microsoft.com/office/drawing/2012/chart" uri="{CE6537A1-D6FC-4f65-9D91-7224C49458BB}">
                  <c15:layout>
                    <c:manualLayout>
                      <c:w val="0.22389038648746079"/>
                      <c:h val="0.4155041822881729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ТЭЗҮ!$P$77:$P$78</c:f>
              <c:strCache>
                <c:ptCount val="2"/>
                <c:pt idx="0">
                  <c:v>LPG /Шингэрүүлсэн нефтийн хий/ хөдөлгүүр -257</c:v>
                </c:pt>
                <c:pt idx="1">
                  <c:v>Бензин хөдөлгүүр - 243</c:v>
                </c:pt>
              </c:strCache>
            </c:strRef>
          </c:cat>
          <c:val>
            <c:numRef>
              <c:f>ТЭЗҮ!$Q$77:$Q$78</c:f>
              <c:numCache>
                <c:formatCode>General</c:formatCode>
                <c:ptCount val="2"/>
                <c:pt idx="0">
                  <c:v>257</c:v>
                </c:pt>
                <c:pt idx="1">
                  <c:v>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36-47B6-AD8C-B0DAF669AAE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/>
              <a:t>Өмнөх онуудын зогсоолын тоотой харьцуулсан байдал</a:t>
            </a:r>
            <a:endParaRPr lang="en-US" sz="12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2009 он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Sheet1!$A$21:$A$26</c:f>
              <c:strCache>
                <c:ptCount val="6"/>
                <c:pt idx="0">
                  <c:v>Сонгинохайрхан</c:v>
                </c:pt>
                <c:pt idx="1">
                  <c:v>Баянгол</c:v>
                </c:pt>
                <c:pt idx="2">
                  <c:v>Чингэлтэй</c:v>
                </c:pt>
                <c:pt idx="3">
                  <c:v>Баянзүрх</c:v>
                </c:pt>
                <c:pt idx="4">
                  <c:v>Хан-Уул</c:v>
                </c:pt>
                <c:pt idx="5">
                  <c:v>Сүхбаатар</c:v>
                </c:pt>
              </c:strCache>
            </c:strRef>
          </c:cat>
          <c:val>
            <c:numRef>
              <c:f>Sheet1!$B$21:$B$26</c:f>
              <c:numCache>
                <c:formatCode>General</c:formatCode>
                <c:ptCount val="6"/>
                <c:pt idx="0">
                  <c:v>138</c:v>
                </c:pt>
                <c:pt idx="1">
                  <c:v>56</c:v>
                </c:pt>
                <c:pt idx="2">
                  <c:v>114</c:v>
                </c:pt>
                <c:pt idx="3">
                  <c:v>132</c:v>
                </c:pt>
                <c:pt idx="4">
                  <c:v>75</c:v>
                </c:pt>
                <c:pt idx="5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AA-421A-A87C-C37915A696AF}"/>
            </c:ext>
          </c:extLst>
        </c:ser>
        <c:ser>
          <c:idx val="1"/>
          <c:order val="1"/>
          <c:tx>
            <c:strRef>
              <c:f>Sheet1!$C$20</c:f>
              <c:strCache>
                <c:ptCount val="1"/>
                <c:pt idx="0">
                  <c:v>2013 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Sheet1!$A$21:$A$26</c:f>
              <c:strCache>
                <c:ptCount val="6"/>
                <c:pt idx="0">
                  <c:v>Сонгинохайрхан</c:v>
                </c:pt>
                <c:pt idx="1">
                  <c:v>Баянгол</c:v>
                </c:pt>
                <c:pt idx="2">
                  <c:v>Чингэлтэй</c:v>
                </c:pt>
                <c:pt idx="3">
                  <c:v>Баянзүрх</c:v>
                </c:pt>
                <c:pt idx="4">
                  <c:v>Хан-Уул</c:v>
                </c:pt>
                <c:pt idx="5">
                  <c:v>Сүхбаатар</c:v>
                </c:pt>
              </c:strCache>
            </c:strRef>
          </c:cat>
          <c:val>
            <c:numRef>
              <c:f>Sheet1!$C$21:$C$26</c:f>
              <c:numCache>
                <c:formatCode>General</c:formatCode>
                <c:ptCount val="6"/>
                <c:pt idx="0">
                  <c:v>195</c:v>
                </c:pt>
                <c:pt idx="1">
                  <c:v>76</c:v>
                </c:pt>
                <c:pt idx="2">
                  <c:v>72</c:v>
                </c:pt>
                <c:pt idx="3">
                  <c:v>190</c:v>
                </c:pt>
                <c:pt idx="4">
                  <c:v>65</c:v>
                </c:pt>
                <c:pt idx="5">
                  <c:v>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AA-421A-A87C-C37915A696AF}"/>
            </c:ext>
          </c:extLst>
        </c:ser>
        <c:ser>
          <c:idx val="2"/>
          <c:order val="2"/>
          <c:tx>
            <c:strRef>
              <c:f>Sheet1!$D$20</c:f>
              <c:strCache>
                <c:ptCount val="1"/>
                <c:pt idx="0">
                  <c:v>2017 он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Sheet1!$A$21:$A$26</c:f>
              <c:strCache>
                <c:ptCount val="6"/>
                <c:pt idx="0">
                  <c:v>Сонгинохайрхан</c:v>
                </c:pt>
                <c:pt idx="1">
                  <c:v>Баянгол</c:v>
                </c:pt>
                <c:pt idx="2">
                  <c:v>Чингэлтэй</c:v>
                </c:pt>
                <c:pt idx="3">
                  <c:v>Баянзүрх</c:v>
                </c:pt>
                <c:pt idx="4">
                  <c:v>Хан-Уул</c:v>
                </c:pt>
                <c:pt idx="5">
                  <c:v>Сүхбаатар</c:v>
                </c:pt>
              </c:strCache>
            </c:strRef>
          </c:cat>
          <c:val>
            <c:numRef>
              <c:f>Sheet1!$D$21:$D$26</c:f>
              <c:numCache>
                <c:formatCode>General</c:formatCode>
                <c:ptCount val="6"/>
                <c:pt idx="0">
                  <c:v>216</c:v>
                </c:pt>
                <c:pt idx="1">
                  <c:v>51</c:v>
                </c:pt>
                <c:pt idx="2">
                  <c:v>83</c:v>
                </c:pt>
                <c:pt idx="3">
                  <c:v>211</c:v>
                </c:pt>
                <c:pt idx="4">
                  <c:v>187</c:v>
                </c:pt>
                <c:pt idx="5">
                  <c:v>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AA-421A-A87C-C37915A696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4019888"/>
        <c:axId val="424020280"/>
      </c:barChart>
      <c:catAx>
        <c:axId val="42401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4020280"/>
        <c:crosses val="autoZero"/>
        <c:auto val="1"/>
        <c:lblAlgn val="ctr"/>
        <c:lblOffset val="100"/>
        <c:noMultiLvlLbl val="0"/>
      </c:catAx>
      <c:valAx>
        <c:axId val="424020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401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Таксийн</a:t>
            </a:r>
            <a:r>
              <a:rPr lang="mn-MN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үйлчилгээний тээврийн хэрэгсэл,</a:t>
            </a:r>
            <a:r>
              <a:rPr lang="en-US" sz="1400" b="1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sz="1400" b="1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аж ахуйн нэгжийн тоо</a:t>
            </a:r>
            <a:endParaRPr lang="en-US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Таксийн тоо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517-46F9-BE9E-A9950D495C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Sheet1!$C$2:$U$2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cat>
          <c:val>
            <c:numRef>
              <c:f>Sheet1!$C$3:$U$3</c:f>
              <c:numCache>
                <c:formatCode>General</c:formatCode>
                <c:ptCount val="19"/>
                <c:pt idx="0">
                  <c:v>3400</c:v>
                </c:pt>
                <c:pt idx="1">
                  <c:v>3960</c:v>
                </c:pt>
                <c:pt idx="2">
                  <c:v>3180</c:v>
                </c:pt>
                <c:pt idx="3">
                  <c:v>2269</c:v>
                </c:pt>
                <c:pt idx="4">
                  <c:v>1607</c:v>
                </c:pt>
                <c:pt idx="5">
                  <c:v>1358</c:v>
                </c:pt>
                <c:pt idx="6">
                  <c:v>809</c:v>
                </c:pt>
                <c:pt idx="7">
                  <c:v>511</c:v>
                </c:pt>
                <c:pt idx="8">
                  <c:v>566</c:v>
                </c:pt>
                <c:pt idx="9">
                  <c:v>658</c:v>
                </c:pt>
                <c:pt idx="10">
                  <c:v>801</c:v>
                </c:pt>
                <c:pt idx="11">
                  <c:v>563</c:v>
                </c:pt>
                <c:pt idx="12">
                  <c:v>671</c:v>
                </c:pt>
                <c:pt idx="13">
                  <c:v>593</c:v>
                </c:pt>
                <c:pt idx="14">
                  <c:v>541</c:v>
                </c:pt>
                <c:pt idx="15">
                  <c:v>606</c:v>
                </c:pt>
                <c:pt idx="16">
                  <c:v>622</c:v>
                </c:pt>
                <c:pt idx="17">
                  <c:v>519</c:v>
                </c:pt>
                <c:pt idx="18">
                  <c:v>517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517-46F9-BE9E-A9950D495C9D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ААНэгжийн тоо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Sheet1!$C$2:$U$2</c:f>
              <c:numCache>
                <c:formatCode>General</c:formatCode>
                <c:ptCount val="1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</c:numCache>
            </c:numRef>
          </c:cat>
          <c:val>
            <c:numRef>
              <c:f>Sheet1!$C$4:$U$4</c:f>
              <c:numCache>
                <c:formatCode>General</c:formatCode>
                <c:ptCount val="19"/>
                <c:pt idx="0">
                  <c:v>28</c:v>
                </c:pt>
                <c:pt idx="1">
                  <c:v>61</c:v>
                </c:pt>
                <c:pt idx="2">
                  <c:v>57</c:v>
                </c:pt>
                <c:pt idx="3">
                  <c:v>52</c:v>
                </c:pt>
                <c:pt idx="4">
                  <c:v>42</c:v>
                </c:pt>
                <c:pt idx="5">
                  <c:v>35</c:v>
                </c:pt>
                <c:pt idx="6">
                  <c:v>21</c:v>
                </c:pt>
                <c:pt idx="7">
                  <c:v>21</c:v>
                </c:pt>
                <c:pt idx="8">
                  <c:v>22</c:v>
                </c:pt>
                <c:pt idx="9">
                  <c:v>16</c:v>
                </c:pt>
                <c:pt idx="10">
                  <c:v>15</c:v>
                </c:pt>
                <c:pt idx="11">
                  <c:v>17</c:v>
                </c:pt>
                <c:pt idx="12">
                  <c:v>18</c:v>
                </c:pt>
                <c:pt idx="13">
                  <c:v>17</c:v>
                </c:pt>
                <c:pt idx="14">
                  <c:v>13</c:v>
                </c:pt>
                <c:pt idx="15">
                  <c:v>11</c:v>
                </c:pt>
                <c:pt idx="16">
                  <c:v>11</c:v>
                </c:pt>
                <c:pt idx="17">
                  <c:v>10</c:v>
                </c:pt>
                <c:pt idx="18">
                  <c:v>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517-46F9-BE9E-A9950D495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4012048"/>
        <c:axId val="424012440"/>
      </c:lineChart>
      <c:catAx>
        <c:axId val="42401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2440"/>
        <c:crosses val="autoZero"/>
        <c:auto val="1"/>
        <c:lblAlgn val="ctr"/>
        <c:lblOffset val="100"/>
        <c:noMultiLvlLbl val="0"/>
      </c:catAx>
      <c:valAx>
        <c:axId val="42401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968772079088722"/>
          <c:y val="0.21984455293025562"/>
          <c:w val="0.27997425814263838"/>
          <c:h val="0.11332499623244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b="1" dirty="0" err="1">
                <a:solidFill>
                  <a:srgbClr val="002060"/>
                </a:solidFill>
              </a:rPr>
              <a:t>ТАКСИЙН</a:t>
            </a:r>
            <a:r>
              <a:rPr lang="mn-MN" b="1" dirty="0">
                <a:solidFill>
                  <a:srgbClr val="002060"/>
                </a:solidFill>
              </a:rPr>
              <a:t> ТЭЭВРИЙН ХЭРЭГСЛҮҮДИЙН</a:t>
            </a:r>
            <a:r>
              <a:rPr lang="mn-MN" b="1" baseline="0" dirty="0">
                <a:solidFill>
                  <a:srgbClr val="002060"/>
                </a:solidFill>
              </a:rPr>
              <a:t> НАСЖИЛТ</a:t>
            </a:r>
            <a:endParaRPr lang="mn-MN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8.2522516716750316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такси!$W$21</c:f>
              <c:strCache>
                <c:ptCount val="1"/>
                <c:pt idx="0">
                  <c:v>Т/х тоо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01-4CE8-9BAD-0D57628904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01-4CE8-9BAD-0D57628904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01-4CE8-9BAD-0D57628904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01-4CE8-9BAD-0D57628904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01-4CE8-9BAD-0D576289045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A01-4CE8-9BAD-0D57628904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A01-4CE8-9BAD-0D5762890457}"/>
              </c:ext>
            </c:extLst>
          </c:dPt>
          <c:dLbls>
            <c:dLbl>
              <c:idx val="0"/>
              <c:layout>
                <c:manualLayout>
                  <c:x val="4.2929133858267618E-2"/>
                  <c:y val="-8.04913969087197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01-4CE8-9BAD-0D57628904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816961942257217"/>
                  <c:y val="-8.240740740740741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01-4CE8-9BAD-0D57628904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32228783902012E-2"/>
                  <c:y val="-9.60990813648293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01-4CE8-9BAD-0D57628904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8888779527559062E-2"/>
                  <c:y val="3.25845727617381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01-4CE8-9BAD-0D57628904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3537390638670166"/>
                  <c:y val="7.611913094196559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A01-4CE8-9BAD-0D57628904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такси!$V$22:$V$28</c:f>
              <c:strCache>
                <c:ptCount val="7"/>
                <c:pt idx="0">
                  <c:v>10 жил</c:v>
                </c:pt>
                <c:pt idx="1">
                  <c:v>9  жил</c:v>
                </c:pt>
                <c:pt idx="2">
                  <c:v>8  жил</c:v>
                </c:pt>
                <c:pt idx="3">
                  <c:v>7  жил</c:v>
                </c:pt>
                <c:pt idx="4">
                  <c:v>6 жил</c:v>
                </c:pt>
                <c:pt idx="5">
                  <c:v>5 жил</c:v>
                </c:pt>
                <c:pt idx="6">
                  <c:v>4 жил</c:v>
                </c:pt>
              </c:strCache>
            </c:strRef>
          </c:cat>
          <c:val>
            <c:numRef>
              <c:f>такси!$W$22:$W$28</c:f>
              <c:numCache>
                <c:formatCode>General</c:formatCode>
                <c:ptCount val="7"/>
                <c:pt idx="0">
                  <c:v>208</c:v>
                </c:pt>
                <c:pt idx="1">
                  <c:v>94</c:v>
                </c:pt>
                <c:pt idx="2">
                  <c:v>90</c:v>
                </c:pt>
                <c:pt idx="3">
                  <c:v>79</c:v>
                </c:pt>
                <c:pt idx="4">
                  <c:v>19</c:v>
                </c:pt>
                <c:pt idx="5">
                  <c:v>6</c:v>
                </c:pt>
                <c:pt idx="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5A01-4CE8-9BAD-0D576289045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mn-MN" sz="2000" b="1" i="0" baseline="0" dirty="0" smtClean="0">
                <a:latin typeface="Arial" pitchFamily="34" charset="0"/>
                <a:cs typeface="Arial" pitchFamily="34" charset="0"/>
              </a:rPr>
              <a:t>“ТҮР” зөвшөөрөл авсан автомашины тоог өмнөх онуудтай харьцуулсан  байдал </a:t>
            </a:r>
            <a:r>
              <a:rPr lang="en-US" sz="2000" b="1" i="0" baseline="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mn-MN" sz="1100" b="0" i="0" baseline="0" dirty="0" smtClean="0">
                <a:latin typeface="Arial" pitchFamily="34" charset="0"/>
                <a:cs typeface="Arial" pitchFamily="34" charset="0"/>
              </a:rPr>
              <a:t>/202</a:t>
            </a:r>
            <a:r>
              <a:rPr lang="en-US" sz="1100" b="0" i="0" baseline="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mn-MN" sz="1100" b="0" i="0" baseline="0" dirty="0" smtClean="0">
                <a:latin typeface="Arial" pitchFamily="34" charset="0"/>
                <a:cs typeface="Arial" pitchFamily="34" charset="0"/>
              </a:rPr>
              <a:t>оны </a:t>
            </a:r>
            <a:r>
              <a:rPr lang="en-US" sz="1100" b="0" i="0" baseline="0" dirty="0" smtClean="0">
                <a:latin typeface="Arial" pitchFamily="34" charset="0"/>
                <a:cs typeface="Arial" pitchFamily="34" charset="0"/>
              </a:rPr>
              <a:t>03</a:t>
            </a:r>
            <a:r>
              <a:rPr lang="mn-MN" sz="1100" b="0" i="0" baseline="0" dirty="0" smtClean="0">
                <a:latin typeface="Arial" pitchFamily="34" charset="0"/>
                <a:cs typeface="Arial" pitchFamily="34" charset="0"/>
              </a:rPr>
              <a:t> дугаар сарын </a:t>
            </a:r>
            <a:r>
              <a:rPr lang="en-US" sz="1100" b="0" i="0" baseline="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mn-MN" sz="1100" b="0" i="0" baseline="0" dirty="0" smtClean="0">
                <a:latin typeface="Arial" pitchFamily="34" charset="0"/>
                <a:cs typeface="Arial" pitchFamily="34" charset="0"/>
              </a:rPr>
              <a:t>-ны байдлаар/</a:t>
            </a:r>
            <a:endParaRPr lang="en-US" sz="1100" b="0" i="0" baseline="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/>
                </a:solidFill>
              </a:defRPr>
            </a:pPr>
            <a:r>
              <a:rPr lang="mn-MN" sz="1100" b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100" b="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/>
                </a:solidFill>
              </a:defRPr>
            </a:pPr>
            <a:r>
              <a:rPr lang="mn-MN" dirty="0"/>
              <a:t> </a:t>
            </a:r>
            <a:endParaRPr lang="en-US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/>
                </a:solidFill>
              </a:defRPr>
            </a:pPr>
            <a:endParaRPr lang="en-US" dirty="0"/>
          </a:p>
        </c:rich>
      </c:tx>
      <c:layout>
        <c:manualLayout>
          <c:xMode val="edge"/>
          <c:yMode val="edge"/>
          <c:x val="8.7336897051581666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4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990448428322338E-2"/>
          <c:y val="0.25884934065604925"/>
          <c:w val="0.77983888777990684"/>
          <c:h val="0.57468389701364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 ангилал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949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775-4A18-BBE1-84CEF8A02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 он</c:v>
                </c:pt>
                <c:pt idx="1">
                  <c:v>2018 он</c:v>
                </c:pt>
                <c:pt idx="2">
                  <c:v>2019 он</c:v>
                </c:pt>
                <c:pt idx="3">
                  <c:v>2020 он</c:v>
                </c:pt>
                <c:pt idx="4">
                  <c:v>2021.03.18-ний байдлаар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705</c:v>
                </c:pt>
                <c:pt idx="1">
                  <c:v>775</c:v>
                </c:pt>
                <c:pt idx="2">
                  <c:v>923</c:v>
                </c:pt>
                <c:pt idx="3">
                  <c:v>938</c:v>
                </c:pt>
                <c:pt idx="4">
                  <c:v>373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8B-49E5-A21C-A05E45979D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 ангилал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3767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75-4A18-BBE1-84CEF8A02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 он</c:v>
                </c:pt>
                <c:pt idx="1">
                  <c:v>2018 он</c:v>
                </c:pt>
                <c:pt idx="2">
                  <c:v>2019 он</c:v>
                </c:pt>
                <c:pt idx="3">
                  <c:v>2020 он</c:v>
                </c:pt>
                <c:pt idx="4">
                  <c:v>2021.03.18-ний байдлаар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2989</c:v>
                </c:pt>
                <c:pt idx="1">
                  <c:v>3602</c:v>
                </c:pt>
                <c:pt idx="2">
                  <c:v>3482</c:v>
                </c:pt>
                <c:pt idx="3">
                  <c:v>3675</c:v>
                </c:pt>
                <c:pt idx="4">
                  <c:v>1092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8B-49E5-A21C-A05E45979D3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СЕ ангилал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949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775-4A18-BBE1-84CEF8A02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70AD47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 он</c:v>
                </c:pt>
                <c:pt idx="1">
                  <c:v>2018 он</c:v>
                </c:pt>
                <c:pt idx="2">
                  <c:v>2019 он</c:v>
                </c:pt>
                <c:pt idx="3">
                  <c:v>2020 он</c:v>
                </c:pt>
                <c:pt idx="4">
                  <c:v>2021.03.18-ний байдлаар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521</c:v>
                </c:pt>
                <c:pt idx="1">
                  <c:v>568</c:v>
                </c:pt>
                <c:pt idx="2">
                  <c:v>561</c:v>
                </c:pt>
                <c:pt idx="3">
                  <c:v>567</c:v>
                </c:pt>
                <c:pt idx="4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8B-49E5-A21C-A05E45979D3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Нийт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3767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75-4A18-BBE1-84CEF8A0232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2017 он</c:v>
                </c:pt>
                <c:pt idx="1">
                  <c:v>2018 он</c:v>
                </c:pt>
                <c:pt idx="2">
                  <c:v>2019 он</c:v>
                </c:pt>
                <c:pt idx="3">
                  <c:v>2020 он</c:v>
                </c:pt>
                <c:pt idx="4">
                  <c:v>2021.03.18-ний байдлаар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4215</c:v>
                </c:pt>
                <c:pt idx="1">
                  <c:v>4945</c:v>
                </c:pt>
                <c:pt idx="2">
                  <c:v>4966</c:v>
                </c:pt>
                <c:pt idx="3">
                  <c:v>5180</c:v>
                </c:pt>
                <c:pt idx="4">
                  <c:v>1563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8B-49E5-A21C-A05E45979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014400"/>
        <c:axId val="424014792"/>
      </c:barChart>
      <c:catAx>
        <c:axId val="424014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4792"/>
        <c:crosses val="autoZero"/>
        <c:auto val="1"/>
        <c:lblAlgn val="ctr"/>
        <c:lblOffset val="100"/>
        <c:noMultiLvlLbl val="0"/>
      </c:catAx>
      <c:valAx>
        <c:axId val="4240147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1C-49CE-ABF7-51EF3B280E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1C-49CE-ABF7-51EF3B280ED5}"/>
              </c:ext>
            </c:extLst>
          </c:dPt>
          <c:dLbls>
            <c:dLbl>
              <c:idx val="0"/>
              <c:layout>
                <c:manualLayout>
                  <c:x val="-0.22570093596779933"/>
                  <c:y val="0.10405888726238766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l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81C-49CE-ABF7-51EF3B280ED5}"/>
                </c:ext>
                <c:ext xmlns:c15="http://schemas.microsoft.com/office/drawing/2012/chart" uri="{CE6537A1-D6FC-4f65-9D91-7224C49458BB}">
                  <c15:layout>
                    <c:manualLayout>
                      <c:w val="0.16880200131233594"/>
                      <c:h val="0.1722222222222222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9615518600140984E-2"/>
                  <c:y val="-0.174524474215494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81C-49CE-ABF7-51EF3B280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ИРГЭН</c:v>
                </c:pt>
                <c:pt idx="1">
                  <c:v>ААНБ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328</c:v>
                </c:pt>
                <c:pt idx="1">
                  <c:v>763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81C-49CE-ABF7-51EF3B280ED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98557015598969"/>
          <c:y val="0.57329991708848027"/>
          <c:w val="0.26725516542660777"/>
          <c:h val="0.32971891150428434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6385733743261"/>
          <c:y val="6.921936543464674E-2"/>
          <c:w val="0.81532983627196198"/>
          <c:h val="0.41482475328110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Авто үйлчилгээ эрхлэгч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Сүхбаатар</c:v>
                </c:pt>
                <c:pt idx="1">
                  <c:v>Баянгол</c:v>
                </c:pt>
                <c:pt idx="2">
                  <c:v>Баянзүрх</c:v>
                </c:pt>
                <c:pt idx="3">
                  <c:v>Чингэлтэй</c:v>
                </c:pt>
                <c:pt idx="4">
                  <c:v>Хан-уул</c:v>
                </c:pt>
                <c:pt idx="5">
                  <c:v>Сонгинохайрхан</c:v>
                </c:pt>
                <c:pt idx="6">
                  <c:v>Багануур</c:v>
                </c:pt>
                <c:pt idx="7">
                  <c:v>Багахангай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130</c:v>
                </c:pt>
                <c:pt idx="1">
                  <c:v>184</c:v>
                </c:pt>
                <c:pt idx="2">
                  <c:v>244</c:v>
                </c:pt>
                <c:pt idx="3">
                  <c:v>128</c:v>
                </c:pt>
                <c:pt idx="4">
                  <c:v>79</c:v>
                </c:pt>
                <c:pt idx="5">
                  <c:v>276</c:v>
                </c:pt>
                <c:pt idx="6">
                  <c:v>22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D3-44C3-8881-A81F5AA8C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4016360"/>
        <c:axId val="424016752"/>
      </c:barChart>
      <c:catAx>
        <c:axId val="42401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4016752"/>
        <c:crosses val="autoZero"/>
        <c:auto val="1"/>
        <c:lblAlgn val="ctr"/>
        <c:lblOffset val="100"/>
        <c:noMultiLvlLbl val="0"/>
      </c:catAx>
      <c:valAx>
        <c:axId val="42401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6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881117102451923"/>
          <c:w val="0.69801382051391947"/>
          <c:h val="9.3883987616819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96207496534839E-2"/>
          <c:y val="9.034345065841129E-2"/>
          <c:w val="0.40034133333333333"/>
          <c:h val="0.8230701754385995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12-46C9-99E0-B39F9D440CA0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12-46C9-99E0-B39F9D440CA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12-46C9-99E0-B39F9D440CA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A12-46C9-99E0-B39F9D440CA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A12-46C9-99E0-B39F9D440CA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A12-46C9-99E0-B39F9D440CA0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A12-46C9-99E0-B39F9D440CA0}"/>
              </c:ext>
            </c:extLst>
          </c:dPt>
          <c:dPt>
            <c:idx val="7"/>
            <c:bubble3D val="0"/>
            <c:explosion val="1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A12-46C9-99E0-B39F9D440CA0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A12-46C9-99E0-B39F9D440CA0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A12-46C9-99E0-B39F9D440CA0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A12-46C9-99E0-B39F9D440CA0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A12-46C9-99E0-B39F9D440CA0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A12-46C9-99E0-B39F9D440CA0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8A12-46C9-99E0-B39F9D440CA0}"/>
              </c:ext>
            </c:extLst>
          </c:dPt>
          <c:dLbls>
            <c:dLbl>
              <c:idx val="0"/>
              <c:layout>
                <c:manualLayout>
                  <c:x val="-5.7889391337992452E-2"/>
                  <c:y val="0.17671337638097265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84BD2F9-74F1-49AE-A025-72CC1B86004F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8C6DFF7-A5E8-4F88-9B35-CAC263E938A0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DB9D8E9-B405-4E55-8146-A038BFF92659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0F77EEB5-7F95-4D92-A788-426CBAE4A335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4D7C0DEB-3BD0-41BE-B030-1C58520F8EF1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8433936B-53FE-4215-ABE3-B8EEED0B4B8D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CE83B764-FAA7-44B6-8928-0D99D73C205B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3.7665949266075013E-2"/>
                  <c:y val="0.1149787213619997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715766E4-4DC1-4CB8-B386-DA8B6AC803D4}" type="PERCENTAGE">
                      <a:rPr lang="en-US" baseline="0"/>
                      <a:pPr/>
                      <a:t>[PERCENTAGE]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14BCD52C-BEC0-43E6-9EE1-074A6EBB4782}" type="PERCENTAGE">
                      <a:rPr lang="en-US" baseline="0"/>
                      <a:pPr/>
                      <a:t>[PERCENTAGE]</a:t>
                    </a:fld>
                    <a:endParaRPr lang="en-US" baseline="0" smtClean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A12-46C9-99E0-B39F9D440CA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Авто зогсоол</c:v>
                </c:pt>
                <c:pt idx="1">
                  <c:v>Сэлбэг худалдаа</c:v>
                </c:pt>
                <c:pt idx="2">
                  <c:v>Агрегат засвар</c:v>
                </c:pt>
                <c:pt idx="3">
                  <c:v>Авто угаалга</c:v>
                </c:pt>
                <c:pt idx="4">
                  <c:v>Дугуй засвар</c:v>
                </c:pt>
                <c:pt idx="5">
                  <c:v>Тос солих үйлчилгээ</c:v>
                </c:pt>
                <c:pt idx="6">
                  <c:v>Кузов засвар</c:v>
                </c:pt>
                <c:pt idx="7">
                  <c:v>Гагнуур</c:v>
                </c:pt>
                <c:pt idx="8">
                  <c:v>Автомашины оёдол, доторлогоо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326</c:v>
                </c:pt>
                <c:pt idx="1">
                  <c:v>289</c:v>
                </c:pt>
                <c:pt idx="2">
                  <c:v>245</c:v>
                </c:pt>
                <c:pt idx="3">
                  <c:v>245</c:v>
                </c:pt>
                <c:pt idx="4">
                  <c:v>212</c:v>
                </c:pt>
                <c:pt idx="5">
                  <c:v>163</c:v>
                </c:pt>
                <c:pt idx="6">
                  <c:v>162</c:v>
                </c:pt>
                <c:pt idx="7">
                  <c:v>111</c:v>
                </c:pt>
                <c:pt idx="8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8A12-46C9-99E0-B39F9D440CA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982029022171214"/>
          <c:y val="0.25436605934648132"/>
          <c:w val="0.44322893511585987"/>
          <c:h val="0.599881269477596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dirty="0"/>
              <a:t>Авто</a:t>
            </a:r>
            <a:r>
              <a:rPr lang="mn-MN" baseline="0" dirty="0"/>
              <a:t> үйлчилгээний </a:t>
            </a:r>
            <a:r>
              <a:rPr lang="mn-MN" baseline="0" dirty="0" smtClean="0"/>
              <a:t>чиглэлээр үйл ажиллагаа эрхэлж буй байдал</a:t>
            </a:r>
            <a:endParaRPr lang="en-US" dirty="0"/>
          </a:p>
        </c:rich>
      </c:tx>
      <c:layout>
        <c:manualLayout>
          <c:xMode val="edge"/>
          <c:yMode val="edge"/>
          <c:x val="0.15268941131202204"/>
          <c:y val="2.3449039881831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ААНБ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Sheet1!$A$5:$A$13</c:f>
              <c:strCache>
                <c:ptCount val="9"/>
                <c:pt idx="0">
                  <c:v> Багахангай</c:v>
                </c:pt>
                <c:pt idx="1">
                  <c:v>Багануур</c:v>
                </c:pt>
                <c:pt idx="2">
                  <c:v>Налайх</c:v>
                </c:pt>
                <c:pt idx="3">
                  <c:v>Хан-Уул</c:v>
                </c:pt>
                <c:pt idx="4">
                  <c:v>Чингэлтэй</c:v>
                </c:pt>
                <c:pt idx="5">
                  <c:v>Сүхбаатар</c:v>
                </c:pt>
                <c:pt idx="6">
                  <c:v>Баянгол</c:v>
                </c:pt>
                <c:pt idx="7">
                  <c:v>Баянзүрх</c:v>
                </c:pt>
                <c:pt idx="8">
                  <c:v>Сонгинохайрхан</c:v>
                </c:pt>
              </c:strCache>
            </c:strRef>
          </c:cat>
          <c:val>
            <c:numRef>
              <c:f>Sheet1!$B$5:$B$13</c:f>
              <c:numCache>
                <c:formatCode>General</c:formatCode>
                <c:ptCount val="9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32</c:v>
                </c:pt>
                <c:pt idx="4">
                  <c:v>27</c:v>
                </c:pt>
                <c:pt idx="5">
                  <c:v>46</c:v>
                </c:pt>
                <c:pt idx="6">
                  <c:v>80</c:v>
                </c:pt>
                <c:pt idx="7">
                  <c:v>57</c:v>
                </c:pt>
                <c:pt idx="8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35-4C82-AFDE-26ACADCA300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Иргэн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Sheet1!$A$5:$A$13</c:f>
              <c:strCache>
                <c:ptCount val="9"/>
                <c:pt idx="0">
                  <c:v> Багахангай</c:v>
                </c:pt>
                <c:pt idx="1">
                  <c:v>Багануур</c:v>
                </c:pt>
                <c:pt idx="2">
                  <c:v>Налайх</c:v>
                </c:pt>
                <c:pt idx="3">
                  <c:v>Хан-Уул</c:v>
                </c:pt>
                <c:pt idx="4">
                  <c:v>Чингэлтэй</c:v>
                </c:pt>
                <c:pt idx="5">
                  <c:v>Сүхбаатар</c:v>
                </c:pt>
                <c:pt idx="6">
                  <c:v>Баянгол</c:v>
                </c:pt>
                <c:pt idx="7">
                  <c:v>Баянзүрх</c:v>
                </c:pt>
                <c:pt idx="8">
                  <c:v>Сонгинохайрхан</c:v>
                </c:pt>
              </c:strCache>
            </c:strRef>
          </c:cat>
          <c:val>
            <c:numRef>
              <c:f>Sheet1!$C$5:$C$13</c:f>
              <c:numCache>
                <c:formatCode>General</c:formatCode>
                <c:ptCount val="9"/>
                <c:pt idx="0">
                  <c:v>1</c:v>
                </c:pt>
                <c:pt idx="1">
                  <c:v>18</c:v>
                </c:pt>
                <c:pt idx="2">
                  <c:v>21</c:v>
                </c:pt>
                <c:pt idx="3">
                  <c:v>47</c:v>
                </c:pt>
                <c:pt idx="4">
                  <c:v>101</c:v>
                </c:pt>
                <c:pt idx="5">
                  <c:v>84</c:v>
                </c:pt>
                <c:pt idx="6">
                  <c:v>104</c:v>
                </c:pt>
                <c:pt idx="7">
                  <c:v>187</c:v>
                </c:pt>
                <c:pt idx="8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35-4C82-AFDE-26ACADCA30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31883040"/>
        <c:axId val="424011656"/>
        <c:axId val="0"/>
      </c:bar3DChart>
      <c:catAx>
        <c:axId val="33188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11656"/>
        <c:crosses val="autoZero"/>
        <c:auto val="1"/>
        <c:lblAlgn val="ctr"/>
        <c:lblOffset val="100"/>
        <c:noMultiLvlLbl val="0"/>
      </c:catAx>
      <c:valAx>
        <c:axId val="424011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88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mn-MN">
                <a:solidFill>
                  <a:schemeClr val="tx1"/>
                </a:solidFill>
              </a:rPr>
              <a:t>АВТОБУСНЫ</a:t>
            </a:r>
            <a:r>
              <a:rPr lang="mn-MN" baseline="0">
                <a:solidFill>
                  <a:schemeClr val="tx1"/>
                </a:solidFill>
              </a:rPr>
              <a:t> ХӨДӨЛГҮҮРИЙН БҮТЭЦ</a:t>
            </a:r>
            <a:endParaRPr lang="mn-MN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5952181674228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2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ТЭЗҮ!$Q$71</c:f>
              <c:strCache>
                <c:ptCount val="1"/>
                <c:pt idx="0">
                  <c:v>Дүн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7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B-49B9-8FF7-4C01F0D032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B-49B9-8FF7-4C01F0D032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8B-49B9-8FF7-4C01F0D0328C}"/>
              </c:ext>
            </c:extLst>
          </c:dPt>
          <c:dLbls>
            <c:dLbl>
              <c:idx val="0"/>
              <c:layout>
                <c:manualLayout>
                  <c:x val="1.7370567610936513E-2"/>
                  <c:y val="-8.65460261373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8B-49B9-8FF7-4C01F0D0328C}"/>
                </c:ext>
                <c:ext xmlns:c15="http://schemas.microsoft.com/office/drawing/2012/chart" uri="{CE6537A1-D6FC-4f65-9D91-7224C49458BB}">
                  <c15:layout>
                    <c:manualLayout>
                      <c:w val="0.24097349747654764"/>
                      <c:h val="0.42705282568608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43778816457966957"/>
                  <c:y val="-0.118489808060236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8B-49B9-8FF7-4C01F0D0328C}"/>
                </c:ext>
                <c:ext xmlns:c15="http://schemas.microsoft.com/office/drawing/2012/chart" uri="{CE6537A1-D6FC-4f65-9D91-7224C49458BB}">
                  <c15:layout>
                    <c:manualLayout>
                      <c:w val="0.2503097609800719"/>
                      <c:h val="0.4006310845807571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0440123954031001"/>
                  <c:y val="-0.367832510653085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8B-49B9-8FF7-4C01F0D0328C}"/>
                </c:ext>
                <c:ext xmlns:c15="http://schemas.microsoft.com/office/drawing/2012/chart" uri="{CE6537A1-D6FC-4f65-9D91-7224C49458BB}">
                  <c15:layout>
                    <c:manualLayout>
                      <c:w val="0.33508292328324302"/>
                      <c:h val="0.4670280848957923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ТЭЗҮ!$P$72:$P$74</c:f>
              <c:strCache>
                <c:ptCount val="3"/>
                <c:pt idx="0">
                  <c:v>Дизель хөдөлгүүр -1115</c:v>
                </c:pt>
                <c:pt idx="1">
                  <c:v>Цахилгаан хөдөлгүүр -12</c:v>
                </c:pt>
                <c:pt idx="2">
                  <c:v>CNG /Байгалийн шахсан хий хөдөлгүүр -91</c:v>
                </c:pt>
              </c:strCache>
            </c:strRef>
          </c:cat>
          <c:val>
            <c:numRef>
              <c:f>ТЭЗҮ!$Q$72:$Q$74</c:f>
              <c:numCache>
                <c:formatCode>General</c:formatCode>
                <c:ptCount val="3"/>
                <c:pt idx="0" formatCode="_(* #,##0_);_(* \(#,##0\);_(* &quot;-&quot;??_);_(@_)">
                  <c:v>1115</c:v>
                </c:pt>
                <c:pt idx="1">
                  <c:v>12</c:v>
                </c:pt>
                <c:pt idx="2">
                  <c:v>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68B-49B9-8FF7-4C01F0D0328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0.09269</cdr:x>
      <cdr:y>0</cdr:y>
    </cdr:from>
    <cdr:to>
      <cdr:x>0.96109</cdr:x>
      <cdr:y>0.08391</cdr:y>
    </cdr:to>
    <cdr:sp macro="" textlink="">
      <cdr:nvSpPr>
        <cdr:cNvPr id="2" name="object 46">
          <a:extLst xmlns:a="http://schemas.openxmlformats.org/drawingml/2006/main">
            <a:ext uri="{FF2B5EF4-FFF2-40B4-BE49-F238E27FC236}">
              <a16:creationId xmlns:a16="http://schemas.microsoft.com/office/drawing/2014/main" xmlns="" id="{BC5E8267-E606-41D5-A0F9-353333E441E3}"/>
            </a:ext>
          </a:extLst>
        </cdr:cNvPr>
        <cdr:cNvSpPr txBox="1"/>
      </cdr:nvSpPr>
      <cdr:spPr>
        <a:xfrm xmlns:a="http://schemas.openxmlformats.org/drawingml/2006/main">
          <a:off x="633884" y="0"/>
          <a:ext cx="5938793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6427" algn="ctr"/>
          <a:r>
            <a:rPr lang="mn-MN" sz="1500" spc="-16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Нийтийн тээврийн үйлчилгээний бүртгэлийн санд байгаа  тээврийн хэрэгслийн бүтэц</a:t>
          </a:r>
          <a:endParaRPr sz="1500" dirty="0">
            <a:solidFill>
              <a:srgbClr val="C00000"/>
            </a:solidFill>
            <a:latin typeface="Ubuntu"/>
            <a:cs typeface="Ubuntu"/>
          </a:endParaRPr>
        </a:p>
      </cdr:txBody>
    </cdr:sp>
  </cdr:relSizeAnchor>
  <cdr:relSizeAnchor xmlns:cdr="http://schemas.openxmlformats.org/drawingml/2006/chartDrawing">
    <cdr:from>
      <cdr:x>0.34367</cdr:x>
      <cdr:y>0.09029</cdr:y>
    </cdr:from>
    <cdr:to>
      <cdr:x>0.65633</cdr:x>
      <cdr:y>0.28792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83200E42-938E-4246-840F-F7EA02D42323}"/>
            </a:ext>
          </a:extLst>
        </cdr:cNvPr>
        <cdr:cNvSpPr txBox="1"/>
      </cdr:nvSpPr>
      <cdr:spPr>
        <a:xfrm xmlns:a="http://schemas.openxmlformats.org/drawingml/2006/main">
          <a:off x="2350277" y="248398"/>
          <a:ext cx="2138206" cy="543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mn-MN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/1217 тээврийн хэрэгсэл</a:t>
          </a:r>
          <a:r>
            <a:rPr lang="mn-MN" sz="1200" b="1" dirty="0">
              <a:solidFill>
                <a:srgbClr val="FF0000"/>
              </a:solidFill>
            </a:rPr>
            <a:t>/</a:t>
          </a:r>
          <a:endParaRPr lang="en-US" sz="1200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0.09648</cdr:x>
      <cdr:y>0.04783</cdr:y>
    </cdr:from>
    <cdr:to>
      <cdr:x>0.24349</cdr:x>
      <cdr:y>0.25652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600075" y="2095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006" cy="471188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687" y="1"/>
            <a:ext cx="3077006" cy="471188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C5773D76-4C49-415F-9876-6FFBFE5993E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4112"/>
            <a:ext cx="3077006" cy="471188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687" y="8914112"/>
            <a:ext cx="3077006" cy="471188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1132A284-825C-4382-BE4A-22E0FF122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4708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4708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58B4B69A-77A3-4694-A885-2CA57BDEC3FB}" type="datetimeFigureOut">
              <a:rPr lang="de-CH" smtClean="0"/>
              <a:t>19.03.2021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71575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516677"/>
            <a:ext cx="5679440" cy="3695462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4409"/>
            <a:ext cx="3076363" cy="470893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8914409"/>
            <a:ext cx="3076363" cy="470893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588A49E4-C7A4-4992-A21F-A031B8458CA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843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2556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655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580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386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44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633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905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A49E4-C7A4-4992-A21F-A031B8458C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9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4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4"/>
                </a:solidFill>
                <a:latin typeface="Lato Light" panose="020F03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96">
          <p15:clr>
            <a:srgbClr val="FBAE40"/>
          </p15:clr>
        </p15:guide>
        <p15:guide id="2" pos="1716">
          <p15:clr>
            <a:srgbClr val="FBAE40"/>
          </p15:clr>
        </p15:guide>
        <p15:guide id="3" pos="13641">
          <p15:clr>
            <a:srgbClr val="FBAE40"/>
          </p15:clr>
        </p15:guide>
        <p15:guide id="4" pos="14564">
          <p15:clr>
            <a:srgbClr val="FBAE40"/>
          </p15:clr>
        </p15:guide>
        <p15:guide id="5" pos="2640">
          <p15:clr>
            <a:srgbClr val="FBAE40"/>
          </p15:clr>
        </p15:guide>
        <p15:guide id="6" pos="12720">
          <p15:clr>
            <a:srgbClr val="FBAE40"/>
          </p15:clr>
        </p15:guide>
        <p15:guide id="7" orient="horz" pos="1344">
          <p15:clr>
            <a:srgbClr val="FBAE40"/>
          </p15:clr>
        </p15:guide>
        <p15:guide id="8" orient="horz" pos="7584">
          <p15:clr>
            <a:srgbClr val="FBAE40"/>
          </p15:clr>
        </p15:guide>
        <p15:guide id="9" orient="horz" pos="606">
          <p15:clr>
            <a:srgbClr val="FBAE40"/>
          </p15:clr>
        </p15:guide>
        <p15:guide id="10" orient="horz" pos="80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585" tIns="22800" rIns="45585" bIns="22800" rtlCol="0" anchor="ctr"/>
          <a:lstStyle/>
          <a:p>
            <a:pPr algn="ctr" defTabSz="911666"/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58899" y="303534"/>
            <a:ext cx="402094" cy="307486"/>
          </a:xfrm>
          <a:prstGeom prst="rect">
            <a:avLst/>
          </a:prstGeom>
          <a:noFill/>
        </p:spPr>
        <p:txBody>
          <a:bodyPr wrap="none" lIns="91152" tIns="45576" rIns="91152" bIns="45576" rtlCol="0">
            <a:spAutoFit/>
          </a:bodyPr>
          <a:lstStyle/>
          <a:p>
            <a:pPr algn="ctr" defTabSz="911666"/>
            <a:fld id="{260E2A6B-A809-4840-BF14-8648BC0BDF87}" type="slidenum">
              <a:rPr lang="id-ID" sz="1400" b="1" kern="1200" smtClean="0">
                <a:solidFill>
                  <a:prstClr val="white"/>
                </a:solidFill>
                <a:latin typeface="Lato Regular"/>
                <a:ea typeface="+mn-ea"/>
                <a:cs typeface="Lato Regular"/>
              </a:rPr>
              <a:pPr algn="ctr" defTabSz="911666"/>
              <a:t>‹#›</a:t>
            </a:fld>
            <a:endParaRPr lang="id-ID" sz="1400" kern="1200" dirty="0">
              <a:solidFill>
                <a:prstClr val="white"/>
              </a:solidFill>
              <a:latin typeface="Lato Regular"/>
              <a:ea typeface="+mn-ea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8218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3" y="0"/>
            <a:ext cx="12192001" cy="323021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67814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732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03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037371" y="1"/>
            <a:ext cx="4128459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6753308"/>
            <a:ext cx="12192000" cy="110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4542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67490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160368" cy="5907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2140" y="6221412"/>
            <a:ext cx="4114800" cy="365125"/>
          </a:xfrm>
        </p:spPr>
        <p:txBody>
          <a:bodyPr/>
          <a:lstStyle>
            <a:lvl1pPr algn="r">
              <a:defRPr sz="1000">
                <a:solidFill>
                  <a:srgbClr val="0F65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/>
              <a:t>ТӨСЛИЙН НЭР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0369" y="6221411"/>
            <a:ext cx="679938" cy="365125"/>
          </a:xfrm>
        </p:spPr>
        <p:txBody>
          <a:bodyPr/>
          <a:lstStyle>
            <a:lvl1pPr>
              <a:defRPr sz="1000" b="0" i="0">
                <a:solidFill>
                  <a:srgbClr val="EC33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399FCD-4BE3-4878-A112-D0E1BEBCF3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074039" y="950689"/>
            <a:ext cx="4115946" cy="118676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400" b="1">
                <a:solidFill>
                  <a:srgbClr val="0F65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dirty="0"/>
              <a:t>ТӨСЛИЙН НЭР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85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21"/>
          </p:nvPr>
        </p:nvSpPr>
        <p:spPr>
          <a:xfrm>
            <a:off x="1426633" y="1988597"/>
            <a:ext cx="5771505" cy="588308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3874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9C1E5-5AB0-420B-8A67-49CAC9C55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320F52-6694-49B2-8CD4-1A0AF377C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84916-8B15-49D7-A745-8C45B4E2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B82EE6-10C7-48E8-848C-4F182A79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ACD9BC-BE9B-4124-B5E8-F482A25A2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88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18A750-F92E-424D-8B4B-F3016AF4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B1914B-66C1-4DCF-913A-32CE1EFA2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4BE2A4-3605-4F1B-AC7C-3C9F467D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F5AEE5-CAFA-40B2-969F-8C550E3D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C1F7BE-113C-44A9-AE26-1DC2204A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9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3E28A1-D59A-42A3-A76E-06543EC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0E2402-EFF5-4D27-ADF8-3F6C8B3E0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19047A-B999-4990-B4FF-7EA916AF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196E26-BA23-4BB6-9FE2-7584C387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00192D-E7DA-48E4-B1EF-5F73F929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90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87514-766F-4CFE-A4DA-15E7D0A6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D29531-06D8-401F-9AC9-7AEF65FD2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2EE5B9-0551-4F82-BFAB-0D6FCD406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7447DC-9099-44B0-9DC3-1AC86FD0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5263D3-1D63-4DE6-A489-C6D0CEBB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120280-CD64-4FAE-92BC-73F60B14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4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21A0EC-C693-4C2B-B478-1D88B51C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5D4CC2-3FC4-4E02-AEAA-F8023C56C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110618-6A03-4C43-8870-AC27F62D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537590-72CB-4BCC-B374-6BDC5162F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21A8E-486E-405D-B196-4E74D2DD7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2864AD-9AA1-4D92-8D2C-EE9FD719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30FBB1-8216-4996-8A50-80677F56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985079-74C9-4DF0-BD8D-5655334F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6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C6823-9F9E-4B55-A837-C7868289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228D8AE-B260-42D9-A6C4-EA9993AA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958259-40DC-473B-8656-CD6E4816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4B3CBE-F89D-4CF6-8423-017232FC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82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7AF800-208F-496F-B296-18F0FE71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06F17B5-56CF-4B91-BF54-3A0D2987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2F38DD-A48A-4F18-9DEC-55BFF6C8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54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353A5-FCCD-4691-B651-90CE4833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44D7C4-6C51-4CE4-B559-D6A01480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D04D07-94A2-4E16-BF5E-C4E9C9C64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81A58-2C41-4F53-B6D9-CC5CE37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F4A1BB-C86E-4378-B500-FE59980D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417771-3709-4418-9090-D07B243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04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3A293-2F4E-4329-A218-3AEB919B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BE7695-8991-4A90-A05C-E72F067C0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783B01-B265-4840-8329-A31E2554B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9306B8-EBD8-4A0D-9E7C-AE68202C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76CF14-F758-4458-8DCC-EFAE59C9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595462-2B3D-4746-A6A8-8EA7FAE8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9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0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F8080E-4489-4935-8F16-17533A77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F53343-DF54-42EF-A89B-39FB7C746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BD8C3F-02D1-4741-9ABE-5FC3E314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4E1C8D-6BFD-4C19-B877-6DD0A5F2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C7FDD3-E4C6-461D-A9EC-289DB0E6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92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607711-4971-491F-8660-686145B29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95FD38-B1FE-4F29-A78F-ED3D732C8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5E017-7E69-455E-9DC1-7B3D01DA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DEA0E-6A91-4AC0-B6CB-0D241814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10A61-8FF6-4EB4-ABDF-B6DFB1A4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200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676BB-A637-4F32-9215-AB68BB32B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723B60-0D5B-4843-A2B8-EB700939B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5F23FB-D91C-43BF-A8C7-19D16686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882C71-9804-4D21-AD86-743AEAA3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BA4274-CC14-4738-818A-63A9DA27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69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FF160-34CE-4ADB-8AF0-88136883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282C38-49CB-49A2-A78F-33BC55CA4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648010-F8B1-43C7-BB78-815C9605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32F14-019C-4F68-8BED-59F15E3F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668277-D561-46A9-9860-6AFD1667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65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FCFFF-DBB0-4029-9353-8968652F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A8571A-A58A-4B08-9C5A-8095BB24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F1AE1-A95E-45B5-8D4E-BE22A9B5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9385B3-B2E8-4605-9B81-12EFADFE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F99132-FBFB-4E06-B4D9-BC0D9C02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37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AB5A7-7AA5-417B-8368-EB1C5484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32ADC3-7A95-4077-A090-A61AC7B23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D70F5-95E1-4955-89DB-398C4E6D1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ADB004-C3DF-4DEF-AE32-8ED593E3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3F51E3-7D88-4538-BEB2-1EBA1C63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E65B7A-5BBF-474A-BACA-2D12BF4D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C37309-3CE8-4BAC-8867-756F9D56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876E2C-693E-4833-A95A-A938C2EA2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459AD5-B22B-4B98-8EB7-EDB38CC61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3A90AD-5094-41DC-957A-329981930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628A3B-D3FA-41AC-B42B-D7478D68C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E81401-3337-48DF-AB59-85F1339B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65F98E-F4FB-4CAF-A4E3-30039504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CD4F95-9429-4960-9F85-AFD1FAD3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25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960029-98E2-47DA-BC63-4A10DCCB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B33AAB-58CB-47C3-AFE5-E3897DA9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7CC1C6-3638-40C6-8340-678E0CDC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814E11-665E-4B88-A1E5-F8E0DBE8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88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5BB0D9-3D0B-4C13-97F0-6E3040F6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CA603C-C475-4018-9D3D-5FA5E506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2F411E-028E-49AB-989E-5C172416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4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2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EF05E-B60B-40AE-BFD5-62E90A79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96A9CC-041C-4537-A77D-DA715DA2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CACCD7-0131-463A-BB5F-8DBBFC4E3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9C1433-9E7F-428A-8435-793EB4E0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9E0447-65CC-4B28-A157-6AED05C1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7202A1-08B9-4B59-9CCE-BEC6C502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4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05B0D-AF92-4AF2-B305-B9C928C4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DEC8CE2-46F0-4EA6-9FED-62389107C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D7FA1A-97EF-4542-AA8E-29FF03789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F1AAF9-16B6-469A-9C5A-857CF3CF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6E4A9B-3BE7-46B9-9342-7860C868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B68D85-7109-4121-9C18-BB2EF8FB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2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4E3DD-5BB3-4A42-B09C-EA5B8F4F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0EE48-305F-45E9-91A4-F7DA904B5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765CE1-628C-4ADC-9E6C-7AD7B633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FE933C-68B3-4A4A-8E82-60BB05A4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687B56-632F-4100-A9D3-2EFEB2BB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61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7F8319-8A04-4A5E-9805-6C60709AF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6D01E4-9B58-496B-8089-AF71D5C8E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E35533-B292-42A5-9771-9B4218DEE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956A5-4D0A-4F37-B40A-8E179B74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821BF2-D877-4CE3-84DA-8A41CB9E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56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40CA4-C86E-4578-9B32-5F385EB7F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EC6237-0D4D-4710-97C2-5713C286C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BC90BD-B3F5-4D52-8E68-F0D00155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00A7EB-D2FE-49CC-8584-D0B38F58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2FFB0-7A4F-4543-AE6E-1D276347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82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25382-4276-4B84-B081-BA95C782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888968-FFD0-4060-A666-DB85CAAE7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8D938E-E6B2-42AA-8D22-A2F28C71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791959-3360-4B60-8183-44B047C4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4495D8-5B1D-49AE-9ACD-86E0667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73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BA90F-C004-40CA-BBFB-59E750B5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1AC8C-34AF-4722-8120-ABE38F0A7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F63444-AD05-4021-B49B-EC413769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854B6E-963B-4A3E-9C9E-369F53C09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5BBAB-7198-46BB-841E-3DC666B5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66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59D8D-710D-4AA9-97C8-5D69F189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043C9D-8B48-437B-89D3-CB79BBA9F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414720-2208-41BC-8860-375A99CA5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BCCC8C-814E-4C05-A0FA-4549D0D6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5981A4-61F9-427A-B1D4-548F04E5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11FEBE-2516-42C4-838E-247B3277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1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D72E7C-11D4-472E-9A17-A1010149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82D4CF-1AF0-4547-95A9-74D3CBB02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6F8E05-6B8E-4AF8-8B7A-7D7A2E5A7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745A41-9B52-407E-B476-F0A1392E8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9C8C93-2BA1-4ECE-AF48-CB3C025E5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814410-9B7C-4D08-BA44-53C51204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0FBA55-5371-4934-A4F1-5580A36D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F6F950-8623-45F3-872F-28186037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64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DD9EA-7FA3-4DF6-B28C-9286A311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9C28C4-FE99-48EB-AB26-EE928E51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99EDFC-14BC-4A4A-AD5E-8F5FF773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0A3BAE-D002-45AD-898A-823F410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1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9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842E2ED-BB80-48F1-B731-30FE8A9D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AA5E52-FC67-4458-8525-5FF12B1E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23D090-9422-4A82-8465-E23F771B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8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22361-308B-496E-A6CB-DC51096A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1547B0-9E10-4FA0-8530-2E456DD54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22AEEF-0747-4A56-B5F2-A11195543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E7261-C360-4E06-881E-871308F3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239985-2BF4-4801-BD47-91536A67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AD2764-449C-4301-9E99-432E5446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4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C6D6D-1B65-4ADA-B85B-5FA384FD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782098-B0C0-4E58-8E61-DC061DF8E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79B9DA-BA72-49E5-9709-EAE4AF610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32D250-B594-45CD-B01D-1EE67041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A0650D-E0C3-49A4-9F27-D27A941B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9F2F0F-B588-4826-A8AB-66C92AFE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0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489AD-D187-4DD6-9691-756FF5B2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AFA2F-8870-4EE7-9912-1EE55D3E8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F46A86-C99E-49D0-B267-9F8662B8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F2BD1F-9DB8-4C3A-9D68-654433A6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7CA95A-B97B-4789-8D7A-A9092160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1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6D0228-0697-4C9F-A31D-B9CC8BC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53A1E2-B653-4F57-8F89-A5A5A90CF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A4E94E-957F-4945-A1F6-9977FB1B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6011F2-2E1E-4A9E-93F2-7B16B846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92C727-8F60-4036-B713-28355A2D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1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4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5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0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0EDC-308C-4584-9A02-303DFF8BE231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DD85-2F2A-4333-ACB0-B7824A98F3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2BE141-B88A-4391-B480-B435DB52886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36" y="111157"/>
            <a:ext cx="898338" cy="428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A9B8B6-2E4E-40A3-B41D-FDEF665260A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709;p62">
            <a:extLst>
              <a:ext uri="{FF2B5EF4-FFF2-40B4-BE49-F238E27FC236}">
                <a16:creationId xmlns:a16="http://schemas.microsoft.com/office/drawing/2014/main" xmlns="" id="{5E88337D-814C-42F2-8CED-6604AD5DB03A}"/>
              </a:ext>
            </a:extLst>
          </p:cNvPr>
          <p:cNvPicPr preferRelativeResize="0"/>
          <p:nvPr userDrawn="1"/>
        </p:nvPicPr>
        <p:blipFill rotWithShape="1">
          <a:blip r:embed="rId24">
            <a:alphaModFix/>
          </a:blip>
          <a:srcRect l="1272" t="815" r="3985" b="5028"/>
          <a:stretch/>
        </p:blipFill>
        <p:spPr>
          <a:xfrm rot="-240555">
            <a:off x="2456998" y="643579"/>
            <a:ext cx="8345889" cy="6221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3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E027F63-C7AA-40BE-83A3-78D71911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40A277-CD68-46FE-9228-F1D44E30D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44B1EA-B38D-4923-BA74-EE84913BB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C7137-3B3A-4965-B558-7AFB7051B7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B3F070-39EC-4F4B-826A-855C6CFF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58466C-615E-4F99-A667-B11A50B42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5BC5-504C-4B9A-8088-44C7C35388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3B1FEB-8986-4C7B-A4BC-33C1F0381A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939315-17B1-4DB1-888F-A07C8E1B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DDAF21-95C1-44F9-9485-29EF8D73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F4E03-56B2-420A-A7B3-7503FCEC1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9B727-1764-467C-87E7-A8D9061F7B78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EC0304-C1B1-40AA-8092-81AE99F4A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B2A27C-5AFF-44FF-94D1-F3BD42D1C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F2C9-C95B-4D08-B4BF-CC950E0203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BD6A9A-A3E9-4761-A547-749E15C763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70835C8-22AB-42AD-B8A0-7BD6BF7B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F51C25-A72B-471F-9895-D196711BD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D3288F-4817-4FDE-964A-D9288D1DC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C4D8-B4A1-4499-B47F-6A2DF15BB9A2}" type="datetimeFigureOut">
              <a:rPr lang="en-US" smtClean="0"/>
              <a:t>2021-03-19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D1BEF3-42B1-4D73-9516-7B256CF1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E6810-0EDB-47EA-B033-BC7BD2C38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72403-2CF0-4C5E-AAD2-9385BC02D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D18136-3E7B-4BD0-80FD-EC0A0EA271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2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0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G"/><Relationship Id="rId5" Type="http://schemas.openxmlformats.org/officeDocument/2006/relationships/chart" Target="../charts/chart11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chart" Target="../charts/chart4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5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chart" Target="../charts/chart6.xml"/><Relationship Id="rId9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g"/><Relationship Id="rId5" Type="http://schemas.openxmlformats.org/officeDocument/2006/relationships/image" Target="../media/image8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9D9552-AF93-476C-A814-7EA458180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A9D16F-F828-4120-9CC3-EC7764114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54751" y="4604658"/>
            <a:ext cx="2754862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ҮЙЛЧИЛГЭЭНИЙ  </a:t>
            </a:r>
          </a:p>
          <a:p>
            <a:pPr algn="ctr"/>
            <a:r>
              <a:rPr lang="mn-M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</a:t>
            </a:r>
            <a:endParaRPr lang="mn-M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982" y="35876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89995-4F9F-4A4F-B8AA-C66D396F7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47" y="3587949"/>
            <a:ext cx="11015133" cy="4359452"/>
          </a:xfrm>
        </p:spPr>
        <p:txBody>
          <a:bodyPr/>
          <a:lstStyle/>
          <a:p>
            <a:pPr marL="0" indent="0" algn="just">
              <a:buNone/>
            </a:pPr>
            <a:endParaRPr lang="mn-MN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476794" y="9118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0" y="542560"/>
            <a:ext cx="1033077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800" dirty="0" smtClean="0"/>
              <a:t>ТЕХНИКИЙН ХЯНАЛТЫН ҮЗЛЭГИЙН ТӨВ</a:t>
            </a:r>
            <a:endParaRPr lang="mn-MN" sz="1800" dirty="0"/>
          </a:p>
        </p:txBody>
      </p:sp>
      <p:pic>
        <p:nvPicPr>
          <p:cNvPr id="16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850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3067" y="999437"/>
            <a:ext cx="10100733" cy="279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Тус газрын Техникийн хяналтын үзлэгийн төвийн үйл ажиллагааг өргөжүүлж нийтийн тээврийн хэрэгслийн техникийн хяналтын үзлэгийг зохион байгуулахаас гадна </a:t>
            </a:r>
            <a:r>
              <a:rPr lang="mn-MN" b="1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нийслэлийн төр захиргааны байгууллагын эзэмшилд бүртгэлтэй бүх тээврийн хэрэгсэлд техникийн хяналтын үзлэг хийх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эрхийг олгосон.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Улаанбаатар хотын Ерөнхий менежерийн хуваарийн дагуу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03 дугаар сарын </a:t>
            </a:r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-ний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өдрийн байдлаар </a:t>
            </a:r>
            <a:r>
              <a:rPr lang="mn-MN" b="1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нийслэлийн төр захиргааны байгууллагын эзэмшилд </a:t>
            </a:r>
            <a:r>
              <a:rPr lang="mn-MN" b="1" dirty="0" smtClean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бүртгэлтэй </a:t>
            </a:r>
            <a:r>
              <a:rPr lang="mn-MN" b="1" dirty="0" smtClean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207 тээврийн </a:t>
            </a:r>
            <a:r>
              <a:rPr lang="mn-MN" b="1" dirty="0">
                <a:solidFill>
                  <a:srgbClr val="00206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хэрэгсэл техникийн хяналтын үзлэг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хамрагдаад байна.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8" y="4230806"/>
            <a:ext cx="2971931" cy="153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26" y="4230806"/>
            <a:ext cx="2971933" cy="153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379" y="4230806"/>
            <a:ext cx="2731325" cy="153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37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xmlns="" id="{48092E4D-70E4-42CD-A066-89E8A55E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65" y="1095718"/>
            <a:ext cx="11032329" cy="564875"/>
          </a:xfrm>
        </p:spPr>
        <p:txBody>
          <a:bodyPr>
            <a:noAutofit/>
          </a:bodyPr>
          <a:lstStyle/>
          <a:p>
            <a:pPr marL="26427" algn="just">
              <a:lnSpc>
                <a:spcPts val="2913"/>
              </a:lnSpc>
              <a:spcBef>
                <a:spcPts val="416"/>
              </a:spcBef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</a:t>
            </a:r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тээврийн үйлчилгээний </a:t>
            </a:r>
            <a:r>
              <a:rPr lang="mn-MN" sz="16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бүртгэлийн санд 2020 оны </a:t>
            </a:r>
            <a:r>
              <a:rPr lang="mn-MN" sz="1600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жилийн эцсийн </a:t>
            </a:r>
            <a:r>
              <a:rPr lang="mn-MN" sz="16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байдлаар </a:t>
            </a:r>
            <a:r>
              <a:rPr lang="mn-MN" sz="1600" spc="-1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1263</a:t>
            </a:r>
            <a:r>
              <a:rPr lang="mn-MN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тээврийн </a:t>
            </a:r>
            <a:r>
              <a:rPr lang="mn-MN" sz="16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хэрэгсэл байгаа бөгөөд </a:t>
            </a:r>
            <a:r>
              <a:rPr lang="mn-MN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дундаж </a:t>
            </a:r>
            <a:r>
              <a:rPr lang="mn-M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насжилт 9,5 жил байна.</a:t>
            </a: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xmlns="" id="{20BDDD76-20C5-4FFA-B843-3BBD78B7C5ED}"/>
              </a:ext>
            </a:extLst>
          </p:cNvPr>
          <p:cNvSpPr txBox="1"/>
          <p:nvPr/>
        </p:nvSpPr>
        <p:spPr>
          <a:xfrm>
            <a:off x="1166327" y="1951792"/>
            <a:ext cx="2874017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 marR="10571" indent="547048" algn="ctr">
              <a:lnSpc>
                <a:spcPts val="3350"/>
              </a:lnSpc>
            </a:pPr>
            <a:r>
              <a:rPr sz="2400" b="1" spc="31" dirty="0">
                <a:solidFill>
                  <a:srgbClr val="064690"/>
                </a:solidFill>
                <a:latin typeface="Open Sans"/>
                <a:cs typeface="Open Sans"/>
              </a:rPr>
              <a:t>Т</a:t>
            </a:r>
            <a:r>
              <a:rPr sz="2400" b="1" spc="10" dirty="0">
                <a:solidFill>
                  <a:srgbClr val="064690"/>
                </a:solidFill>
                <a:latin typeface="Open Sans"/>
                <a:cs typeface="Open Sans"/>
              </a:rPr>
              <a:t>Э</a:t>
            </a:r>
            <a:r>
              <a:rPr sz="2400" b="1" spc="42" dirty="0">
                <a:solidFill>
                  <a:srgbClr val="064690"/>
                </a:solidFill>
                <a:latin typeface="Open Sans"/>
                <a:cs typeface="Open Sans"/>
              </a:rPr>
              <a:t>ЭВРИЙН  ХЭРЭ</a:t>
            </a:r>
            <a:r>
              <a:rPr sz="2400" b="1" spc="-42" dirty="0">
                <a:solidFill>
                  <a:srgbClr val="064690"/>
                </a:solidFill>
                <a:latin typeface="Open Sans"/>
                <a:cs typeface="Open Sans"/>
              </a:rPr>
              <a:t>Г</a:t>
            </a:r>
            <a:r>
              <a:rPr sz="2400" b="1" spc="42" dirty="0">
                <a:solidFill>
                  <a:srgbClr val="064690"/>
                </a:solidFill>
                <a:latin typeface="Open Sans"/>
                <a:cs typeface="Open Sans"/>
              </a:rPr>
              <a:t>СЛИЙН  </a:t>
            </a:r>
            <a:r>
              <a:rPr sz="2400" b="1" spc="52" dirty="0">
                <a:solidFill>
                  <a:srgbClr val="064690"/>
                </a:solidFill>
                <a:latin typeface="Open Sans"/>
                <a:cs typeface="Open Sans"/>
              </a:rPr>
              <a:t>НАСЖИЛТЫН</a:t>
            </a:r>
            <a:r>
              <a:rPr sz="2400" dirty="0">
                <a:latin typeface="Open Sans"/>
                <a:cs typeface="Open Sans"/>
              </a:rPr>
              <a:t> </a:t>
            </a:r>
            <a:r>
              <a:rPr sz="2400" b="1" spc="10" dirty="0">
                <a:solidFill>
                  <a:srgbClr val="064690"/>
                </a:solidFill>
                <a:latin typeface="Open Sans"/>
                <a:cs typeface="Open Sans"/>
              </a:rPr>
              <a:t>Б</a:t>
            </a:r>
            <a:r>
              <a:rPr sz="2400" b="1" spc="52" dirty="0">
                <a:solidFill>
                  <a:srgbClr val="064690"/>
                </a:solidFill>
                <a:latin typeface="Open Sans"/>
                <a:cs typeface="Open Sans"/>
              </a:rPr>
              <a:t>АЙДАЛ</a:t>
            </a:r>
            <a:endParaRPr sz="2400" dirty="0">
              <a:latin typeface="Open Sans"/>
              <a:cs typeface="Open Sans"/>
            </a:endParaRPr>
          </a:p>
        </p:txBody>
      </p:sp>
      <p:sp>
        <p:nvSpPr>
          <p:cNvPr id="80" name="object 6">
            <a:extLst>
              <a:ext uri="{FF2B5EF4-FFF2-40B4-BE49-F238E27FC236}">
                <a16:creationId xmlns:a16="http://schemas.microsoft.com/office/drawing/2014/main" xmlns="" id="{9F5E0613-F1CF-478A-B6E1-9CAD6ABC685C}"/>
              </a:ext>
            </a:extLst>
          </p:cNvPr>
          <p:cNvSpPr/>
          <p:nvPr/>
        </p:nvSpPr>
        <p:spPr>
          <a:xfrm>
            <a:off x="5063015" y="1922121"/>
            <a:ext cx="568197" cy="1260603"/>
          </a:xfrm>
          <a:custGeom>
            <a:avLst/>
            <a:gdLst/>
            <a:ahLst/>
            <a:cxnLst/>
            <a:rect l="l" t="t" r="r" b="b"/>
            <a:pathLst>
              <a:path w="273050" h="605789">
                <a:moveTo>
                  <a:pt x="266843" y="0"/>
                </a:moveTo>
                <a:lnTo>
                  <a:pt x="221793" y="2109"/>
                </a:lnTo>
                <a:lnTo>
                  <a:pt x="176728" y="7632"/>
                </a:lnTo>
                <a:lnTo>
                  <a:pt x="131832" y="16632"/>
                </a:lnTo>
                <a:lnTo>
                  <a:pt x="87290" y="29171"/>
                </a:lnTo>
                <a:lnTo>
                  <a:pt x="43285" y="45313"/>
                </a:lnTo>
                <a:lnTo>
                  <a:pt x="0" y="65119"/>
                </a:lnTo>
                <a:lnTo>
                  <a:pt x="273006" y="605375"/>
                </a:lnTo>
                <a:lnTo>
                  <a:pt x="266843" y="0"/>
                </a:lnTo>
                <a:close/>
              </a:path>
            </a:pathLst>
          </a:custGeom>
          <a:solidFill>
            <a:srgbClr val="8CC2FF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1" name="object 7">
            <a:extLst>
              <a:ext uri="{FF2B5EF4-FFF2-40B4-BE49-F238E27FC236}">
                <a16:creationId xmlns:a16="http://schemas.microsoft.com/office/drawing/2014/main" xmlns="" id="{BA80933D-FA45-414E-B775-4D8FCDF89108}"/>
              </a:ext>
            </a:extLst>
          </p:cNvPr>
          <p:cNvSpPr/>
          <p:nvPr/>
        </p:nvSpPr>
        <p:spPr>
          <a:xfrm>
            <a:off x="5621693" y="2245145"/>
            <a:ext cx="498163" cy="936864"/>
          </a:xfrm>
          <a:custGeom>
            <a:avLst/>
            <a:gdLst/>
            <a:ahLst/>
            <a:cxnLst/>
            <a:rect l="l" t="t" r="r" b="b"/>
            <a:pathLst>
              <a:path w="239394" h="450214">
                <a:moveTo>
                  <a:pt x="0" y="0"/>
                </a:moveTo>
                <a:lnTo>
                  <a:pt x="49" y="10300"/>
                </a:lnTo>
                <a:lnTo>
                  <a:pt x="4532" y="450145"/>
                </a:lnTo>
                <a:lnTo>
                  <a:pt x="239072" y="65948"/>
                </a:lnTo>
                <a:lnTo>
                  <a:pt x="194782" y="42247"/>
                </a:lnTo>
                <a:lnTo>
                  <a:pt x="148257" y="23646"/>
                </a:lnTo>
                <a:lnTo>
                  <a:pt x="99969" y="10300"/>
                </a:lnTo>
                <a:lnTo>
                  <a:pt x="50392" y="2366"/>
                </a:lnTo>
                <a:lnTo>
                  <a:pt x="0" y="0"/>
                </a:lnTo>
                <a:close/>
              </a:path>
            </a:pathLst>
          </a:custGeom>
          <a:solidFill>
            <a:srgbClr val="3F97FC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2" name="object 8">
            <a:extLst>
              <a:ext uri="{FF2B5EF4-FFF2-40B4-BE49-F238E27FC236}">
                <a16:creationId xmlns:a16="http://schemas.microsoft.com/office/drawing/2014/main" xmlns="" id="{61D5A599-32BF-4590-9D31-D85DCF8A77F6}"/>
              </a:ext>
            </a:extLst>
          </p:cNvPr>
          <p:cNvSpPr/>
          <p:nvPr/>
        </p:nvSpPr>
        <p:spPr>
          <a:xfrm>
            <a:off x="5621578" y="2245145"/>
            <a:ext cx="498163" cy="936864"/>
          </a:xfrm>
          <a:custGeom>
            <a:avLst/>
            <a:gdLst/>
            <a:ahLst/>
            <a:cxnLst/>
            <a:rect l="l" t="t" r="r" b="b"/>
            <a:pathLst>
              <a:path w="239394" h="450214">
                <a:moveTo>
                  <a:pt x="239127" y="65948"/>
                </a:moveTo>
                <a:lnTo>
                  <a:pt x="194837" y="42247"/>
                </a:lnTo>
                <a:lnTo>
                  <a:pt x="148312" y="23646"/>
                </a:lnTo>
                <a:lnTo>
                  <a:pt x="100024" y="10300"/>
                </a:lnTo>
                <a:lnTo>
                  <a:pt x="50447" y="2366"/>
                </a:lnTo>
                <a:lnTo>
                  <a:pt x="54" y="0"/>
                </a:lnTo>
                <a:lnTo>
                  <a:pt x="4587" y="450145"/>
                </a:lnTo>
                <a:lnTo>
                  <a:pt x="239127" y="65948"/>
                </a:lnTo>
                <a:close/>
              </a:path>
            </a:pathLst>
          </a:custGeom>
          <a:ln w="25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3" name="object 9">
            <a:extLst>
              <a:ext uri="{FF2B5EF4-FFF2-40B4-BE49-F238E27FC236}">
                <a16:creationId xmlns:a16="http://schemas.microsoft.com/office/drawing/2014/main" xmlns="" id="{F4054CCF-B181-480A-989C-ECA9A692D116}"/>
              </a:ext>
            </a:extLst>
          </p:cNvPr>
          <p:cNvSpPr/>
          <p:nvPr/>
        </p:nvSpPr>
        <p:spPr>
          <a:xfrm>
            <a:off x="4871281" y="2503537"/>
            <a:ext cx="761119" cy="1363672"/>
          </a:xfrm>
          <a:custGeom>
            <a:avLst/>
            <a:gdLst/>
            <a:ahLst/>
            <a:cxnLst/>
            <a:rect l="l" t="t" r="r" b="b"/>
            <a:pathLst>
              <a:path w="365760" h="655319">
                <a:moveTo>
                  <a:pt x="200362" y="0"/>
                </a:moveTo>
                <a:lnTo>
                  <a:pt x="129139" y="47126"/>
                </a:lnTo>
                <a:lnTo>
                  <a:pt x="94221" y="80818"/>
                </a:lnTo>
                <a:lnTo>
                  <a:pt x="64570" y="118205"/>
                </a:lnTo>
                <a:lnTo>
                  <a:pt x="40319" y="158687"/>
                </a:lnTo>
                <a:lnTo>
                  <a:pt x="21603" y="201663"/>
                </a:lnTo>
                <a:lnTo>
                  <a:pt x="8555" y="246533"/>
                </a:lnTo>
                <a:lnTo>
                  <a:pt x="1309" y="292695"/>
                </a:lnTo>
                <a:lnTo>
                  <a:pt x="0" y="339549"/>
                </a:lnTo>
                <a:lnTo>
                  <a:pt x="4760" y="386494"/>
                </a:lnTo>
                <a:lnTo>
                  <a:pt x="15725" y="432930"/>
                </a:lnTo>
                <a:lnTo>
                  <a:pt x="33027" y="478256"/>
                </a:lnTo>
                <a:lnTo>
                  <a:pt x="56801" y="521870"/>
                </a:lnTo>
                <a:lnTo>
                  <a:pt x="87803" y="563783"/>
                </a:lnTo>
                <a:lnTo>
                  <a:pt x="123514" y="600023"/>
                </a:lnTo>
                <a:lnTo>
                  <a:pt x="163234" y="630441"/>
                </a:lnTo>
                <a:lnTo>
                  <a:pt x="206267" y="654886"/>
                </a:lnTo>
                <a:lnTo>
                  <a:pt x="365142" y="325975"/>
                </a:lnTo>
                <a:lnTo>
                  <a:pt x="200362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4" name="object 10">
            <a:extLst>
              <a:ext uri="{FF2B5EF4-FFF2-40B4-BE49-F238E27FC236}">
                <a16:creationId xmlns:a16="http://schemas.microsoft.com/office/drawing/2014/main" xmlns="" id="{8F2A8809-F2C5-4C8E-BAC3-1D931D2BA2F3}"/>
              </a:ext>
            </a:extLst>
          </p:cNvPr>
          <p:cNvSpPr/>
          <p:nvPr/>
        </p:nvSpPr>
        <p:spPr>
          <a:xfrm>
            <a:off x="4871281" y="2503537"/>
            <a:ext cx="761119" cy="1363672"/>
          </a:xfrm>
          <a:custGeom>
            <a:avLst/>
            <a:gdLst/>
            <a:ahLst/>
            <a:cxnLst/>
            <a:rect l="l" t="t" r="r" b="b"/>
            <a:pathLst>
              <a:path w="365760" h="655319">
                <a:moveTo>
                  <a:pt x="200362" y="0"/>
                </a:moveTo>
                <a:lnTo>
                  <a:pt x="129139" y="47126"/>
                </a:lnTo>
                <a:lnTo>
                  <a:pt x="94221" y="80818"/>
                </a:lnTo>
                <a:lnTo>
                  <a:pt x="64570" y="118205"/>
                </a:lnTo>
                <a:lnTo>
                  <a:pt x="40319" y="158687"/>
                </a:lnTo>
                <a:lnTo>
                  <a:pt x="21603" y="201663"/>
                </a:lnTo>
                <a:lnTo>
                  <a:pt x="8555" y="246533"/>
                </a:lnTo>
                <a:lnTo>
                  <a:pt x="1309" y="292695"/>
                </a:lnTo>
                <a:lnTo>
                  <a:pt x="0" y="339549"/>
                </a:lnTo>
                <a:lnTo>
                  <a:pt x="4760" y="386494"/>
                </a:lnTo>
                <a:lnTo>
                  <a:pt x="15725" y="432930"/>
                </a:lnTo>
                <a:lnTo>
                  <a:pt x="33027" y="478256"/>
                </a:lnTo>
                <a:lnTo>
                  <a:pt x="56801" y="521870"/>
                </a:lnTo>
                <a:lnTo>
                  <a:pt x="87803" y="563783"/>
                </a:lnTo>
                <a:lnTo>
                  <a:pt x="123514" y="600023"/>
                </a:lnTo>
                <a:lnTo>
                  <a:pt x="163234" y="630441"/>
                </a:lnTo>
                <a:lnTo>
                  <a:pt x="206267" y="654886"/>
                </a:lnTo>
                <a:lnTo>
                  <a:pt x="365142" y="325975"/>
                </a:lnTo>
                <a:lnTo>
                  <a:pt x="200362" y="0"/>
                </a:lnTo>
                <a:close/>
              </a:path>
            </a:pathLst>
          </a:custGeom>
          <a:ln w="25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5" name="object 11">
            <a:extLst>
              <a:ext uri="{FF2B5EF4-FFF2-40B4-BE49-F238E27FC236}">
                <a16:creationId xmlns:a16="http://schemas.microsoft.com/office/drawing/2014/main" xmlns="" id="{308257AE-4163-41B4-8059-A814A84EA86C}"/>
              </a:ext>
            </a:extLst>
          </p:cNvPr>
          <p:cNvSpPr/>
          <p:nvPr/>
        </p:nvSpPr>
        <p:spPr>
          <a:xfrm>
            <a:off x="5561723" y="2092990"/>
            <a:ext cx="1460133" cy="75319"/>
          </a:xfrm>
          <a:custGeom>
            <a:avLst/>
            <a:gdLst/>
            <a:ahLst/>
            <a:cxnLst/>
            <a:rect l="l" t="t" r="r" b="b"/>
            <a:pathLst>
              <a:path w="701675" h="36194">
                <a:moveTo>
                  <a:pt x="683554" y="0"/>
                </a:moveTo>
                <a:lnTo>
                  <a:pt x="674377" y="0"/>
                </a:lnTo>
                <a:lnTo>
                  <a:pt x="666781" y="6893"/>
                </a:lnTo>
                <a:lnTo>
                  <a:pt x="665676" y="15778"/>
                </a:lnTo>
                <a:lnTo>
                  <a:pt x="0" y="15778"/>
                </a:lnTo>
                <a:lnTo>
                  <a:pt x="0" y="20246"/>
                </a:lnTo>
                <a:lnTo>
                  <a:pt x="665676" y="20246"/>
                </a:lnTo>
                <a:lnTo>
                  <a:pt x="666781" y="29131"/>
                </a:lnTo>
                <a:lnTo>
                  <a:pt x="674377" y="36028"/>
                </a:lnTo>
                <a:lnTo>
                  <a:pt x="683554" y="36028"/>
                </a:lnTo>
                <a:lnTo>
                  <a:pt x="690561" y="34610"/>
                </a:lnTo>
                <a:lnTo>
                  <a:pt x="696289" y="30744"/>
                </a:lnTo>
                <a:lnTo>
                  <a:pt x="698801" y="27021"/>
                </a:lnTo>
                <a:lnTo>
                  <a:pt x="678592" y="27021"/>
                </a:lnTo>
                <a:lnTo>
                  <a:pt x="674546" y="22975"/>
                </a:lnTo>
                <a:lnTo>
                  <a:pt x="674546" y="13046"/>
                </a:lnTo>
                <a:lnTo>
                  <a:pt x="678592" y="9003"/>
                </a:lnTo>
                <a:lnTo>
                  <a:pt x="698801" y="9003"/>
                </a:lnTo>
                <a:lnTo>
                  <a:pt x="696289" y="5280"/>
                </a:lnTo>
                <a:lnTo>
                  <a:pt x="690561" y="1417"/>
                </a:lnTo>
                <a:lnTo>
                  <a:pt x="683554" y="0"/>
                </a:lnTo>
                <a:close/>
              </a:path>
              <a:path w="701675" h="36194">
                <a:moveTo>
                  <a:pt x="698801" y="9003"/>
                </a:moveTo>
                <a:lnTo>
                  <a:pt x="688519" y="9003"/>
                </a:lnTo>
                <a:lnTo>
                  <a:pt x="692561" y="13046"/>
                </a:lnTo>
                <a:lnTo>
                  <a:pt x="692561" y="22975"/>
                </a:lnTo>
                <a:lnTo>
                  <a:pt x="688519" y="27021"/>
                </a:lnTo>
                <a:lnTo>
                  <a:pt x="698801" y="27021"/>
                </a:lnTo>
                <a:lnTo>
                  <a:pt x="700154" y="25016"/>
                </a:lnTo>
                <a:lnTo>
                  <a:pt x="701572" y="18011"/>
                </a:lnTo>
                <a:lnTo>
                  <a:pt x="700154" y="11006"/>
                </a:lnTo>
                <a:lnTo>
                  <a:pt x="698801" y="9003"/>
                </a:lnTo>
                <a:close/>
              </a:path>
            </a:pathLst>
          </a:custGeom>
          <a:solidFill>
            <a:srgbClr val="8CC2FF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6" name="object 12">
            <a:extLst>
              <a:ext uri="{FF2B5EF4-FFF2-40B4-BE49-F238E27FC236}">
                <a16:creationId xmlns:a16="http://schemas.microsoft.com/office/drawing/2014/main" xmlns="" id="{2FDDC1FC-AD90-4DE7-94B3-864911570519}"/>
              </a:ext>
            </a:extLst>
          </p:cNvPr>
          <p:cNvSpPr/>
          <p:nvPr/>
        </p:nvSpPr>
        <p:spPr>
          <a:xfrm>
            <a:off x="5772609" y="2636644"/>
            <a:ext cx="1250032" cy="75319"/>
          </a:xfrm>
          <a:custGeom>
            <a:avLst/>
            <a:gdLst/>
            <a:ahLst/>
            <a:cxnLst/>
            <a:rect l="l" t="t" r="r" b="b"/>
            <a:pathLst>
              <a:path w="600710" h="36194">
                <a:moveTo>
                  <a:pt x="582211" y="0"/>
                </a:moveTo>
                <a:lnTo>
                  <a:pt x="573034" y="0"/>
                </a:lnTo>
                <a:lnTo>
                  <a:pt x="565438" y="6897"/>
                </a:lnTo>
                <a:lnTo>
                  <a:pt x="564333" y="15778"/>
                </a:lnTo>
                <a:lnTo>
                  <a:pt x="0" y="15778"/>
                </a:lnTo>
                <a:lnTo>
                  <a:pt x="0" y="20250"/>
                </a:lnTo>
                <a:lnTo>
                  <a:pt x="564333" y="20250"/>
                </a:lnTo>
                <a:lnTo>
                  <a:pt x="565438" y="29131"/>
                </a:lnTo>
                <a:lnTo>
                  <a:pt x="573034" y="36028"/>
                </a:lnTo>
                <a:lnTo>
                  <a:pt x="582211" y="36028"/>
                </a:lnTo>
                <a:lnTo>
                  <a:pt x="589217" y="34611"/>
                </a:lnTo>
                <a:lnTo>
                  <a:pt x="594945" y="30747"/>
                </a:lnTo>
                <a:lnTo>
                  <a:pt x="597459" y="27021"/>
                </a:lnTo>
                <a:lnTo>
                  <a:pt x="577249" y="27021"/>
                </a:lnTo>
                <a:lnTo>
                  <a:pt x="573199" y="22979"/>
                </a:lnTo>
                <a:lnTo>
                  <a:pt x="573199" y="13053"/>
                </a:lnTo>
                <a:lnTo>
                  <a:pt x="577249" y="9006"/>
                </a:lnTo>
                <a:lnTo>
                  <a:pt x="597460" y="9006"/>
                </a:lnTo>
                <a:lnTo>
                  <a:pt x="594945" y="5280"/>
                </a:lnTo>
                <a:lnTo>
                  <a:pt x="589217" y="1417"/>
                </a:lnTo>
                <a:lnTo>
                  <a:pt x="582211" y="0"/>
                </a:lnTo>
                <a:close/>
              </a:path>
              <a:path w="600710" h="36194">
                <a:moveTo>
                  <a:pt x="597460" y="9006"/>
                </a:moveTo>
                <a:lnTo>
                  <a:pt x="587175" y="9006"/>
                </a:lnTo>
                <a:lnTo>
                  <a:pt x="591218" y="13053"/>
                </a:lnTo>
                <a:lnTo>
                  <a:pt x="591218" y="22979"/>
                </a:lnTo>
                <a:lnTo>
                  <a:pt x="587175" y="27021"/>
                </a:lnTo>
                <a:lnTo>
                  <a:pt x="597459" y="27021"/>
                </a:lnTo>
                <a:lnTo>
                  <a:pt x="598810" y="25019"/>
                </a:lnTo>
                <a:lnTo>
                  <a:pt x="600228" y="18011"/>
                </a:lnTo>
                <a:lnTo>
                  <a:pt x="598810" y="11006"/>
                </a:lnTo>
                <a:lnTo>
                  <a:pt x="597460" y="9006"/>
                </a:lnTo>
                <a:close/>
              </a:path>
            </a:pathLst>
          </a:custGeom>
          <a:solidFill>
            <a:srgbClr val="3F97FC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xmlns="" id="{5FACC8FA-E498-4DB6-AE9F-38949D64B9DA}"/>
              </a:ext>
            </a:extLst>
          </p:cNvPr>
          <p:cNvSpPr/>
          <p:nvPr/>
        </p:nvSpPr>
        <p:spPr>
          <a:xfrm>
            <a:off x="5281773" y="3723965"/>
            <a:ext cx="1740265" cy="75319"/>
          </a:xfrm>
          <a:custGeom>
            <a:avLst/>
            <a:gdLst/>
            <a:ahLst/>
            <a:cxnLst/>
            <a:rect l="l" t="t" r="r" b="b"/>
            <a:pathLst>
              <a:path w="836295" h="36194">
                <a:moveTo>
                  <a:pt x="818085" y="0"/>
                </a:moveTo>
                <a:lnTo>
                  <a:pt x="808908" y="0"/>
                </a:lnTo>
                <a:lnTo>
                  <a:pt x="801312" y="6897"/>
                </a:lnTo>
                <a:lnTo>
                  <a:pt x="800207" y="15778"/>
                </a:lnTo>
                <a:lnTo>
                  <a:pt x="0" y="15778"/>
                </a:lnTo>
                <a:lnTo>
                  <a:pt x="0" y="20250"/>
                </a:lnTo>
                <a:lnTo>
                  <a:pt x="800207" y="20250"/>
                </a:lnTo>
                <a:lnTo>
                  <a:pt x="801312" y="29131"/>
                </a:lnTo>
                <a:lnTo>
                  <a:pt x="808908" y="36028"/>
                </a:lnTo>
                <a:lnTo>
                  <a:pt x="818085" y="36028"/>
                </a:lnTo>
                <a:lnTo>
                  <a:pt x="825092" y="34611"/>
                </a:lnTo>
                <a:lnTo>
                  <a:pt x="830820" y="30747"/>
                </a:lnTo>
                <a:lnTo>
                  <a:pt x="833333" y="27021"/>
                </a:lnTo>
                <a:lnTo>
                  <a:pt x="813123" y="27021"/>
                </a:lnTo>
                <a:lnTo>
                  <a:pt x="809073" y="22975"/>
                </a:lnTo>
                <a:lnTo>
                  <a:pt x="809073" y="13049"/>
                </a:lnTo>
                <a:lnTo>
                  <a:pt x="813123" y="9006"/>
                </a:lnTo>
                <a:lnTo>
                  <a:pt x="833335" y="9006"/>
                </a:lnTo>
                <a:lnTo>
                  <a:pt x="830820" y="5280"/>
                </a:lnTo>
                <a:lnTo>
                  <a:pt x="825092" y="1417"/>
                </a:lnTo>
                <a:lnTo>
                  <a:pt x="818085" y="0"/>
                </a:lnTo>
                <a:close/>
              </a:path>
              <a:path w="836295" h="36194">
                <a:moveTo>
                  <a:pt x="833335" y="9006"/>
                </a:moveTo>
                <a:lnTo>
                  <a:pt x="823050" y="9006"/>
                </a:lnTo>
                <a:lnTo>
                  <a:pt x="827092" y="13049"/>
                </a:lnTo>
                <a:lnTo>
                  <a:pt x="827092" y="22975"/>
                </a:lnTo>
                <a:lnTo>
                  <a:pt x="823050" y="27021"/>
                </a:lnTo>
                <a:lnTo>
                  <a:pt x="833333" y="27021"/>
                </a:lnTo>
                <a:lnTo>
                  <a:pt x="834685" y="25019"/>
                </a:lnTo>
                <a:lnTo>
                  <a:pt x="836103" y="18011"/>
                </a:lnTo>
                <a:lnTo>
                  <a:pt x="834685" y="11006"/>
                </a:lnTo>
                <a:lnTo>
                  <a:pt x="833335" y="9006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8" name="object 14">
            <a:extLst>
              <a:ext uri="{FF2B5EF4-FFF2-40B4-BE49-F238E27FC236}">
                <a16:creationId xmlns:a16="http://schemas.microsoft.com/office/drawing/2014/main" xmlns="" id="{1725925F-23C5-4FFB-BE3D-D64BF6C83529}"/>
              </a:ext>
            </a:extLst>
          </p:cNvPr>
          <p:cNvSpPr/>
          <p:nvPr/>
        </p:nvSpPr>
        <p:spPr>
          <a:xfrm>
            <a:off x="5452836" y="2831940"/>
            <a:ext cx="588017" cy="761119"/>
          </a:xfrm>
          <a:custGeom>
            <a:avLst/>
            <a:gdLst/>
            <a:ahLst/>
            <a:cxnLst/>
            <a:rect l="l" t="t" r="r" b="b"/>
            <a:pathLst>
              <a:path w="282575" h="365760">
                <a:moveTo>
                  <a:pt x="188329" y="0"/>
                </a:moveTo>
                <a:lnTo>
                  <a:pt x="85672" y="168159"/>
                </a:lnTo>
                <a:lnTo>
                  <a:pt x="0" y="345568"/>
                </a:lnTo>
                <a:lnTo>
                  <a:pt x="42940" y="360526"/>
                </a:lnTo>
                <a:lnTo>
                  <a:pt x="86726" y="365212"/>
                </a:lnTo>
                <a:lnTo>
                  <a:pt x="129780" y="360177"/>
                </a:lnTo>
                <a:lnTo>
                  <a:pt x="170521" y="345971"/>
                </a:lnTo>
                <a:lnTo>
                  <a:pt x="207371" y="323144"/>
                </a:lnTo>
                <a:lnTo>
                  <a:pt x="238751" y="292248"/>
                </a:lnTo>
                <a:lnTo>
                  <a:pt x="263080" y="253832"/>
                </a:lnTo>
                <a:lnTo>
                  <a:pt x="278932" y="206666"/>
                </a:lnTo>
                <a:lnTo>
                  <a:pt x="282491" y="158668"/>
                </a:lnTo>
                <a:lnTo>
                  <a:pt x="274483" y="111919"/>
                </a:lnTo>
                <a:lnTo>
                  <a:pt x="255636" y="68502"/>
                </a:lnTo>
                <a:lnTo>
                  <a:pt x="226675" y="30502"/>
                </a:lnTo>
                <a:lnTo>
                  <a:pt x="188329" y="0"/>
                </a:lnTo>
                <a:close/>
              </a:path>
            </a:pathLst>
          </a:custGeom>
          <a:solidFill>
            <a:srgbClr val="0C67CF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89" name="object 15">
            <a:extLst>
              <a:ext uri="{FF2B5EF4-FFF2-40B4-BE49-F238E27FC236}">
                <a16:creationId xmlns:a16="http://schemas.microsoft.com/office/drawing/2014/main" xmlns="" id="{C00C3A46-54B4-4ABF-8182-9245D4815F0F}"/>
              </a:ext>
            </a:extLst>
          </p:cNvPr>
          <p:cNvSpPr/>
          <p:nvPr/>
        </p:nvSpPr>
        <p:spPr>
          <a:xfrm>
            <a:off x="5452836" y="2831940"/>
            <a:ext cx="588017" cy="761119"/>
          </a:xfrm>
          <a:custGeom>
            <a:avLst/>
            <a:gdLst/>
            <a:ahLst/>
            <a:cxnLst/>
            <a:rect l="l" t="t" r="r" b="b"/>
            <a:pathLst>
              <a:path w="282575" h="365760">
                <a:moveTo>
                  <a:pt x="0" y="345568"/>
                </a:moveTo>
                <a:lnTo>
                  <a:pt x="42940" y="360526"/>
                </a:lnTo>
                <a:lnTo>
                  <a:pt x="86726" y="365212"/>
                </a:lnTo>
                <a:lnTo>
                  <a:pt x="129780" y="360177"/>
                </a:lnTo>
                <a:lnTo>
                  <a:pt x="170521" y="345971"/>
                </a:lnTo>
                <a:lnTo>
                  <a:pt x="207371" y="323144"/>
                </a:lnTo>
                <a:lnTo>
                  <a:pt x="238751" y="292248"/>
                </a:lnTo>
                <a:lnTo>
                  <a:pt x="263080" y="253832"/>
                </a:lnTo>
                <a:lnTo>
                  <a:pt x="278932" y="206666"/>
                </a:lnTo>
                <a:lnTo>
                  <a:pt x="282491" y="158668"/>
                </a:lnTo>
                <a:lnTo>
                  <a:pt x="274483" y="111919"/>
                </a:lnTo>
                <a:lnTo>
                  <a:pt x="255636" y="68502"/>
                </a:lnTo>
                <a:lnTo>
                  <a:pt x="226675" y="30502"/>
                </a:lnTo>
                <a:lnTo>
                  <a:pt x="188329" y="0"/>
                </a:lnTo>
                <a:lnTo>
                  <a:pt x="85672" y="168159"/>
                </a:lnTo>
                <a:lnTo>
                  <a:pt x="0" y="345568"/>
                </a:lnTo>
                <a:close/>
              </a:path>
            </a:pathLst>
          </a:custGeom>
          <a:ln w="253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90" name="object 16">
            <a:extLst>
              <a:ext uri="{FF2B5EF4-FFF2-40B4-BE49-F238E27FC236}">
                <a16:creationId xmlns:a16="http://schemas.microsoft.com/office/drawing/2014/main" xmlns="" id="{202AE7F9-95BC-4DCF-879A-ECF976DDC1EA}"/>
              </a:ext>
            </a:extLst>
          </p:cNvPr>
          <p:cNvSpPr/>
          <p:nvPr/>
        </p:nvSpPr>
        <p:spPr>
          <a:xfrm>
            <a:off x="5916250" y="3180305"/>
            <a:ext cx="1106001" cy="75319"/>
          </a:xfrm>
          <a:custGeom>
            <a:avLst/>
            <a:gdLst/>
            <a:ahLst/>
            <a:cxnLst/>
            <a:rect l="l" t="t" r="r" b="b"/>
            <a:pathLst>
              <a:path w="531495" h="36194">
                <a:moveTo>
                  <a:pt x="513184" y="0"/>
                </a:moveTo>
                <a:lnTo>
                  <a:pt x="504007" y="0"/>
                </a:lnTo>
                <a:lnTo>
                  <a:pt x="496411" y="6897"/>
                </a:lnTo>
                <a:lnTo>
                  <a:pt x="495306" y="15782"/>
                </a:lnTo>
                <a:lnTo>
                  <a:pt x="0" y="15782"/>
                </a:lnTo>
                <a:lnTo>
                  <a:pt x="0" y="20250"/>
                </a:lnTo>
                <a:lnTo>
                  <a:pt x="495306" y="20250"/>
                </a:lnTo>
                <a:lnTo>
                  <a:pt x="496411" y="29131"/>
                </a:lnTo>
                <a:lnTo>
                  <a:pt x="504007" y="36028"/>
                </a:lnTo>
                <a:lnTo>
                  <a:pt x="513184" y="36028"/>
                </a:lnTo>
                <a:lnTo>
                  <a:pt x="520190" y="34611"/>
                </a:lnTo>
                <a:lnTo>
                  <a:pt x="525918" y="30747"/>
                </a:lnTo>
                <a:lnTo>
                  <a:pt x="528430" y="27025"/>
                </a:lnTo>
                <a:lnTo>
                  <a:pt x="508222" y="27025"/>
                </a:lnTo>
                <a:lnTo>
                  <a:pt x="504172" y="22975"/>
                </a:lnTo>
                <a:lnTo>
                  <a:pt x="504172" y="13050"/>
                </a:lnTo>
                <a:lnTo>
                  <a:pt x="508222" y="9006"/>
                </a:lnTo>
                <a:lnTo>
                  <a:pt x="528432" y="9006"/>
                </a:lnTo>
                <a:lnTo>
                  <a:pt x="525918" y="5281"/>
                </a:lnTo>
                <a:lnTo>
                  <a:pt x="520190" y="1417"/>
                </a:lnTo>
                <a:lnTo>
                  <a:pt x="513184" y="0"/>
                </a:lnTo>
                <a:close/>
              </a:path>
              <a:path w="531495" h="36194">
                <a:moveTo>
                  <a:pt x="528432" y="9006"/>
                </a:moveTo>
                <a:lnTo>
                  <a:pt x="518148" y="9006"/>
                </a:lnTo>
                <a:lnTo>
                  <a:pt x="522190" y="13050"/>
                </a:lnTo>
                <a:lnTo>
                  <a:pt x="522190" y="22975"/>
                </a:lnTo>
                <a:lnTo>
                  <a:pt x="518148" y="27025"/>
                </a:lnTo>
                <a:lnTo>
                  <a:pt x="528430" y="27025"/>
                </a:lnTo>
                <a:lnTo>
                  <a:pt x="529783" y="25021"/>
                </a:lnTo>
                <a:lnTo>
                  <a:pt x="531201" y="18014"/>
                </a:lnTo>
                <a:lnTo>
                  <a:pt x="529783" y="11008"/>
                </a:lnTo>
                <a:lnTo>
                  <a:pt x="528432" y="9006"/>
                </a:lnTo>
                <a:close/>
              </a:path>
            </a:pathLst>
          </a:custGeom>
          <a:solidFill>
            <a:srgbClr val="0C67CF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91" name="object 17">
            <a:extLst>
              <a:ext uri="{FF2B5EF4-FFF2-40B4-BE49-F238E27FC236}">
                <a16:creationId xmlns:a16="http://schemas.microsoft.com/office/drawing/2014/main" xmlns="" id="{DAEADA73-7D80-4D8F-8ABF-E229F1450266}"/>
              </a:ext>
            </a:extLst>
          </p:cNvPr>
          <p:cNvSpPr txBox="1"/>
          <p:nvPr/>
        </p:nvSpPr>
        <p:spPr>
          <a:xfrm>
            <a:off x="7050303" y="1756983"/>
            <a:ext cx="3968795" cy="2192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34" marR="1250017" indent="2643" algn="just">
              <a:lnSpc>
                <a:spcPct val="131800"/>
              </a:lnSpc>
            </a:pP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10% </a:t>
            </a:r>
            <a:r>
              <a:rPr lang="en-US" sz="2705" spc="21" dirty="0">
                <a:solidFill>
                  <a:srgbClr val="064690"/>
                </a:solidFill>
                <a:latin typeface="Ubuntu"/>
                <a:cs typeface="Ubuntu"/>
              </a:rPr>
              <a:t> </a:t>
            </a:r>
            <a:r>
              <a:rPr lang="mn-MN" sz="2705" spc="21" dirty="0">
                <a:solidFill>
                  <a:srgbClr val="064690"/>
                </a:solidFill>
                <a:latin typeface="Ubuntu"/>
                <a:cs typeface="Ubuntu"/>
              </a:rPr>
              <a:t>   </a:t>
            </a:r>
            <a:r>
              <a:rPr sz="2705" spc="10" dirty="0">
                <a:solidFill>
                  <a:srgbClr val="064690"/>
                </a:solidFill>
                <a:latin typeface="Ubuntu"/>
                <a:cs typeface="Ubuntu"/>
              </a:rPr>
              <a:t>1-5 </a:t>
            </a:r>
            <a:r>
              <a:rPr sz="2705" spc="21" dirty="0" err="1">
                <a:solidFill>
                  <a:srgbClr val="064690"/>
                </a:solidFill>
                <a:latin typeface="Ubuntu"/>
                <a:cs typeface="Ubuntu"/>
              </a:rPr>
              <a:t>жил</a:t>
            </a: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  </a:t>
            </a:r>
            <a:endParaRPr lang="en-US" sz="2705" spc="21" dirty="0">
              <a:solidFill>
                <a:srgbClr val="064690"/>
              </a:solidFill>
              <a:latin typeface="Ubuntu"/>
              <a:cs typeface="Ubuntu"/>
            </a:endParaRPr>
          </a:p>
          <a:p>
            <a:pPr marL="33034" marR="1250017" indent="2643" algn="just">
              <a:lnSpc>
                <a:spcPct val="131800"/>
              </a:lnSpc>
            </a:pP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12% </a:t>
            </a:r>
            <a:r>
              <a:rPr lang="en-US" sz="2705" spc="21" dirty="0">
                <a:solidFill>
                  <a:srgbClr val="064690"/>
                </a:solidFill>
                <a:latin typeface="Ubuntu"/>
                <a:cs typeface="Ubuntu"/>
              </a:rPr>
              <a:t> </a:t>
            </a:r>
            <a:r>
              <a:rPr lang="mn-MN" sz="2705" spc="21" dirty="0">
                <a:solidFill>
                  <a:srgbClr val="064690"/>
                </a:solidFill>
                <a:latin typeface="Ubuntu"/>
                <a:cs typeface="Ubuntu"/>
              </a:rPr>
              <a:t>   </a:t>
            </a:r>
            <a:r>
              <a:rPr sz="2705" spc="10" dirty="0">
                <a:solidFill>
                  <a:srgbClr val="064690"/>
                </a:solidFill>
                <a:latin typeface="Ubuntu"/>
                <a:cs typeface="Ubuntu"/>
              </a:rPr>
              <a:t>6-8 </a:t>
            </a:r>
            <a:r>
              <a:rPr sz="2705" spc="21" dirty="0" err="1">
                <a:solidFill>
                  <a:srgbClr val="064690"/>
                </a:solidFill>
                <a:latin typeface="Ubuntu"/>
                <a:cs typeface="Ubuntu"/>
              </a:rPr>
              <a:t>жил</a:t>
            </a: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  </a:t>
            </a:r>
            <a:endParaRPr lang="en-US" sz="2705" spc="21" dirty="0">
              <a:solidFill>
                <a:srgbClr val="064690"/>
              </a:solidFill>
              <a:latin typeface="Ubuntu"/>
              <a:cs typeface="Ubuntu"/>
            </a:endParaRPr>
          </a:p>
          <a:p>
            <a:pPr marL="33034" marR="1250017" indent="2643" algn="just">
              <a:lnSpc>
                <a:spcPct val="131800"/>
              </a:lnSpc>
            </a:pP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48%     </a:t>
            </a:r>
            <a:r>
              <a:rPr sz="2705" spc="10" dirty="0">
                <a:solidFill>
                  <a:srgbClr val="064690"/>
                </a:solidFill>
                <a:latin typeface="Ubuntu"/>
                <a:cs typeface="Ubuntu"/>
              </a:rPr>
              <a:t>9-10</a:t>
            </a:r>
            <a:r>
              <a:rPr sz="2705" spc="-208" dirty="0">
                <a:solidFill>
                  <a:srgbClr val="064690"/>
                </a:solidFill>
                <a:latin typeface="Ubuntu"/>
                <a:cs typeface="Ubuntu"/>
              </a:rPr>
              <a:t> </a:t>
            </a: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жил</a:t>
            </a:r>
            <a:endParaRPr sz="2705" dirty="0">
              <a:latin typeface="Ubuntu"/>
              <a:cs typeface="Ubuntu"/>
            </a:endParaRPr>
          </a:p>
          <a:p>
            <a:pPr marL="26427" algn="just">
              <a:spcBef>
                <a:spcPts val="1030"/>
              </a:spcBef>
            </a:pP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30% </a:t>
            </a:r>
            <a:r>
              <a:rPr lang="en-US" sz="2705" spc="21" dirty="0">
                <a:solidFill>
                  <a:srgbClr val="064690"/>
                </a:solidFill>
                <a:latin typeface="Ubuntu"/>
                <a:cs typeface="Ubuntu"/>
              </a:rPr>
              <a:t> </a:t>
            </a:r>
            <a:r>
              <a:rPr lang="mn-MN" sz="2705" spc="21" dirty="0">
                <a:solidFill>
                  <a:srgbClr val="064690"/>
                </a:solidFill>
                <a:latin typeface="Ubuntu"/>
                <a:cs typeface="Ubuntu"/>
              </a:rPr>
              <a:t>  </a:t>
            </a:r>
            <a:r>
              <a:rPr sz="2705" spc="10" dirty="0">
                <a:solidFill>
                  <a:srgbClr val="064690"/>
                </a:solidFill>
                <a:latin typeface="Ubuntu"/>
                <a:cs typeface="Ubuntu"/>
              </a:rPr>
              <a:t>10-аас дээш</a:t>
            </a:r>
            <a:r>
              <a:rPr sz="2705" spc="-208" dirty="0">
                <a:solidFill>
                  <a:srgbClr val="064690"/>
                </a:solidFill>
                <a:latin typeface="Ubuntu"/>
                <a:cs typeface="Ubuntu"/>
              </a:rPr>
              <a:t> </a:t>
            </a:r>
            <a:r>
              <a:rPr sz="2705" spc="21" dirty="0">
                <a:solidFill>
                  <a:srgbClr val="064690"/>
                </a:solidFill>
                <a:latin typeface="Ubuntu"/>
                <a:cs typeface="Ubuntu"/>
              </a:rPr>
              <a:t>жил</a:t>
            </a:r>
            <a:endParaRPr sz="2705" dirty="0">
              <a:latin typeface="Ubuntu"/>
              <a:cs typeface="Ubuntu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2C3B0B43-B3C4-4830-BBA9-753604232214}"/>
              </a:ext>
            </a:extLst>
          </p:cNvPr>
          <p:cNvSpPr/>
          <p:nvPr/>
        </p:nvSpPr>
        <p:spPr>
          <a:xfrm>
            <a:off x="1801423" y="309230"/>
            <a:ext cx="794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427" algn="ctr"/>
            <a:r>
              <a:rPr lang="mn-MN" sz="16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ХӨДЛӨХ БҮРЭЛДЭХҮҮНИЙ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ӨНӨӨГИЙН</a:t>
            </a:r>
            <a:r>
              <a:rPr lang="mn-MN" sz="1600" b="1" spc="-4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БАЙДА</a:t>
            </a:r>
            <a:r>
              <a:rPr lang="mn-MN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690860" y="678203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65378"/>
              </p:ext>
            </p:extLst>
          </p:nvPr>
        </p:nvGraphicFramePr>
        <p:xfrm>
          <a:off x="542299" y="4423501"/>
          <a:ext cx="4739474" cy="224274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44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58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5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29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898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</a:t>
                      </a:r>
                      <a:endParaRPr lang="mn-MN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Орон нутгийн өмчит</a:t>
                      </a:r>
                      <a:endParaRPr lang="mn-MN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Хувийн хэвшлийнх</a:t>
                      </a:r>
                      <a:endParaRPr lang="mn-MN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0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15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n-U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12365" y="3791582"/>
            <a:ext cx="4769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2021-2024 ОНУУДАД НАСЖИЛТ ДУУСАХ АВТОБУСНЫ ТОО</a:t>
            </a:r>
            <a:r>
              <a:rPr lang="ru-RU" sz="1600" dirty="0"/>
              <a:t> </a:t>
            </a:r>
            <a:endParaRPr lang="en-US" sz="1600" dirty="0"/>
          </a:p>
        </p:txBody>
      </p:sp>
      <p:pic>
        <p:nvPicPr>
          <p:cNvPr id="21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5" y="11966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6E0EB7BD-A726-4999-9F3C-95C09A5757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313988"/>
              </p:ext>
            </p:extLst>
          </p:nvPr>
        </p:nvGraphicFramePr>
        <p:xfrm>
          <a:off x="5452836" y="4158060"/>
          <a:ext cx="3626183" cy="2578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DB81DA32-0CA1-4F8E-B8F5-687FDF135D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44316"/>
              </p:ext>
            </p:extLst>
          </p:nvPr>
        </p:nvGraphicFramePr>
        <p:xfrm>
          <a:off x="8626839" y="4376357"/>
          <a:ext cx="3425855" cy="188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900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may contain: sky, bus and outdoor">
            <a:extLst>
              <a:ext uri="{FF2B5EF4-FFF2-40B4-BE49-F238E27FC236}">
                <a16:creationId xmlns:a16="http://schemas.microsoft.com/office/drawing/2014/main" xmlns="" id="{EF0ABB37-8C5C-458C-9E58-4D709315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9908" y="1438650"/>
            <a:ext cx="2495144" cy="1321868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C2EF183-71FA-4212-9E6E-291E8C23DA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75"/>
          <a:stretch/>
        </p:blipFill>
        <p:spPr bwMode="auto">
          <a:xfrm>
            <a:off x="7805427" y="1480858"/>
            <a:ext cx="2162353" cy="1279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47B9614-E333-4688-A421-EFB1C9D5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20706" b="23608"/>
          <a:stretch/>
        </p:blipFill>
        <p:spPr>
          <a:xfrm>
            <a:off x="6456595" y="1461912"/>
            <a:ext cx="1707355" cy="1298605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9F9758F2-F6D9-4C98-A3C5-5BC3C4C1EE83}"/>
              </a:ext>
            </a:extLst>
          </p:cNvPr>
          <p:cNvSpPr txBox="1"/>
          <p:nvPr/>
        </p:nvSpPr>
        <p:spPr>
          <a:xfrm>
            <a:off x="1714978" y="599601"/>
            <a:ext cx="106345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lang="mn-MN" sz="1600" b="1" spc="-9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ҮЙЛЧИЛГЭЭНД </a:t>
            </a:r>
            <a:r>
              <a:rPr lang="mn-MN" sz="1600" b="1" spc="-11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ХИЙГДСЭН </a:t>
            </a:r>
            <a:r>
              <a:rPr lang="mn-MN" sz="1600" b="1" spc="-8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r>
              <a:rPr lang="mn-MN" sz="1600" b="1" spc="-9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b="1" spc="-114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ШИНЭЧЛЭЛТ</a:t>
            </a:r>
            <a:endParaRPr lang="mn-MN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xmlns="" id="{ACAAF173-7A6F-486B-B0CD-83D6455CBAF8}"/>
              </a:ext>
            </a:extLst>
          </p:cNvPr>
          <p:cNvSpPr/>
          <p:nvPr/>
        </p:nvSpPr>
        <p:spPr>
          <a:xfrm>
            <a:off x="348341" y="1473141"/>
            <a:ext cx="1848101" cy="1287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746"/>
          </a:p>
        </p:txBody>
      </p:sp>
      <p:graphicFrame>
        <p:nvGraphicFramePr>
          <p:cNvPr id="19" name="object 7">
            <a:extLst>
              <a:ext uri="{FF2B5EF4-FFF2-40B4-BE49-F238E27FC236}">
                <a16:creationId xmlns:a16="http://schemas.microsoft.com/office/drawing/2014/main" xmlns="" id="{F08E7A3B-491C-457B-931F-E119650A6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549686"/>
              </p:ext>
            </p:extLst>
          </p:nvPr>
        </p:nvGraphicFramePr>
        <p:xfrm>
          <a:off x="121185" y="3050807"/>
          <a:ext cx="11722980" cy="2882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5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96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5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6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696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5182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500" b="1" dirty="0">
                          <a:solidFill>
                            <a:srgbClr val="064690"/>
                          </a:solidFill>
                          <a:latin typeface="Open Sans"/>
                          <a:cs typeface="Open Sans"/>
                        </a:rPr>
                        <a:t>Он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237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3785" marB="0"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23785" marB="0"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3785" marB="0"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3785" marB="0"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616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500" b="1" dirty="0">
                          <a:solidFill>
                            <a:srgbClr val="064690"/>
                          </a:solidFill>
                          <a:latin typeface="Open Sans"/>
                          <a:cs typeface="Open Sans"/>
                        </a:rPr>
                        <a:t>Марк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1334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DAEWOO </a:t>
                      </a: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</a:t>
                      </a:r>
                      <a:r>
                        <a:rPr sz="1600" spc="-9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</a:t>
                      </a:r>
                      <a:r>
                        <a:rPr sz="1600" spc="-9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215067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Экобус</a:t>
                      </a:r>
                      <a:r>
                        <a:rPr sz="1600" spc="-5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J-800T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Hyundai</a:t>
                      </a:r>
                      <a:r>
                        <a:rPr sz="1600" spc="-9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1600" spc="-9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318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5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621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500" b="1" spc="-75" dirty="0">
                          <a:solidFill>
                            <a:srgbClr val="064690"/>
                          </a:solidFill>
                          <a:latin typeface="Open Sans"/>
                          <a:cs typeface="Open Sans"/>
                        </a:rPr>
                        <a:t>Т</a:t>
                      </a:r>
                      <a:r>
                        <a:rPr sz="1500" b="1" dirty="0">
                          <a:solidFill>
                            <a:srgbClr val="064690"/>
                          </a:solidFill>
                          <a:latin typeface="Open Sans"/>
                          <a:cs typeface="Open Sans"/>
                        </a:rPr>
                        <a:t>оо</a:t>
                      </a: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1321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5616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1321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5621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500" dirty="0">
                        <a:latin typeface="Open Sans"/>
                        <a:cs typeface="Open Sans"/>
                      </a:endParaRPr>
                    </a:p>
                  </a:txBody>
                  <a:tcPr marL="0" marR="0" marT="13081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sz="16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        </a:t>
                      </a: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12318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853" marB="0">
                    <a:lnT w="6350">
                      <a:solidFill>
                        <a:srgbClr val="064690"/>
                      </a:solidFill>
                      <a:prstDash val="solid"/>
                    </a:lnT>
                    <a:lnB w="6350">
                      <a:solidFill>
                        <a:srgbClr val="0646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" name="object 8">
            <a:extLst>
              <a:ext uri="{FF2B5EF4-FFF2-40B4-BE49-F238E27FC236}">
                <a16:creationId xmlns:a16="http://schemas.microsoft.com/office/drawing/2014/main" xmlns="" id="{E1D2C8CB-A776-49ED-841B-767D64FFE117}"/>
              </a:ext>
            </a:extLst>
          </p:cNvPr>
          <p:cNvSpPr/>
          <p:nvPr/>
        </p:nvSpPr>
        <p:spPr>
          <a:xfrm>
            <a:off x="2174107" y="1492086"/>
            <a:ext cx="1714556" cy="1268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xmlns="" id="{551B53E4-4BF0-4F8B-B274-AEB7C82D6D4A}"/>
              </a:ext>
            </a:extLst>
          </p:cNvPr>
          <p:cNvSpPr/>
          <p:nvPr/>
        </p:nvSpPr>
        <p:spPr>
          <a:xfrm>
            <a:off x="4813003" y="1480858"/>
            <a:ext cx="1818042" cy="12796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xmlns="" id="{0A964B60-01C8-4F2E-A572-2DCABF816485}"/>
              </a:ext>
            </a:extLst>
          </p:cNvPr>
          <p:cNvSpPr/>
          <p:nvPr/>
        </p:nvSpPr>
        <p:spPr>
          <a:xfrm>
            <a:off x="3866991" y="1473141"/>
            <a:ext cx="1516285" cy="12873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746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xmlns="" id="{2DBDF9C9-6CF1-4BC6-ACF3-2F4B454B3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07835"/>
              </p:ext>
            </p:extLst>
          </p:nvPr>
        </p:nvGraphicFramePr>
        <p:xfrm>
          <a:off x="6885333" y="3050807"/>
          <a:ext cx="1914083" cy="2131060"/>
        </p:xfrm>
        <a:graphic>
          <a:graphicData uri="http://schemas.openxmlformats.org/drawingml/2006/table">
            <a:tbl>
              <a:tblPr/>
              <a:tblGrid>
                <a:gridCol w="1914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08047">
                <a:tc>
                  <a:txBody>
                    <a:bodyPr/>
                    <a:lstStyle/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2019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600" kern="12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МОН-30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2F2F08FA-018E-4FAA-A764-6AFB833D5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25951"/>
              </p:ext>
            </p:extLst>
          </p:nvPr>
        </p:nvGraphicFramePr>
        <p:xfrm>
          <a:off x="8232825" y="3061243"/>
          <a:ext cx="2123030" cy="2909944"/>
        </p:xfrm>
        <a:graphic>
          <a:graphicData uri="http://schemas.openxmlformats.org/drawingml/2006/table">
            <a:tbl>
              <a:tblPr/>
              <a:tblGrid>
                <a:gridCol w="2123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09944">
                <a:tc>
                  <a:txBody>
                    <a:bodyPr/>
                    <a:lstStyle/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2020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GTQ6126BEVBT20</a:t>
                      </a: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/</a:t>
                      </a: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туршилт/</a:t>
                      </a: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l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lang="mn-MN" sz="1600" kern="1200" spc="1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23189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mn-MN" sz="1600" kern="1200" spc="1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mn-MN" sz="16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705310" y="915135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1" y="2352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55855" y="3551764"/>
            <a:ext cx="174919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2E64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NJL6100GSEV</a:t>
            </a:r>
            <a:endParaRPr lang="mn-MN" dirty="0" smtClean="0">
              <a:solidFill>
                <a:srgbClr val="212E64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endParaRPr lang="mn-MN" dirty="0">
              <a:solidFill>
                <a:srgbClr val="212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1600" dirty="0" smtClean="0">
                <a:solidFill>
                  <a:srgbClr val="212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/туршилт/</a:t>
            </a:r>
          </a:p>
          <a:p>
            <a:endParaRPr lang="mn-MN" sz="1600" dirty="0">
              <a:solidFill>
                <a:srgbClr val="212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mn-MN" sz="1600" dirty="0" smtClean="0">
              <a:solidFill>
                <a:srgbClr val="212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1600" dirty="0" smtClean="0">
                <a:solidFill>
                  <a:srgbClr val="212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endParaRPr lang="mn-MN" sz="1600" dirty="0">
              <a:solidFill>
                <a:srgbClr val="212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1600" dirty="0" smtClean="0"/>
              <a:t>-</a:t>
            </a:r>
            <a:endParaRPr lang="mn-MN" sz="1600" dirty="0">
              <a:solidFill>
                <a:srgbClr val="212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3E23CC0-9D17-4A8F-A2A3-81BB7216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22" y="996287"/>
            <a:ext cx="11220995" cy="5516807"/>
          </a:xfrm>
        </p:spPr>
        <p:txBody>
          <a:bodyPr>
            <a:normAutofit/>
          </a:bodyPr>
          <a:lstStyle/>
          <a:p>
            <a:pPr marL="0" indent="344488" algn="just" defTabSz="534988">
              <a:buNone/>
            </a:pP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 нь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 зам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зогсоол, тээврийн хэрэгсэл гэсэн 3 үндсэн бүрэлдэхүүн хэсэгтэй бөгөөд зогсоолын зохицуулалт нь Монгол улсын стандарт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MNS 5879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:2012 “Нийтийн тээвэр. Замналын зогсоол. Ангилал. Техникийн шаардлага” стандартын хүрээнд хийгдэж байна. Өнөөдрийн байдлаар нийтийн тээврийн үйлчилгээнд нийт </a:t>
            </a:r>
            <a:r>
              <a:rPr lang="mn-MN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959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зогсоол ашиглагдаж байгаагаас эцсийн </a:t>
            </a:r>
            <a:r>
              <a:rPr lang="mn-MN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дундын </a:t>
            </a:r>
            <a:r>
              <a:rPr lang="mn-MN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902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зогсоол байна. </a:t>
            </a:r>
          </a:p>
          <a:p>
            <a:pPr marL="0" indent="344488" algn="just" defTabSz="534988">
              <a:buNone/>
            </a:pP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оноос Улаанбаатар хот нь Францын хөрөнгө оруулалттай “Жэй Си Дэко Монголиа”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ХХК Нийслэлийн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нутаг дэвсгэрт нэр бүхий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байршилд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автобусны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зогсоолын байгууламж барих төслийг хувийн хэвшлийн хөрөнгө оруулалтаар гүйцэтгүүлж байна.</a:t>
            </a:r>
          </a:p>
          <a:p>
            <a:pPr marL="0" indent="0" algn="just">
              <a:buNone/>
              <a:tabLst>
                <a:tab pos="534988" algn="l"/>
              </a:tabLst>
            </a:pPr>
            <a:endParaRPr lang="mn-M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r>
              <a:rPr lang="mn-M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  <a:tabLst>
                <a:tab pos="534988" algn="l"/>
              </a:tabLst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тээврийн үйлчилгээний зориулалтын зогсоолуудыг кадастрт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баталгаажуулах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төлөвлөгөөнд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тусгадаггүй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</a:t>
            </a:r>
            <a:r>
              <a:rPr lang="mn-MN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 </a:t>
            </a:r>
            <a:r>
              <a:rPr lang="mn-MN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олголт, баригдаж буй барилга байгууламжид алдаж, нийтийн тээврийн үйлчилгээг хэвийн явуулах боломжгүй болгох, хөдөлгөөний аюулгүй байдал алдагдахад хүргэж байна. </a:t>
            </a:r>
          </a:p>
          <a:p>
            <a:pPr marL="0" indent="0" algn="just">
              <a:buNone/>
              <a:tabLst>
                <a:tab pos="534988" algn="l"/>
              </a:tabLst>
            </a:pPr>
            <a:endParaRPr lang="mn-MN" sz="16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Z:\4-PHOTO\2-Technical\2015.10.05\Goyo tsamts\IMG_7588.JPG">
            <a:extLst>
              <a:ext uri="{FF2B5EF4-FFF2-40B4-BE49-F238E27FC236}">
                <a16:creationId xmlns:a16="http://schemas.microsoft.com/office/drawing/2014/main" xmlns="" id="{28E7C3DB-CF42-49BD-A01B-52F01E5C5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9" t="8563" r="11430" b="12922"/>
          <a:stretch/>
        </p:blipFill>
        <p:spPr bwMode="auto">
          <a:xfrm>
            <a:off x="1429603" y="3005943"/>
            <a:ext cx="3814971" cy="2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356731-ED67-4EFB-B6CE-EBA9867873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853" y="3005943"/>
            <a:ext cx="5461887" cy="2368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8549" y="242704"/>
            <a:ext cx="8083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АВТОБУСНЫ ЗОГСООЛ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429603" y="7173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2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04267" y="2119143"/>
          <a:ext cx="5897187" cy="223538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2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76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88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50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32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5243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mn-MN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mn-MN" altLang="en-US" sz="12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Төсөл арга хэмжээний нэр, хүчин чадал байршил</a:t>
                      </a:r>
                      <a:endParaRPr lang="en-US" sz="12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alt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Хугацаа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alt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Төсөвт өртөг /сая/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alt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Санхүүжих дүн /сая/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439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mn-MN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Улсын төсвийн хөрөнгөөр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31" marR="9031" marT="90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1,000.0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alt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</a:t>
                      </a:r>
                      <a:endParaRPr lang="en-US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8949087"/>
                  </a:ext>
                </a:extLst>
              </a:tr>
              <a:tr h="5304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051" marR="350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mn-MN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Автобусны буудлын зогсоолын</a:t>
                      </a:r>
                      <a:r>
                        <a:rPr lang="mn-MN" sz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шинэчлэл /Сүхбаатар дүүрэг, 11-20 дугаар хороо/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alt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2021-2022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1,000.0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altLang="en-US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715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Нийслэлийн төсвийн хөрөнгөөр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051" marR="35051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051" marR="3505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i="0" u="none" strike="noStrike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051" marR="3505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</a:t>
                      </a:r>
                      <a:endParaRPr lang="en-US" sz="1200" b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</a:t>
                      </a:r>
                      <a:endParaRPr lang="en-US" sz="1200" b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04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mn-M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051" marR="350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mn-MN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Нийтийн тээврийн хэрэгслэлийн</a:t>
                      </a:r>
                      <a:r>
                        <a:rPr lang="mn-MN" sz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зориулалтын зогсоол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mn-MN" alt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</a:t>
                      </a:r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mn-MN" altLang="en-US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300.0</a:t>
                      </a: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14597528"/>
                  </a:ext>
                </a:extLst>
              </a:tr>
            </a:tbl>
          </a:graphicData>
        </a:graphic>
      </p:graphicFrame>
      <p:sp>
        <p:nvSpPr>
          <p:cNvPr id="8" name="Rectangle 67">
            <a:extLst>
              <a:ext uri="{FF2B5EF4-FFF2-40B4-BE49-F238E27FC236}">
                <a16:creationId xmlns:a16="http://schemas.microsoft.com/office/drawing/2014/main" xmlns="" id="{051037FE-72D9-46F8-91A3-31F61E36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894" y="0"/>
            <a:ext cx="6905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mn-MN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УБЗАА-ХОТЫН ИНЖЕНЕРИЙН БАЙГУУЛАМЖИЙН ХЭЛТЭС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3D5824-F836-40CE-ABDF-A83A8BF0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5" y="4562492"/>
            <a:ext cx="3405565" cy="2223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2503"/>
          <a:stretch/>
        </p:blipFill>
        <p:spPr>
          <a:xfrm>
            <a:off x="3689229" y="4572276"/>
            <a:ext cx="4630077" cy="2214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DBE650-6629-4150-BB82-D10AAB7A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13935" y="1116620"/>
            <a:ext cx="469587" cy="5000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7F7E7936-1362-49AB-ACAC-F255D5010ED6}"/>
              </a:ext>
            </a:extLst>
          </p:cNvPr>
          <p:cNvGraphicFramePr/>
          <p:nvPr>
            <p:extLst/>
          </p:nvPr>
        </p:nvGraphicFramePr>
        <p:xfrm>
          <a:off x="213934" y="1861156"/>
          <a:ext cx="5634415" cy="2493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59CB1A-3DA0-4D9D-9A7E-9F08C2B1AC43}"/>
              </a:ext>
            </a:extLst>
          </p:cNvPr>
          <p:cNvSpPr/>
          <p:nvPr/>
        </p:nvSpPr>
        <p:spPr>
          <a:xfrm>
            <a:off x="858549" y="1066330"/>
            <a:ext cx="11020338" cy="57708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n-MN" sz="10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Нийслэлийн хэмжээнд нийтийн тээврийн үйлчилгээний 931 зогсоол байгаагаас 2014-2020 оны хооронп Жэй Си Дэко ХХК-тай хамтран 212 зогсоолыг самбар, хогийн сав, сандал бүхий иж бүрэн тохижуулаад байна. 2021 онд УИХ-ын гишүүн Ц.Мөнх-Оргилын санаачилгаар Сүхбаатар </a:t>
            </a:r>
            <a:r>
              <a:rPr lang="mn-MN" sz="105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дүүрэгт, УИХ-ын гишүүн Ж.Сүхбаатарын санаачилгаар  </a:t>
            </a:r>
            <a:r>
              <a:rPr lang="mn-MN" sz="105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олон улсын стандартад нийцсэн автобусны зогсоолыг шинээр байгуулахаар төлөвлөн ажиллаж байна.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57" y="4533900"/>
            <a:ext cx="3834592" cy="2312919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C3FCCF1D-0D94-474C-AEEB-B35C20DC9B46}"/>
              </a:ext>
            </a:extLst>
          </p:cNvPr>
          <p:cNvSpPr txBox="1"/>
          <p:nvPr/>
        </p:nvSpPr>
        <p:spPr>
          <a:xfrm>
            <a:off x="632983" y="342604"/>
            <a:ext cx="84743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 algn="ctr"/>
            <a:r>
              <a:rPr lang="mn-MN" sz="20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ОНД </a:t>
            </a:r>
            <a:r>
              <a:rPr lang="mn-MN" sz="2000" b="1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ХЭРЭГЖҮҮЛЭХ </a:t>
            </a:r>
            <a:r>
              <a:rPr lang="mn-MN" sz="20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 ХЭМЖЭЭ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 flipV="1">
            <a:off x="557364" y="934979"/>
            <a:ext cx="9431589" cy="735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987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 flipV="1">
            <a:off x="557364" y="934979"/>
            <a:ext cx="9431589" cy="735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C3FCCF1D-0D94-474C-AEEB-B35C20DC9B46}"/>
              </a:ext>
            </a:extLst>
          </p:cNvPr>
          <p:cNvSpPr txBox="1"/>
          <p:nvPr/>
        </p:nvSpPr>
        <p:spPr>
          <a:xfrm>
            <a:off x="704850" y="465992"/>
            <a:ext cx="84743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 algn="ctr"/>
            <a:r>
              <a:rPr lang="mn-MN" sz="20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ОНД ХЭРЭГЖҮҮЛЭХ АРГА ХЭМЖЭЭ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36" y="1552708"/>
            <a:ext cx="2608129" cy="17396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9822" y="1856969"/>
            <a:ext cx="3108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УТХО-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сая.төг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....буудлын тохижилт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ОУ стандартад нийцсэн, битүү хийцтэй зогсоол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36" y="4213624"/>
            <a:ext cx="2728295" cy="15196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3718" y="4758732"/>
            <a:ext cx="2352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Жэй Си дэко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ХХК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3ш зогсоол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79190" y="4373262"/>
            <a:ext cx="2757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НТХО-300.0 сая.төг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14ш зогсоол /карма/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Нийслэлийн хэмжээнд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107480" y="1052450"/>
            <a:ext cx="22297" cy="529314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51" y="4150407"/>
            <a:ext cx="3297308" cy="18629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15" y="1552708"/>
            <a:ext cx="2898014" cy="16301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21129" y="1822373"/>
            <a:ext cx="2757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Сэлбэ  дэд төвийн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5.8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км авто замын ажлын хүрээнд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8 автобусны зогсоол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39BC652-D21C-47EC-81C6-B025DC77A55D}"/>
              </a:ext>
            </a:extLst>
          </p:cNvPr>
          <p:cNvCxnSpPr>
            <a:cxnSpLocks/>
          </p:cNvCxnSpPr>
          <p:nvPr/>
        </p:nvCxnSpPr>
        <p:spPr>
          <a:xfrm flipV="1">
            <a:off x="820682" y="977975"/>
            <a:ext cx="8889357" cy="1825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"/>
          <a:stretch/>
        </p:blipFill>
        <p:spPr>
          <a:xfrm>
            <a:off x="218196" y="1088899"/>
            <a:ext cx="4582404" cy="54636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6800" y="1581560"/>
            <a:ext cx="6628014" cy="1477328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Улаанбаатар хотын гэр хорооллыг хөгжүүлэх хөрөнгө оруулалтыг дэмжих хөтөлбөр төслөөс хэрэгжүүлж буй Сэлбэ  дэд төвийн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5.8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км авто замын ажлын хүрээнд авто зам дагуу нийт 8 автобусны зогсоол /карма/-ыг хийхээр төлөвлөөд байна.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4098607"/>
            <a:ext cx="6628014" cy="646331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2020-2021 онд- Зөвлөх үйлчилгээний гүйцэтгэгчийг сонгон шалгаруулна.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5748855"/>
            <a:ext cx="6628014" cy="646331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2022-2023 онд- Автобусны </a:t>
            </a:r>
            <a:r>
              <a:rPr lang="mn-MN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буудлуудыг саравч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сандал, хогийн сав, мэдээллийн самбар бүхий иж бүрэн тохижуулна.</a:t>
            </a:r>
            <a:endParaRPr lang="mn-MN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7727837" y="2869725"/>
            <a:ext cx="818209" cy="1480717"/>
          </a:xfrm>
          <a:prstGeom prst="rightArrow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7727836" y="4499131"/>
            <a:ext cx="818209" cy="1480717"/>
          </a:xfrm>
          <a:prstGeom prst="rightArrow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97080"/>
            <a:ext cx="10220325" cy="1325563"/>
          </a:xfrm>
        </p:spPr>
        <p:txBody>
          <a:bodyPr>
            <a:noAutofit/>
          </a:bodyPr>
          <a:lstStyle/>
          <a:p>
            <a:r>
              <a:rPr lang="mn-M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Тохижуулах шаардлагатай байгаа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зогсоол, байршил /иргэдийн санал, судлагдсан байршил/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1" y="2203657"/>
            <a:ext cx="3986836" cy="3248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 flipH="1" flipV="1">
            <a:off x="424322" y="1307062"/>
            <a:ext cx="9224503" cy="2643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70310" y="1526530"/>
            <a:ext cx="445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070" algn="just"/>
            <a:r>
              <a:rPr lang="mn-MN" sz="2400" b="1" spc="-1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Цагдаагийн гудамж, 100 айл</a:t>
            </a:r>
            <a:endParaRPr lang="mn-MN" sz="24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73" y="3971759"/>
            <a:ext cx="3661919" cy="27368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4791010" y="1644304"/>
            <a:ext cx="33777" cy="46549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72" y="1566700"/>
            <a:ext cx="3661919" cy="226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8938785" y="3254461"/>
            <a:ext cx="3148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Боломжтой /асфальттай</a:t>
            </a:r>
            <a:r>
              <a:rPr lang="mn-M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mn-MN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зорчигч </a:t>
            </a:r>
            <a:r>
              <a:rPr lang="m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урсгал  ихтэй, карматай</a:t>
            </a:r>
          </a:p>
        </p:txBody>
      </p:sp>
    </p:spTree>
    <p:extLst>
      <p:ext uri="{BB962C8B-B14F-4D97-AF65-F5344CB8AC3E}">
        <p14:creationId xmlns:p14="http://schemas.microsoft.com/office/powerpoint/2010/main" val="21533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8877" y="356273"/>
            <a:ext cx="7537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70"/>
            <a:r>
              <a:rPr lang="mn-MN" sz="2400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ЭЦСИЙН ЗОГСООЛУУД- СЭЛБИЙН ЭЦЭС</a:t>
            </a:r>
            <a:endParaRPr lang="mn-MN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39BC652-D21C-47EC-81C6-B025DC77A55D}"/>
              </a:ext>
            </a:extLst>
          </p:cNvPr>
          <p:cNvCxnSpPr>
            <a:cxnSpLocks/>
          </p:cNvCxnSpPr>
          <p:nvPr/>
        </p:nvCxnSpPr>
        <p:spPr>
          <a:xfrm flipV="1">
            <a:off x="688877" y="899956"/>
            <a:ext cx="8889357" cy="1825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8" y="1025799"/>
            <a:ext cx="4016472" cy="2584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877" y="1025799"/>
            <a:ext cx="207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СЭЛБИЙН ЭЦЭС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7" y="3718046"/>
            <a:ext cx="4016473" cy="29685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72050" y="1248361"/>
            <a:ext cx="6628014" cy="646331"/>
          </a:xfrm>
          <a:prstGeom prst="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</a:rPr>
              <a:t>Холбогдох байгууллагуудас газар дээр нь ажиллаж байршлыг сонгосон.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33555" y="4279735"/>
            <a:ext cx="6738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</a:rPr>
              <a:t>Автобусны чиглэл-Ч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:29 </a:t>
            </a:r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</a:rPr>
              <a:t>"Сэлбэ амралт - МУБИС - Вокзал"</a:t>
            </a:r>
          </a:p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</a:rPr>
              <a:t>Өдөрт үйлчлэх автобусны тоо 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15</a:t>
            </a:r>
          </a:p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</a:rPr>
              <a:t>Өдөр тутам үйлчлүүлдэг зорчигчийн тоо-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7,264</a:t>
            </a:r>
            <a:endParaRPr lang="mn-MN" sz="2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6664" y="2224847"/>
            <a:ext cx="3758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АВТОБУСНЫ </a:t>
            </a:r>
          </a:p>
          <a:p>
            <a:pPr algn="ctr"/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БУУДЛЫН АЧААЛАЛ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EDBE650-6629-4150-BB82-D10AAB7A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910760" y="2378998"/>
            <a:ext cx="606464" cy="64580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ight Arrow 17"/>
          <p:cNvSpPr/>
          <p:nvPr/>
        </p:nvSpPr>
        <p:spPr>
          <a:xfrm rot="5400000">
            <a:off x="8385887" y="2943196"/>
            <a:ext cx="575143" cy="1473096"/>
          </a:xfrm>
          <a:prstGeom prst="rightArrow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B1A6862-C7C6-4E92-BD49-36AEFD9D0D9A}"/>
              </a:ext>
            </a:extLst>
          </p:cNvPr>
          <p:cNvCxnSpPr>
            <a:cxnSpLocks/>
          </p:cNvCxnSpPr>
          <p:nvPr/>
        </p:nvCxnSpPr>
        <p:spPr>
          <a:xfrm flipV="1">
            <a:off x="879676" y="1022220"/>
            <a:ext cx="8889357" cy="1825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4">
            <a:extLst>
              <a:ext uri="{FF2B5EF4-FFF2-40B4-BE49-F238E27FC236}">
                <a16:creationId xmlns:a16="http://schemas.microsoft.com/office/drawing/2014/main" xmlns="" id="{D9866DCF-636A-4E81-BE44-25B110F6FA09}"/>
              </a:ext>
            </a:extLst>
          </p:cNvPr>
          <p:cNvSpPr txBox="1"/>
          <p:nvPr/>
        </p:nvSpPr>
        <p:spPr>
          <a:xfrm>
            <a:off x="879676" y="98890"/>
            <a:ext cx="898113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 algn="ctr"/>
            <a:r>
              <a:rPr lang="mn-MN" sz="20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зогсоолуудын шийдвэрлэх шаардлагатай тулгамдаж буй асуудлууд болон цаашид авах арга хэмжээний санал</a:t>
            </a:r>
            <a:endParaRPr lang="mn-MN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062E8266-E7AB-4D24-B184-EB4D5795B385}"/>
              </a:ext>
            </a:extLst>
          </p:cNvPr>
          <p:cNvSpPr txBox="1"/>
          <p:nvPr/>
        </p:nvSpPr>
        <p:spPr>
          <a:xfrm>
            <a:off x="2336564" y="1196656"/>
            <a:ext cx="922654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/>
            <a:r>
              <a:rPr lang="mn-M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Цаашид авах арга хэмжээ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mn-M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70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70" algn="just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Нийтийн тээврийн зогсоолыг тохижуулах, байгуулах хөрөнгийг төсөвт тогтмол тусгадаг </a:t>
            </a:r>
            <a:r>
              <a:rPr lang="mn-MN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болох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mn-M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70"/>
            <a:endParaRPr lang="mn-M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6270" indent="-457200">
              <a:buAutoNum type="arabicPeriod" startAt="3"/>
            </a:pPr>
            <a:endParaRPr lang="mn-MN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AA3B8BFC-4CE4-4039-8F6D-4CF9A1172F3E}"/>
              </a:ext>
            </a:extLst>
          </p:cNvPr>
          <p:cNvSpPr txBox="1"/>
          <p:nvPr/>
        </p:nvSpPr>
        <p:spPr>
          <a:xfrm>
            <a:off x="2389195" y="3259238"/>
            <a:ext cx="9370683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 algn="just"/>
            <a:r>
              <a:rPr lang="mn-M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зогсоолыг тодорхой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байгууллагад </a:t>
            </a:r>
            <a:r>
              <a:rPr lang="mn-MN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эзэмшүүлж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арчилалт, хамгаалалтыг </a:t>
            </a:r>
            <a:r>
              <a:rPr lang="mn-MN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хариуцуулах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mn-M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70"/>
            <a:endParaRPr lang="mn-M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6270" indent="-457200">
              <a:buAutoNum type="arabicPeriod" startAt="3"/>
            </a:pPr>
            <a:endParaRPr lang="mn-MN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ADA06132-B2F9-455A-A38F-A6F27BB54FA6}"/>
              </a:ext>
            </a:extLst>
          </p:cNvPr>
          <p:cNvSpPr txBox="1"/>
          <p:nvPr/>
        </p:nvSpPr>
        <p:spPr>
          <a:xfrm>
            <a:off x="2389195" y="5066338"/>
            <a:ext cx="8893435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 algn="just"/>
            <a:r>
              <a:rPr lang="mn-M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зогсоолын төлөвлөлтийг хот төлөвлөлттэй уялдуулан зогсоолыг нэмэгдүүлж үйлчилгээг иргэдэд </a:t>
            </a:r>
            <a:r>
              <a:rPr lang="mn-MN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ойртуулах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86270" indent="-457200">
              <a:buAutoNum type="arabicPeriod" startAt="3"/>
            </a:pPr>
            <a:endParaRPr lang="mn-MN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6270" indent="-457200">
              <a:buAutoNum type="arabicPeriod" startAt="3"/>
            </a:pPr>
            <a:endParaRPr lang="mn-MN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B86FE0-9C57-44CD-A0C3-C07279523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1" y="1201512"/>
            <a:ext cx="1534027" cy="1534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EA544D-4143-41EB-97DA-2294E62B6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" y="2852625"/>
            <a:ext cx="2357125" cy="1520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9DDB1EB-3913-401F-A17D-95EF0196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5" y="4718743"/>
            <a:ext cx="1658513" cy="16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FB83A1-D51C-4019-8607-51BCBC729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/>
          <a:stretch/>
        </p:blipFill>
        <p:spPr>
          <a:xfrm>
            <a:off x="4912941" y="4390330"/>
            <a:ext cx="2882056" cy="1672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2797" y="1125954"/>
            <a:ext cx="5385784" cy="371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9989" y="1291866"/>
            <a:ext cx="5955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mn-MN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ҮНДСЭН ҮЙЛ АЖИЛЛАГААНЫ ЧИГЛЭЛ</a:t>
            </a:r>
            <a:endParaRPr lang="mn-MN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4714" y="3450790"/>
            <a:ext cx="3321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Нийтийн зорчигч тээврийн үйлчилгээ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9707ADE-0331-40EC-908C-D61298838D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2"/>
          <a:stretch/>
        </p:blipFill>
        <p:spPr>
          <a:xfrm>
            <a:off x="8150791" y="1728958"/>
            <a:ext cx="3002929" cy="166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BE30B3C-FC6B-499F-A276-982C1A4D7B82}"/>
              </a:ext>
            </a:extLst>
          </p:cNvPr>
          <p:cNvSpPr/>
          <p:nvPr/>
        </p:nvSpPr>
        <p:spPr>
          <a:xfrm>
            <a:off x="8150791" y="3568843"/>
            <a:ext cx="3002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 үйлчилгээ</a:t>
            </a:r>
            <a:endParaRPr lang="mn-M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30BB74-4748-4C40-A3C6-A34666D34573}"/>
              </a:ext>
            </a:extLst>
          </p:cNvPr>
          <p:cNvSpPr txBox="1"/>
          <p:nvPr/>
        </p:nvSpPr>
        <p:spPr>
          <a:xfrm>
            <a:off x="4938984" y="6103950"/>
            <a:ext cx="298284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Ачаа тээврийн</a:t>
            </a:r>
          </a:p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үйлчилгээ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CA79D6-2018-4D23-85DD-2D042E65A2D9}"/>
              </a:ext>
            </a:extLst>
          </p:cNvPr>
          <p:cNvSpPr/>
          <p:nvPr/>
        </p:nvSpPr>
        <p:spPr>
          <a:xfrm>
            <a:off x="4600431" y="3437541"/>
            <a:ext cx="3321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Техникийн хяналтын </a:t>
            </a:r>
          </a:p>
          <a:p>
            <a:pPr algn="ctr"/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үзлэгийн төв</a:t>
            </a:r>
            <a:endParaRPr lang="mn-M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 result for ÑÐ°ÐºÑÐ¸ Ð·ÑÑÐ°Ð³">
            <a:extLst>
              <a:ext uri="{FF2B5EF4-FFF2-40B4-BE49-F238E27FC236}">
                <a16:creationId xmlns:a16="http://schemas.microsoft.com/office/drawing/2014/main" xmlns="" id="{2131D069-5546-41DF-97DB-1B41690D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13" y="4392127"/>
            <a:ext cx="3108798" cy="1686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610321" y="834695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78176" y="372726"/>
            <a:ext cx="5446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070"/>
            <a:r>
              <a:rPr lang="mn-MN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 ГАЗАР</a:t>
            </a:r>
            <a:endParaRPr lang="mn-MN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1" y="2352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509921" y="6073173"/>
            <a:ext cx="3321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Нийтийн </a:t>
            </a:r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тээврийн такси үйлчилгээ</a:t>
            </a:r>
            <a:endParaRPr lang="mn-M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7577"/>
          <a:stretch/>
        </p:blipFill>
        <p:spPr>
          <a:xfrm>
            <a:off x="1530908" y="1728958"/>
            <a:ext cx="3215932" cy="157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4CA79D6-2018-4D23-85DD-2D042E65A2D9}"/>
              </a:ext>
            </a:extLst>
          </p:cNvPr>
          <p:cNvSpPr/>
          <p:nvPr/>
        </p:nvSpPr>
        <p:spPr>
          <a:xfrm>
            <a:off x="7942883" y="6073172"/>
            <a:ext cx="3321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“Сургуулийн автобус” төсөл</a:t>
            </a:r>
            <a:endParaRPr lang="mn-M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60" y="1755665"/>
            <a:ext cx="2875563" cy="158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28" y="4390330"/>
            <a:ext cx="3460857" cy="168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3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B74D0B8A-FBC8-4EDF-B8D0-78DE6DF3360C}"/>
              </a:ext>
            </a:extLst>
          </p:cNvPr>
          <p:cNvSpPr txBox="1">
            <a:spLocks/>
          </p:cNvSpPr>
          <p:nvPr/>
        </p:nvSpPr>
        <p:spPr>
          <a:xfrm>
            <a:off x="1265585" y="2330557"/>
            <a:ext cx="2760183" cy="11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Халдвараас урьдчилан сэргийлэх, тээвэрлэлтийн үйл ажиллагааны тогтмол мэдээлэл</a:t>
            </a:r>
            <a:endParaRPr lang="mn-M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B05DB99-9DCF-4B89-A10C-CA2028183C84}"/>
              </a:ext>
            </a:extLst>
          </p:cNvPr>
          <p:cNvSpPr txBox="1">
            <a:spLocks/>
          </p:cNvSpPr>
          <p:nvPr/>
        </p:nvSpPr>
        <p:spPr>
          <a:xfrm>
            <a:off x="478677" y="302122"/>
            <a:ext cx="10406644" cy="588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КОРОНАВИРУСТ /КОВИД-19/ ЦАР ТАХЛЫН ҮЕД ХИЙГДСЭН ЗОХИОН БАЙГУУЛАЛТЫН АЖИЛ</a:t>
            </a:r>
            <a:endParaRPr lang="mn-M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486888" y="864556"/>
            <a:ext cx="9417133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45">
            <a:extLst>
              <a:ext uri="{FF2B5EF4-FFF2-40B4-BE49-F238E27FC236}">
                <a16:creationId xmlns:a16="http://schemas.microsoft.com/office/drawing/2014/main" xmlns="" id="{A3C47DDE-9BEC-446A-B602-D48908DFE2A5}"/>
              </a:ext>
            </a:extLst>
          </p:cNvPr>
          <p:cNvSpPr txBox="1"/>
          <p:nvPr/>
        </p:nvSpPr>
        <p:spPr>
          <a:xfrm>
            <a:off x="5138139" y="1653303"/>
            <a:ext cx="38035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 algn="ctr"/>
            <a:r>
              <a:rPr lang="mn-MN" sz="2000" spc="-12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Тээвэрлэгч аж ахуйн нэгж, байгууллагууд</a:t>
            </a:r>
            <a:endParaRPr sz="4000" dirty="0">
              <a:solidFill>
                <a:srgbClr val="002060"/>
              </a:solidFill>
              <a:latin typeface="Ubuntu"/>
              <a:cs typeface="Ubuntu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88635" y="2524635"/>
            <a:ext cx="172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 smtClean="0">
                <a:solidFill>
                  <a:srgbClr val="002060"/>
                </a:solidFill>
                <a:latin typeface="Ubuntu"/>
              </a:rPr>
              <a:t>2021 оны 02 дүгээр сарын 11-ний өдрөөс 23-ны өдрийг хүртэл хугацаанд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xmlns="" id="{C35C8AB1-52D6-49D5-A5FB-D625216500E6}"/>
              </a:ext>
            </a:extLst>
          </p:cNvPr>
          <p:cNvSpPr/>
          <p:nvPr/>
        </p:nvSpPr>
        <p:spPr>
          <a:xfrm>
            <a:off x="11086398" y="4906761"/>
            <a:ext cx="1000290" cy="911757"/>
          </a:xfrm>
          <a:custGeom>
            <a:avLst/>
            <a:gdLst/>
            <a:ahLst/>
            <a:cxnLst/>
            <a:rect l="l" t="t" r="r" b="b"/>
            <a:pathLst>
              <a:path w="480694" h="438150">
                <a:moveTo>
                  <a:pt x="79297" y="113029"/>
                </a:moveTo>
                <a:lnTo>
                  <a:pt x="62812" y="113029"/>
                </a:lnTo>
                <a:lnTo>
                  <a:pt x="62812" y="360679"/>
                </a:lnTo>
                <a:lnTo>
                  <a:pt x="64525" y="369569"/>
                </a:lnTo>
                <a:lnTo>
                  <a:pt x="68904" y="377189"/>
                </a:lnTo>
                <a:lnTo>
                  <a:pt x="74809" y="382269"/>
                </a:lnTo>
                <a:lnTo>
                  <a:pt x="81100" y="384809"/>
                </a:lnTo>
                <a:lnTo>
                  <a:pt x="80980" y="415289"/>
                </a:lnTo>
                <a:lnTo>
                  <a:pt x="81089" y="419099"/>
                </a:lnTo>
                <a:lnTo>
                  <a:pt x="81554" y="429259"/>
                </a:lnTo>
                <a:lnTo>
                  <a:pt x="87688" y="438149"/>
                </a:lnTo>
                <a:lnTo>
                  <a:pt x="142344" y="438149"/>
                </a:lnTo>
                <a:lnTo>
                  <a:pt x="150270" y="430529"/>
                </a:lnTo>
                <a:lnTo>
                  <a:pt x="150270" y="422909"/>
                </a:lnTo>
                <a:lnTo>
                  <a:pt x="107026" y="422909"/>
                </a:lnTo>
                <a:lnTo>
                  <a:pt x="98149" y="421639"/>
                </a:lnTo>
                <a:lnTo>
                  <a:pt x="98041" y="401319"/>
                </a:lnTo>
                <a:lnTo>
                  <a:pt x="97980" y="384809"/>
                </a:lnTo>
                <a:lnTo>
                  <a:pt x="399127" y="384809"/>
                </a:lnTo>
                <a:lnTo>
                  <a:pt x="405410" y="382269"/>
                </a:lnTo>
                <a:lnTo>
                  <a:pt x="411316" y="377189"/>
                </a:lnTo>
                <a:lnTo>
                  <a:pt x="415700" y="369569"/>
                </a:lnTo>
                <a:lnTo>
                  <a:pt x="88828" y="369569"/>
                </a:lnTo>
                <a:lnTo>
                  <a:pt x="82002" y="367029"/>
                </a:lnTo>
                <a:lnTo>
                  <a:pt x="79286" y="358139"/>
                </a:lnTo>
                <a:lnTo>
                  <a:pt x="79168" y="350519"/>
                </a:lnTo>
                <a:lnTo>
                  <a:pt x="79289" y="318769"/>
                </a:lnTo>
                <a:lnTo>
                  <a:pt x="79297" y="113029"/>
                </a:lnTo>
                <a:close/>
              </a:path>
              <a:path w="480694" h="438150">
                <a:moveTo>
                  <a:pt x="346863" y="386079"/>
                </a:moveTo>
                <a:lnTo>
                  <a:pt x="329957" y="386079"/>
                </a:lnTo>
                <a:lnTo>
                  <a:pt x="329957" y="430529"/>
                </a:lnTo>
                <a:lnTo>
                  <a:pt x="337884" y="438149"/>
                </a:lnTo>
                <a:lnTo>
                  <a:pt x="382431" y="438149"/>
                </a:lnTo>
                <a:lnTo>
                  <a:pt x="394479" y="433069"/>
                </a:lnTo>
                <a:lnTo>
                  <a:pt x="397890" y="422909"/>
                </a:lnTo>
                <a:lnTo>
                  <a:pt x="346452" y="422909"/>
                </a:lnTo>
                <a:lnTo>
                  <a:pt x="346127" y="415289"/>
                </a:lnTo>
                <a:lnTo>
                  <a:pt x="346073" y="411479"/>
                </a:lnTo>
                <a:lnTo>
                  <a:pt x="346009" y="401319"/>
                </a:lnTo>
                <a:lnTo>
                  <a:pt x="346147" y="393699"/>
                </a:lnTo>
                <a:lnTo>
                  <a:pt x="346863" y="386079"/>
                </a:lnTo>
                <a:close/>
              </a:path>
              <a:path w="480694" h="438150">
                <a:moveTo>
                  <a:pt x="150270" y="386079"/>
                </a:moveTo>
                <a:lnTo>
                  <a:pt x="133537" y="386079"/>
                </a:lnTo>
                <a:lnTo>
                  <a:pt x="133779" y="422909"/>
                </a:lnTo>
                <a:lnTo>
                  <a:pt x="150270" y="422909"/>
                </a:lnTo>
                <a:lnTo>
                  <a:pt x="150270" y="386079"/>
                </a:lnTo>
                <a:close/>
              </a:path>
              <a:path w="480694" h="438150">
                <a:moveTo>
                  <a:pt x="399127" y="384809"/>
                </a:moveTo>
                <a:lnTo>
                  <a:pt x="97980" y="384809"/>
                </a:lnTo>
                <a:lnTo>
                  <a:pt x="98808" y="386079"/>
                </a:lnTo>
                <a:lnTo>
                  <a:pt x="375515" y="386079"/>
                </a:lnTo>
                <a:lnTo>
                  <a:pt x="381624" y="387349"/>
                </a:lnTo>
                <a:lnTo>
                  <a:pt x="382504" y="393699"/>
                </a:lnTo>
                <a:lnTo>
                  <a:pt x="382720" y="403859"/>
                </a:lnTo>
                <a:lnTo>
                  <a:pt x="382488" y="414019"/>
                </a:lnTo>
                <a:lnTo>
                  <a:pt x="382027" y="421639"/>
                </a:lnTo>
                <a:lnTo>
                  <a:pt x="375437" y="422909"/>
                </a:lnTo>
                <a:lnTo>
                  <a:pt x="397890" y="422909"/>
                </a:lnTo>
                <a:lnTo>
                  <a:pt x="399169" y="419099"/>
                </a:lnTo>
                <a:lnTo>
                  <a:pt x="399665" y="401319"/>
                </a:lnTo>
                <a:lnTo>
                  <a:pt x="399127" y="384809"/>
                </a:lnTo>
                <a:close/>
              </a:path>
              <a:path w="480694" h="438150">
                <a:moveTo>
                  <a:pt x="392246" y="16509"/>
                </a:moveTo>
                <a:lnTo>
                  <a:pt x="242668" y="16509"/>
                </a:lnTo>
                <a:lnTo>
                  <a:pt x="282255" y="17779"/>
                </a:lnTo>
                <a:lnTo>
                  <a:pt x="321645" y="20319"/>
                </a:lnTo>
                <a:lnTo>
                  <a:pt x="361565" y="24129"/>
                </a:lnTo>
                <a:lnTo>
                  <a:pt x="366947" y="25399"/>
                </a:lnTo>
                <a:lnTo>
                  <a:pt x="375047" y="26669"/>
                </a:lnTo>
                <a:lnTo>
                  <a:pt x="400327" y="55879"/>
                </a:lnTo>
                <a:lnTo>
                  <a:pt x="401033" y="331469"/>
                </a:lnTo>
                <a:lnTo>
                  <a:pt x="401285" y="351789"/>
                </a:lnTo>
                <a:lnTo>
                  <a:pt x="398757" y="365759"/>
                </a:lnTo>
                <a:lnTo>
                  <a:pt x="387919" y="369569"/>
                </a:lnTo>
                <a:lnTo>
                  <a:pt x="415700" y="369569"/>
                </a:lnTo>
                <a:lnTo>
                  <a:pt x="417415" y="360679"/>
                </a:lnTo>
                <a:lnTo>
                  <a:pt x="417415" y="113029"/>
                </a:lnTo>
                <a:lnTo>
                  <a:pt x="452557" y="113029"/>
                </a:lnTo>
                <a:lnTo>
                  <a:pt x="417415" y="96519"/>
                </a:lnTo>
                <a:lnTo>
                  <a:pt x="417415" y="55879"/>
                </a:lnTo>
                <a:lnTo>
                  <a:pt x="414542" y="40639"/>
                </a:lnTo>
                <a:lnTo>
                  <a:pt x="406707" y="27939"/>
                </a:lnTo>
                <a:lnTo>
                  <a:pt x="395090" y="17779"/>
                </a:lnTo>
                <a:lnTo>
                  <a:pt x="392246" y="16509"/>
                </a:lnTo>
                <a:close/>
              </a:path>
              <a:path w="480694" h="438150">
                <a:moveTo>
                  <a:pt x="123116" y="295909"/>
                </a:moveTo>
                <a:lnTo>
                  <a:pt x="116333" y="295909"/>
                </a:lnTo>
                <a:lnTo>
                  <a:pt x="99932" y="306069"/>
                </a:lnTo>
                <a:lnTo>
                  <a:pt x="94296" y="322579"/>
                </a:lnTo>
                <a:lnTo>
                  <a:pt x="98719" y="339089"/>
                </a:lnTo>
                <a:lnTo>
                  <a:pt x="112499" y="350519"/>
                </a:lnTo>
                <a:lnTo>
                  <a:pt x="123179" y="351789"/>
                </a:lnTo>
                <a:lnTo>
                  <a:pt x="157563" y="351789"/>
                </a:lnTo>
                <a:lnTo>
                  <a:pt x="167425" y="350519"/>
                </a:lnTo>
                <a:lnTo>
                  <a:pt x="181515" y="344169"/>
                </a:lnTo>
                <a:lnTo>
                  <a:pt x="186071" y="335279"/>
                </a:lnTo>
                <a:lnTo>
                  <a:pt x="117889" y="335279"/>
                </a:lnTo>
                <a:lnTo>
                  <a:pt x="112553" y="334009"/>
                </a:lnTo>
                <a:lnTo>
                  <a:pt x="111459" y="327659"/>
                </a:lnTo>
                <a:lnTo>
                  <a:pt x="112932" y="316229"/>
                </a:lnTo>
                <a:lnTo>
                  <a:pt x="121714" y="312419"/>
                </a:lnTo>
                <a:lnTo>
                  <a:pt x="183871" y="312419"/>
                </a:lnTo>
                <a:lnTo>
                  <a:pt x="179611" y="306069"/>
                </a:lnTo>
                <a:lnTo>
                  <a:pt x="132443" y="297179"/>
                </a:lnTo>
                <a:lnTo>
                  <a:pt x="123116" y="295909"/>
                </a:lnTo>
                <a:close/>
              </a:path>
              <a:path w="480694" h="438150">
                <a:moveTo>
                  <a:pt x="363545" y="295909"/>
                </a:moveTo>
                <a:lnTo>
                  <a:pt x="355042" y="295909"/>
                </a:lnTo>
                <a:lnTo>
                  <a:pt x="346406" y="297179"/>
                </a:lnTo>
                <a:lnTo>
                  <a:pt x="329112" y="298449"/>
                </a:lnTo>
                <a:lnTo>
                  <a:pt x="292264" y="318769"/>
                </a:lnTo>
                <a:lnTo>
                  <a:pt x="291478" y="326389"/>
                </a:lnTo>
                <a:lnTo>
                  <a:pt x="292954" y="334009"/>
                </a:lnTo>
                <a:lnTo>
                  <a:pt x="323595" y="351789"/>
                </a:lnTo>
                <a:lnTo>
                  <a:pt x="360993" y="351789"/>
                </a:lnTo>
                <a:lnTo>
                  <a:pt x="383741" y="335279"/>
                </a:lnTo>
                <a:lnTo>
                  <a:pt x="313865" y="335279"/>
                </a:lnTo>
                <a:lnTo>
                  <a:pt x="308123" y="332739"/>
                </a:lnTo>
                <a:lnTo>
                  <a:pt x="308199" y="318769"/>
                </a:lnTo>
                <a:lnTo>
                  <a:pt x="313404" y="317499"/>
                </a:lnTo>
                <a:lnTo>
                  <a:pt x="338595" y="314959"/>
                </a:lnTo>
                <a:lnTo>
                  <a:pt x="357569" y="312419"/>
                </a:lnTo>
                <a:lnTo>
                  <a:pt x="383883" y="312419"/>
                </a:lnTo>
                <a:lnTo>
                  <a:pt x="380620" y="306069"/>
                </a:lnTo>
                <a:lnTo>
                  <a:pt x="376428" y="300989"/>
                </a:lnTo>
                <a:lnTo>
                  <a:pt x="370705" y="298449"/>
                </a:lnTo>
                <a:lnTo>
                  <a:pt x="363545" y="295909"/>
                </a:lnTo>
                <a:close/>
              </a:path>
              <a:path w="480694" h="438150">
                <a:moveTo>
                  <a:pt x="183871" y="312419"/>
                </a:moveTo>
                <a:lnTo>
                  <a:pt x="121714" y="312419"/>
                </a:lnTo>
                <a:lnTo>
                  <a:pt x="136116" y="313689"/>
                </a:lnTo>
                <a:lnTo>
                  <a:pt x="154449" y="316229"/>
                </a:lnTo>
                <a:lnTo>
                  <a:pt x="167471" y="316229"/>
                </a:lnTo>
                <a:lnTo>
                  <a:pt x="173995" y="325119"/>
                </a:lnTo>
                <a:lnTo>
                  <a:pt x="171550" y="332739"/>
                </a:lnTo>
                <a:lnTo>
                  <a:pt x="165865" y="334009"/>
                </a:lnTo>
                <a:lnTo>
                  <a:pt x="158887" y="335279"/>
                </a:lnTo>
                <a:lnTo>
                  <a:pt x="186071" y="335279"/>
                </a:lnTo>
                <a:lnTo>
                  <a:pt x="188023" y="331469"/>
                </a:lnTo>
                <a:lnTo>
                  <a:pt x="187279" y="317499"/>
                </a:lnTo>
                <a:lnTo>
                  <a:pt x="183871" y="312419"/>
                </a:lnTo>
                <a:close/>
              </a:path>
              <a:path w="480694" h="438150">
                <a:moveTo>
                  <a:pt x="383883" y="312419"/>
                </a:moveTo>
                <a:lnTo>
                  <a:pt x="357569" y="312419"/>
                </a:lnTo>
                <a:lnTo>
                  <a:pt x="366180" y="314959"/>
                </a:lnTo>
                <a:lnTo>
                  <a:pt x="369305" y="322579"/>
                </a:lnTo>
                <a:lnTo>
                  <a:pt x="367583" y="330199"/>
                </a:lnTo>
                <a:lnTo>
                  <a:pt x="361655" y="334009"/>
                </a:lnTo>
                <a:lnTo>
                  <a:pt x="353433" y="335279"/>
                </a:lnTo>
                <a:lnTo>
                  <a:pt x="383741" y="335279"/>
                </a:lnTo>
                <a:lnTo>
                  <a:pt x="385524" y="328929"/>
                </a:lnTo>
                <a:lnTo>
                  <a:pt x="385604" y="320039"/>
                </a:lnTo>
                <a:lnTo>
                  <a:pt x="383883" y="312419"/>
                </a:lnTo>
                <a:close/>
              </a:path>
              <a:path w="480694" h="438150">
                <a:moveTo>
                  <a:pt x="149869" y="80009"/>
                </a:moveTo>
                <a:lnTo>
                  <a:pt x="131899" y="80009"/>
                </a:lnTo>
                <a:lnTo>
                  <a:pt x="118925" y="81279"/>
                </a:lnTo>
                <a:lnTo>
                  <a:pt x="88739" y="116839"/>
                </a:lnTo>
                <a:lnTo>
                  <a:pt x="88377" y="154939"/>
                </a:lnTo>
                <a:lnTo>
                  <a:pt x="88509" y="163829"/>
                </a:lnTo>
                <a:lnTo>
                  <a:pt x="88634" y="191769"/>
                </a:lnTo>
                <a:lnTo>
                  <a:pt x="88546" y="232409"/>
                </a:lnTo>
                <a:lnTo>
                  <a:pt x="106080" y="278129"/>
                </a:lnTo>
                <a:lnTo>
                  <a:pt x="172280" y="292099"/>
                </a:lnTo>
                <a:lnTo>
                  <a:pt x="218810" y="295909"/>
                </a:lnTo>
                <a:lnTo>
                  <a:pt x="261824" y="295909"/>
                </a:lnTo>
                <a:lnTo>
                  <a:pt x="304619" y="292099"/>
                </a:lnTo>
                <a:lnTo>
                  <a:pt x="350488" y="284479"/>
                </a:lnTo>
                <a:lnTo>
                  <a:pt x="371122" y="279399"/>
                </a:lnTo>
                <a:lnTo>
                  <a:pt x="246119" y="279399"/>
                </a:lnTo>
                <a:lnTo>
                  <a:pt x="196989" y="278129"/>
                </a:lnTo>
                <a:lnTo>
                  <a:pt x="143172" y="270509"/>
                </a:lnTo>
                <a:lnTo>
                  <a:pt x="131626" y="267969"/>
                </a:lnTo>
                <a:lnTo>
                  <a:pt x="120481" y="266699"/>
                </a:lnTo>
                <a:lnTo>
                  <a:pt x="111364" y="261619"/>
                </a:lnTo>
                <a:lnTo>
                  <a:pt x="105904" y="251459"/>
                </a:lnTo>
                <a:lnTo>
                  <a:pt x="105152" y="232409"/>
                </a:lnTo>
                <a:lnTo>
                  <a:pt x="105261" y="154939"/>
                </a:lnTo>
                <a:lnTo>
                  <a:pt x="105378" y="124459"/>
                </a:lnTo>
                <a:lnTo>
                  <a:pt x="106405" y="113029"/>
                </a:lnTo>
                <a:lnTo>
                  <a:pt x="110930" y="104139"/>
                </a:lnTo>
                <a:lnTo>
                  <a:pt x="120985" y="97789"/>
                </a:lnTo>
                <a:lnTo>
                  <a:pt x="131372" y="97789"/>
                </a:lnTo>
                <a:lnTo>
                  <a:pt x="147901" y="96519"/>
                </a:lnTo>
                <a:lnTo>
                  <a:pt x="384248" y="96519"/>
                </a:lnTo>
                <a:lnTo>
                  <a:pt x="383614" y="95249"/>
                </a:lnTo>
                <a:lnTo>
                  <a:pt x="372253" y="85089"/>
                </a:lnTo>
                <a:lnTo>
                  <a:pt x="359611" y="81279"/>
                </a:lnTo>
                <a:lnTo>
                  <a:pt x="182868" y="81279"/>
                </a:lnTo>
                <a:lnTo>
                  <a:pt x="149869" y="80009"/>
                </a:lnTo>
                <a:close/>
              </a:path>
              <a:path w="480694" h="438150">
                <a:moveTo>
                  <a:pt x="384248" y="96519"/>
                </a:moveTo>
                <a:lnTo>
                  <a:pt x="147901" y="96519"/>
                </a:lnTo>
                <a:lnTo>
                  <a:pt x="165052" y="97789"/>
                </a:lnTo>
                <a:lnTo>
                  <a:pt x="346654" y="97789"/>
                </a:lnTo>
                <a:lnTo>
                  <a:pt x="360014" y="99059"/>
                </a:lnTo>
                <a:lnTo>
                  <a:pt x="368728" y="104139"/>
                </a:lnTo>
                <a:lnTo>
                  <a:pt x="373459" y="111759"/>
                </a:lnTo>
                <a:lnTo>
                  <a:pt x="374874" y="125729"/>
                </a:lnTo>
                <a:lnTo>
                  <a:pt x="374886" y="248919"/>
                </a:lnTo>
                <a:lnTo>
                  <a:pt x="375253" y="253999"/>
                </a:lnTo>
                <a:lnTo>
                  <a:pt x="362606" y="267969"/>
                </a:lnTo>
                <a:lnTo>
                  <a:pt x="348390" y="267969"/>
                </a:lnTo>
                <a:lnTo>
                  <a:pt x="295080" y="275589"/>
                </a:lnTo>
                <a:lnTo>
                  <a:pt x="246119" y="279399"/>
                </a:lnTo>
                <a:lnTo>
                  <a:pt x="371122" y="279399"/>
                </a:lnTo>
                <a:lnTo>
                  <a:pt x="375008" y="276859"/>
                </a:lnTo>
                <a:lnTo>
                  <a:pt x="380951" y="273049"/>
                </a:lnTo>
                <a:lnTo>
                  <a:pt x="386344" y="267969"/>
                </a:lnTo>
                <a:lnTo>
                  <a:pt x="362606" y="267969"/>
                </a:lnTo>
                <a:lnTo>
                  <a:pt x="358282" y="266699"/>
                </a:lnTo>
                <a:lnTo>
                  <a:pt x="386767" y="266699"/>
                </a:lnTo>
                <a:lnTo>
                  <a:pt x="389307" y="259079"/>
                </a:lnTo>
                <a:lnTo>
                  <a:pt x="391323" y="246379"/>
                </a:lnTo>
                <a:lnTo>
                  <a:pt x="391784" y="232409"/>
                </a:lnTo>
                <a:lnTo>
                  <a:pt x="391661" y="204469"/>
                </a:lnTo>
                <a:lnTo>
                  <a:pt x="391549" y="132079"/>
                </a:lnTo>
                <a:lnTo>
                  <a:pt x="391316" y="118109"/>
                </a:lnTo>
                <a:lnTo>
                  <a:pt x="389320" y="106679"/>
                </a:lnTo>
                <a:lnTo>
                  <a:pt x="384248" y="96519"/>
                </a:lnTo>
                <a:close/>
              </a:path>
              <a:path w="480694" h="438150">
                <a:moveTo>
                  <a:pt x="254425" y="0"/>
                </a:moveTo>
                <a:lnTo>
                  <a:pt x="196149" y="0"/>
                </a:lnTo>
                <a:lnTo>
                  <a:pt x="162208" y="2539"/>
                </a:lnTo>
                <a:lnTo>
                  <a:pt x="112438" y="8889"/>
                </a:lnTo>
                <a:lnTo>
                  <a:pt x="74384" y="26669"/>
                </a:lnTo>
                <a:lnTo>
                  <a:pt x="62812" y="55879"/>
                </a:lnTo>
                <a:lnTo>
                  <a:pt x="62812" y="96519"/>
                </a:lnTo>
                <a:lnTo>
                  <a:pt x="54790" y="97789"/>
                </a:lnTo>
                <a:lnTo>
                  <a:pt x="24184" y="120649"/>
                </a:lnTo>
                <a:lnTo>
                  <a:pt x="22265" y="124459"/>
                </a:lnTo>
                <a:lnTo>
                  <a:pt x="13996" y="124459"/>
                </a:lnTo>
                <a:lnTo>
                  <a:pt x="9467" y="126999"/>
                </a:lnTo>
                <a:lnTo>
                  <a:pt x="2080" y="135889"/>
                </a:lnTo>
                <a:lnTo>
                  <a:pt x="759" y="139699"/>
                </a:lnTo>
                <a:lnTo>
                  <a:pt x="0" y="142239"/>
                </a:lnTo>
                <a:lnTo>
                  <a:pt x="0" y="204469"/>
                </a:lnTo>
                <a:lnTo>
                  <a:pt x="1565" y="212089"/>
                </a:lnTo>
                <a:lnTo>
                  <a:pt x="5765" y="219709"/>
                </a:lnTo>
                <a:lnTo>
                  <a:pt x="11853" y="223519"/>
                </a:lnTo>
                <a:lnTo>
                  <a:pt x="19083" y="226059"/>
                </a:lnTo>
                <a:lnTo>
                  <a:pt x="38958" y="226059"/>
                </a:lnTo>
                <a:lnTo>
                  <a:pt x="45788" y="223519"/>
                </a:lnTo>
                <a:lnTo>
                  <a:pt x="51921" y="219709"/>
                </a:lnTo>
                <a:lnTo>
                  <a:pt x="56343" y="214629"/>
                </a:lnTo>
                <a:lnTo>
                  <a:pt x="57476" y="209549"/>
                </a:lnTo>
                <a:lnTo>
                  <a:pt x="16753" y="209549"/>
                </a:lnTo>
                <a:lnTo>
                  <a:pt x="16465" y="208279"/>
                </a:lnTo>
                <a:lnTo>
                  <a:pt x="16527" y="171449"/>
                </a:lnTo>
                <a:lnTo>
                  <a:pt x="16373" y="165099"/>
                </a:lnTo>
                <a:lnTo>
                  <a:pt x="16215" y="154939"/>
                </a:lnTo>
                <a:lnTo>
                  <a:pt x="16791" y="146049"/>
                </a:lnTo>
                <a:lnTo>
                  <a:pt x="18715" y="142239"/>
                </a:lnTo>
                <a:lnTo>
                  <a:pt x="21196" y="140969"/>
                </a:lnTo>
                <a:lnTo>
                  <a:pt x="58042" y="140969"/>
                </a:lnTo>
                <a:lnTo>
                  <a:pt x="58042" y="134619"/>
                </a:lnTo>
                <a:lnTo>
                  <a:pt x="50396" y="126999"/>
                </a:lnTo>
                <a:lnTo>
                  <a:pt x="41346" y="124459"/>
                </a:lnTo>
                <a:lnTo>
                  <a:pt x="42663" y="119379"/>
                </a:lnTo>
                <a:lnTo>
                  <a:pt x="51565" y="113029"/>
                </a:lnTo>
                <a:lnTo>
                  <a:pt x="79297" y="113029"/>
                </a:lnTo>
                <a:lnTo>
                  <a:pt x="79296" y="63499"/>
                </a:lnTo>
                <a:lnTo>
                  <a:pt x="107439" y="26669"/>
                </a:lnTo>
                <a:lnTo>
                  <a:pt x="162992" y="19049"/>
                </a:lnTo>
                <a:lnTo>
                  <a:pt x="202157" y="16509"/>
                </a:lnTo>
                <a:lnTo>
                  <a:pt x="392246" y="16509"/>
                </a:lnTo>
                <a:lnTo>
                  <a:pt x="380869" y="11429"/>
                </a:lnTo>
                <a:lnTo>
                  <a:pt x="354716" y="6349"/>
                </a:lnTo>
                <a:lnTo>
                  <a:pt x="281879" y="1269"/>
                </a:lnTo>
                <a:lnTo>
                  <a:pt x="254425" y="0"/>
                </a:lnTo>
                <a:close/>
              </a:path>
              <a:path w="480694" h="438150">
                <a:moveTo>
                  <a:pt x="452557" y="113029"/>
                </a:moveTo>
                <a:lnTo>
                  <a:pt x="428661" y="113029"/>
                </a:lnTo>
                <a:lnTo>
                  <a:pt x="437565" y="119379"/>
                </a:lnTo>
                <a:lnTo>
                  <a:pt x="438882" y="124459"/>
                </a:lnTo>
                <a:lnTo>
                  <a:pt x="429832" y="126999"/>
                </a:lnTo>
                <a:lnTo>
                  <a:pt x="422186" y="134619"/>
                </a:lnTo>
                <a:lnTo>
                  <a:pt x="422186" y="207009"/>
                </a:lnTo>
                <a:lnTo>
                  <a:pt x="423884" y="214629"/>
                </a:lnTo>
                <a:lnTo>
                  <a:pt x="428306" y="219709"/>
                </a:lnTo>
                <a:lnTo>
                  <a:pt x="434438" y="223519"/>
                </a:lnTo>
                <a:lnTo>
                  <a:pt x="441269" y="226059"/>
                </a:lnTo>
                <a:lnTo>
                  <a:pt x="461144" y="226059"/>
                </a:lnTo>
                <a:lnTo>
                  <a:pt x="468374" y="223519"/>
                </a:lnTo>
                <a:lnTo>
                  <a:pt x="474462" y="219709"/>
                </a:lnTo>
                <a:lnTo>
                  <a:pt x="478663" y="212089"/>
                </a:lnTo>
                <a:lnTo>
                  <a:pt x="479185" y="209549"/>
                </a:lnTo>
                <a:lnTo>
                  <a:pt x="445204" y="209549"/>
                </a:lnTo>
                <a:lnTo>
                  <a:pt x="440578" y="208279"/>
                </a:lnTo>
                <a:lnTo>
                  <a:pt x="436780" y="204469"/>
                </a:lnTo>
                <a:lnTo>
                  <a:pt x="438497" y="191769"/>
                </a:lnTo>
                <a:lnTo>
                  <a:pt x="438576" y="142239"/>
                </a:lnTo>
                <a:lnTo>
                  <a:pt x="439908" y="140969"/>
                </a:lnTo>
                <a:lnTo>
                  <a:pt x="460396" y="140969"/>
                </a:lnTo>
                <a:lnTo>
                  <a:pt x="463751" y="139699"/>
                </a:lnTo>
                <a:lnTo>
                  <a:pt x="479154" y="139699"/>
                </a:lnTo>
                <a:lnTo>
                  <a:pt x="478617" y="137159"/>
                </a:lnTo>
                <a:lnTo>
                  <a:pt x="474077" y="130809"/>
                </a:lnTo>
                <a:lnTo>
                  <a:pt x="467046" y="125729"/>
                </a:lnTo>
                <a:lnTo>
                  <a:pt x="457963" y="124459"/>
                </a:lnTo>
                <a:lnTo>
                  <a:pt x="453632" y="116839"/>
                </a:lnTo>
                <a:lnTo>
                  <a:pt x="452557" y="113029"/>
                </a:lnTo>
                <a:close/>
              </a:path>
              <a:path w="480694" h="438150">
                <a:moveTo>
                  <a:pt x="58042" y="140969"/>
                </a:moveTo>
                <a:lnTo>
                  <a:pt x="41738" y="140969"/>
                </a:lnTo>
                <a:lnTo>
                  <a:pt x="41817" y="205739"/>
                </a:lnTo>
                <a:lnTo>
                  <a:pt x="39653" y="208279"/>
                </a:lnTo>
                <a:lnTo>
                  <a:pt x="35179" y="209549"/>
                </a:lnTo>
                <a:lnTo>
                  <a:pt x="57476" y="209549"/>
                </a:lnTo>
                <a:lnTo>
                  <a:pt x="58042" y="207009"/>
                </a:lnTo>
                <a:lnTo>
                  <a:pt x="58042" y="140969"/>
                </a:lnTo>
                <a:close/>
              </a:path>
              <a:path w="480694" h="438150">
                <a:moveTo>
                  <a:pt x="479154" y="139699"/>
                </a:moveTo>
                <a:lnTo>
                  <a:pt x="463751" y="139699"/>
                </a:lnTo>
                <a:lnTo>
                  <a:pt x="463751" y="208279"/>
                </a:lnTo>
                <a:lnTo>
                  <a:pt x="462066" y="209549"/>
                </a:lnTo>
                <a:lnTo>
                  <a:pt x="479185" y="209549"/>
                </a:lnTo>
                <a:lnTo>
                  <a:pt x="480228" y="204469"/>
                </a:lnTo>
                <a:lnTo>
                  <a:pt x="480228" y="144779"/>
                </a:lnTo>
                <a:lnTo>
                  <a:pt x="479154" y="139699"/>
                </a:lnTo>
                <a:close/>
              </a:path>
              <a:path w="480694" h="438150">
                <a:moveTo>
                  <a:pt x="343740" y="80009"/>
                </a:moveTo>
                <a:lnTo>
                  <a:pt x="327179" y="80009"/>
                </a:lnTo>
                <a:lnTo>
                  <a:pt x="312465" y="81279"/>
                </a:lnTo>
                <a:lnTo>
                  <a:pt x="359611" y="81279"/>
                </a:lnTo>
                <a:lnTo>
                  <a:pt x="343740" y="80009"/>
                </a:lnTo>
                <a:close/>
              </a:path>
              <a:path w="480694" h="438150">
                <a:moveTo>
                  <a:pt x="165329" y="43179"/>
                </a:moveTo>
                <a:lnTo>
                  <a:pt x="148838" y="43179"/>
                </a:lnTo>
                <a:lnTo>
                  <a:pt x="139514" y="44449"/>
                </a:lnTo>
                <a:lnTo>
                  <a:pt x="130211" y="46989"/>
                </a:lnTo>
                <a:lnTo>
                  <a:pt x="131878" y="58419"/>
                </a:lnTo>
                <a:lnTo>
                  <a:pt x="139340" y="59689"/>
                </a:lnTo>
                <a:lnTo>
                  <a:pt x="152901" y="60959"/>
                </a:lnTo>
                <a:lnTo>
                  <a:pt x="315352" y="60959"/>
                </a:lnTo>
                <a:lnTo>
                  <a:pt x="332757" y="59689"/>
                </a:lnTo>
                <a:lnTo>
                  <a:pt x="339342" y="57149"/>
                </a:lnTo>
                <a:lnTo>
                  <a:pt x="340286" y="46989"/>
                </a:lnTo>
                <a:lnTo>
                  <a:pt x="331821" y="44449"/>
                </a:lnTo>
                <a:lnTo>
                  <a:pt x="194000" y="44449"/>
                </a:lnTo>
                <a:lnTo>
                  <a:pt x="165329" y="43179"/>
                </a:lnTo>
                <a:close/>
              </a:path>
              <a:path w="480694" h="438150">
                <a:moveTo>
                  <a:pt x="310492" y="43179"/>
                </a:moveTo>
                <a:lnTo>
                  <a:pt x="194000" y="44449"/>
                </a:lnTo>
                <a:lnTo>
                  <a:pt x="331821" y="44449"/>
                </a:lnTo>
                <a:lnTo>
                  <a:pt x="310492" y="43179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>
              <a:solidFill>
                <a:srgbClr val="002060"/>
              </a:solidFill>
            </a:endParaRPr>
          </a:p>
        </p:txBody>
      </p:sp>
      <p:pic>
        <p:nvPicPr>
          <p:cNvPr id="12" name="Picture 6" descr="C:\Users\dudu-pc\Desktop\New folder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1" b="10308"/>
          <a:stretch/>
        </p:blipFill>
        <p:spPr bwMode="auto">
          <a:xfrm>
            <a:off x="3810981" y="5818518"/>
            <a:ext cx="4284229" cy="8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dudu-pc\Desktop\New folder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1" b="41353"/>
          <a:stretch/>
        </p:blipFill>
        <p:spPr bwMode="auto">
          <a:xfrm>
            <a:off x="3891961" y="4155304"/>
            <a:ext cx="4568061" cy="145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udu-pc\Desktop\New folder\download (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" t="48814" r="64342" b="13630"/>
          <a:stretch/>
        </p:blipFill>
        <p:spPr bwMode="auto">
          <a:xfrm>
            <a:off x="478677" y="2528884"/>
            <a:ext cx="78690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248761" y="2209802"/>
            <a:ext cx="1215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7200" b="1" spc="21" dirty="0" smtClean="0">
                <a:solidFill>
                  <a:srgbClr val="FF0000"/>
                </a:solidFill>
                <a:latin typeface="Ubuntu"/>
              </a:rPr>
              <a:t>14</a:t>
            </a:r>
            <a:endParaRPr lang="en-US" sz="72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82" y="1176393"/>
            <a:ext cx="5614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 smtClean="0">
                <a:solidFill>
                  <a:srgbClr val="002060"/>
                </a:solidFill>
                <a:latin typeface="Ubuntu"/>
              </a:rPr>
              <a:t>ГАМШГААС ХАМГААЛАХ ӨНДӨРЖҮҮЛСЭН БОЛОН БҮХ НИЙТИЙН БЭЛЭН БАЙДЛЫН ЗЭРЭГТ ШИЛЖСЭНТЭЙ ХОЛБОГДУУЛАН НИЙТИЙН ТЭЭВРИЙН ҮЙЛЧИЛГЭЭНИЙ ГАЗРААС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1" name="Picture 10" descr="C:\Users\dudu-pc\Desktop\New folder\unna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" y="4841428"/>
            <a:ext cx="1158246" cy="1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01352" y="4841428"/>
            <a:ext cx="102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3600" b="1" spc="21" dirty="0" smtClean="0">
                <a:solidFill>
                  <a:srgbClr val="FF0000"/>
                </a:solidFill>
                <a:latin typeface="Ubuntu"/>
              </a:rPr>
              <a:t>236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74D0B8A-FBC8-4EDF-B8D0-78DE6DF3360C}"/>
              </a:ext>
            </a:extLst>
          </p:cNvPr>
          <p:cNvSpPr txBox="1">
            <a:spLocks/>
          </p:cNvSpPr>
          <p:nvPr/>
        </p:nvSpPr>
        <p:spPr>
          <a:xfrm>
            <a:off x="1434577" y="4594461"/>
            <a:ext cx="1763801" cy="1338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Зорчигчийн хөлс </a:t>
            </a:r>
            <a:r>
              <a:rPr lang="mn-MN" sz="1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төлөлт, халдвар хамгаалалтад </a:t>
            </a:r>
            <a:r>
              <a:rPr lang="mn-MN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 тавих хөндлөнгийн байгууллага</a:t>
            </a: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6787" y="3479894"/>
            <a:ext cx="807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3600" b="1" spc="21" dirty="0" smtClean="0">
                <a:solidFill>
                  <a:srgbClr val="FF0000"/>
                </a:solidFill>
                <a:latin typeface="Ubuntu"/>
              </a:rPr>
              <a:t>83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74D0B8A-FBC8-4EDF-B8D0-78DE6DF3360C}"/>
              </a:ext>
            </a:extLst>
          </p:cNvPr>
          <p:cNvSpPr txBox="1">
            <a:spLocks/>
          </p:cNvSpPr>
          <p:nvPr/>
        </p:nvSpPr>
        <p:spPr>
          <a:xfrm>
            <a:off x="1421339" y="3595203"/>
            <a:ext cx="1777039" cy="62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 тавьсан албан хаагчийн тоо</a:t>
            </a:r>
            <a:endParaRPr lang="mn-M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056423" y="1625027"/>
            <a:ext cx="917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3200" b="1" spc="21" dirty="0" smtClean="0">
                <a:solidFill>
                  <a:srgbClr val="002060"/>
                </a:solidFill>
                <a:latin typeface="Ubuntu"/>
              </a:rPr>
              <a:t>220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66486" y="2748972"/>
            <a:ext cx="80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3200" b="1" spc="21" dirty="0">
                <a:solidFill>
                  <a:srgbClr val="002060"/>
                </a:solidFill>
                <a:latin typeface="Ubuntu"/>
              </a:rPr>
              <a:t>2</a:t>
            </a:r>
            <a:r>
              <a:rPr lang="mn-MN" sz="3200" b="1" spc="21" dirty="0" smtClean="0">
                <a:solidFill>
                  <a:srgbClr val="002060"/>
                </a:solidFill>
                <a:latin typeface="Ubuntu"/>
              </a:rPr>
              <a:t>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37488" y="1499559"/>
            <a:ext cx="1303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 smtClean="0">
                <a:solidFill>
                  <a:srgbClr val="002060"/>
                </a:solidFill>
                <a:latin typeface="Ubuntu"/>
              </a:rPr>
              <a:t>Зөвшөөрөгдсөн 14 ААНБ-ын албан хаагчдын тээвэр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12727" y="2639220"/>
            <a:ext cx="1091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 smtClean="0">
                <a:solidFill>
                  <a:srgbClr val="002060"/>
                </a:solidFill>
                <a:latin typeface="Ubuntu"/>
              </a:rPr>
              <a:t>ЭМЯ-ны захиалгат тээвэр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76012" y="3594215"/>
            <a:ext cx="790474" cy="839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39258" y="3347294"/>
            <a:ext cx="2914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spc="21" dirty="0" smtClean="0">
                <a:solidFill>
                  <a:srgbClr val="002060"/>
                </a:solidFill>
                <a:latin typeface="Ubuntu"/>
              </a:rPr>
              <a:t>ҮҮРЭГ, ЧИГЛЭЛ, МЭДЭГДЭЛ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33" name="Picture 11" descr="C:\Users\dudu-pc\Desktop\New folder\ALBAN_DAALGAVAR-1024x16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6631" r="79764" b="20365"/>
          <a:stretch/>
        </p:blipFill>
        <p:spPr bwMode="auto">
          <a:xfrm>
            <a:off x="4152900" y="2241875"/>
            <a:ext cx="1440342" cy="10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bulance Car Icon Design Illustration, Ambulance, Ambulance Icon, Ambulance  Design PNG and Vector with Transparent Background for Free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979" y="2639220"/>
            <a:ext cx="1054554" cy="11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oronavirus, test, pcr icon - Download on Iconfind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Coronavirus, test, pcr icon - Download on Iconfinder"/>
          <p:cNvSpPr>
            <a:spLocks noChangeAspect="1" noChangeArrowheads="1"/>
          </p:cNvSpPr>
          <p:nvPr/>
        </p:nvSpPr>
        <p:spPr bwMode="auto">
          <a:xfrm>
            <a:off x="307974" y="7937"/>
            <a:ext cx="1617085" cy="16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Pcr test - Free healthcare and medical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76" y="3807639"/>
            <a:ext cx="885353" cy="8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 rot="10800000" flipH="1" flipV="1">
            <a:off x="8812726" y="3699110"/>
            <a:ext cx="1091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spc="21" dirty="0">
                <a:solidFill>
                  <a:srgbClr val="002060"/>
                </a:solidFill>
                <a:latin typeface="Ubuntu"/>
              </a:rPr>
              <a:t>PCR </a:t>
            </a:r>
            <a:r>
              <a:rPr lang="mn-MN" sz="1200" b="1" spc="21" dirty="0">
                <a:solidFill>
                  <a:srgbClr val="002060"/>
                </a:solidFill>
                <a:latin typeface="Ubuntu"/>
              </a:rPr>
              <a:t>явуулын шинжилгээ</a:t>
            </a:r>
            <a:endParaRPr lang="en-US" sz="1200" b="1" spc="21" dirty="0">
              <a:solidFill>
                <a:srgbClr val="002060"/>
              </a:solidFill>
              <a:latin typeface="Ubuntu"/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9941440" y="3818721"/>
            <a:ext cx="940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spc="21" dirty="0">
                <a:solidFill>
                  <a:srgbClr val="002060"/>
                </a:solidFill>
                <a:latin typeface="Ubuntu"/>
              </a:rPr>
              <a:t>779</a:t>
            </a:r>
            <a:endParaRPr lang="en-US" sz="3200" b="1" spc="21" dirty="0">
              <a:solidFill>
                <a:srgbClr val="002060"/>
              </a:solidFill>
              <a:latin typeface="Ubuntu"/>
            </a:endParaRPr>
          </a:p>
        </p:txBody>
      </p:sp>
      <p:sp>
        <p:nvSpPr>
          <p:cNvPr id="39" name="object 44">
            <a:extLst>
              <a:ext uri="{FF2B5EF4-FFF2-40B4-BE49-F238E27FC236}">
                <a16:creationId xmlns:a16="http://schemas.microsoft.com/office/drawing/2014/main" xmlns="" id="{C35C8AB1-52D6-49D5-A5FB-D625216500E6}"/>
              </a:ext>
            </a:extLst>
          </p:cNvPr>
          <p:cNvSpPr/>
          <p:nvPr/>
        </p:nvSpPr>
        <p:spPr>
          <a:xfrm>
            <a:off x="11049979" y="1628614"/>
            <a:ext cx="1036709" cy="911757"/>
          </a:xfrm>
          <a:custGeom>
            <a:avLst/>
            <a:gdLst/>
            <a:ahLst/>
            <a:cxnLst/>
            <a:rect l="l" t="t" r="r" b="b"/>
            <a:pathLst>
              <a:path w="480694" h="438150">
                <a:moveTo>
                  <a:pt x="79297" y="113029"/>
                </a:moveTo>
                <a:lnTo>
                  <a:pt x="62812" y="113029"/>
                </a:lnTo>
                <a:lnTo>
                  <a:pt x="62812" y="360679"/>
                </a:lnTo>
                <a:lnTo>
                  <a:pt x="64525" y="369569"/>
                </a:lnTo>
                <a:lnTo>
                  <a:pt x="68904" y="377189"/>
                </a:lnTo>
                <a:lnTo>
                  <a:pt x="74809" y="382269"/>
                </a:lnTo>
                <a:lnTo>
                  <a:pt x="81100" y="384809"/>
                </a:lnTo>
                <a:lnTo>
                  <a:pt x="80980" y="415289"/>
                </a:lnTo>
                <a:lnTo>
                  <a:pt x="81089" y="419099"/>
                </a:lnTo>
                <a:lnTo>
                  <a:pt x="81554" y="429259"/>
                </a:lnTo>
                <a:lnTo>
                  <a:pt x="87688" y="438149"/>
                </a:lnTo>
                <a:lnTo>
                  <a:pt x="142344" y="438149"/>
                </a:lnTo>
                <a:lnTo>
                  <a:pt x="150270" y="430529"/>
                </a:lnTo>
                <a:lnTo>
                  <a:pt x="150270" y="422909"/>
                </a:lnTo>
                <a:lnTo>
                  <a:pt x="107026" y="422909"/>
                </a:lnTo>
                <a:lnTo>
                  <a:pt x="98149" y="421639"/>
                </a:lnTo>
                <a:lnTo>
                  <a:pt x="98041" y="401319"/>
                </a:lnTo>
                <a:lnTo>
                  <a:pt x="97980" y="384809"/>
                </a:lnTo>
                <a:lnTo>
                  <a:pt x="399127" y="384809"/>
                </a:lnTo>
                <a:lnTo>
                  <a:pt x="405410" y="382269"/>
                </a:lnTo>
                <a:lnTo>
                  <a:pt x="411316" y="377189"/>
                </a:lnTo>
                <a:lnTo>
                  <a:pt x="415700" y="369569"/>
                </a:lnTo>
                <a:lnTo>
                  <a:pt x="88828" y="369569"/>
                </a:lnTo>
                <a:lnTo>
                  <a:pt x="82002" y="367029"/>
                </a:lnTo>
                <a:lnTo>
                  <a:pt x="79286" y="358139"/>
                </a:lnTo>
                <a:lnTo>
                  <a:pt x="79168" y="350519"/>
                </a:lnTo>
                <a:lnTo>
                  <a:pt x="79289" y="318769"/>
                </a:lnTo>
                <a:lnTo>
                  <a:pt x="79297" y="113029"/>
                </a:lnTo>
                <a:close/>
              </a:path>
              <a:path w="480694" h="438150">
                <a:moveTo>
                  <a:pt x="346863" y="386079"/>
                </a:moveTo>
                <a:lnTo>
                  <a:pt x="329957" y="386079"/>
                </a:lnTo>
                <a:lnTo>
                  <a:pt x="329957" y="430529"/>
                </a:lnTo>
                <a:lnTo>
                  <a:pt x="337884" y="438149"/>
                </a:lnTo>
                <a:lnTo>
                  <a:pt x="382431" y="438149"/>
                </a:lnTo>
                <a:lnTo>
                  <a:pt x="394479" y="433069"/>
                </a:lnTo>
                <a:lnTo>
                  <a:pt x="397890" y="422909"/>
                </a:lnTo>
                <a:lnTo>
                  <a:pt x="346452" y="422909"/>
                </a:lnTo>
                <a:lnTo>
                  <a:pt x="346127" y="415289"/>
                </a:lnTo>
                <a:lnTo>
                  <a:pt x="346073" y="411479"/>
                </a:lnTo>
                <a:lnTo>
                  <a:pt x="346009" y="401319"/>
                </a:lnTo>
                <a:lnTo>
                  <a:pt x="346147" y="393699"/>
                </a:lnTo>
                <a:lnTo>
                  <a:pt x="346863" y="386079"/>
                </a:lnTo>
                <a:close/>
              </a:path>
              <a:path w="480694" h="438150">
                <a:moveTo>
                  <a:pt x="150270" y="386079"/>
                </a:moveTo>
                <a:lnTo>
                  <a:pt x="133537" y="386079"/>
                </a:lnTo>
                <a:lnTo>
                  <a:pt x="133779" y="422909"/>
                </a:lnTo>
                <a:lnTo>
                  <a:pt x="150270" y="422909"/>
                </a:lnTo>
                <a:lnTo>
                  <a:pt x="150270" y="386079"/>
                </a:lnTo>
                <a:close/>
              </a:path>
              <a:path w="480694" h="438150">
                <a:moveTo>
                  <a:pt x="399127" y="384809"/>
                </a:moveTo>
                <a:lnTo>
                  <a:pt x="97980" y="384809"/>
                </a:lnTo>
                <a:lnTo>
                  <a:pt x="98808" y="386079"/>
                </a:lnTo>
                <a:lnTo>
                  <a:pt x="375515" y="386079"/>
                </a:lnTo>
                <a:lnTo>
                  <a:pt x="381624" y="387349"/>
                </a:lnTo>
                <a:lnTo>
                  <a:pt x="382504" y="393699"/>
                </a:lnTo>
                <a:lnTo>
                  <a:pt x="382720" y="403859"/>
                </a:lnTo>
                <a:lnTo>
                  <a:pt x="382488" y="414019"/>
                </a:lnTo>
                <a:lnTo>
                  <a:pt x="382027" y="421639"/>
                </a:lnTo>
                <a:lnTo>
                  <a:pt x="375437" y="422909"/>
                </a:lnTo>
                <a:lnTo>
                  <a:pt x="397890" y="422909"/>
                </a:lnTo>
                <a:lnTo>
                  <a:pt x="399169" y="419099"/>
                </a:lnTo>
                <a:lnTo>
                  <a:pt x="399665" y="401319"/>
                </a:lnTo>
                <a:lnTo>
                  <a:pt x="399127" y="384809"/>
                </a:lnTo>
                <a:close/>
              </a:path>
              <a:path w="480694" h="438150">
                <a:moveTo>
                  <a:pt x="392246" y="16509"/>
                </a:moveTo>
                <a:lnTo>
                  <a:pt x="242668" y="16509"/>
                </a:lnTo>
                <a:lnTo>
                  <a:pt x="282255" y="17779"/>
                </a:lnTo>
                <a:lnTo>
                  <a:pt x="321645" y="20319"/>
                </a:lnTo>
                <a:lnTo>
                  <a:pt x="361565" y="24129"/>
                </a:lnTo>
                <a:lnTo>
                  <a:pt x="366947" y="25399"/>
                </a:lnTo>
                <a:lnTo>
                  <a:pt x="375047" y="26669"/>
                </a:lnTo>
                <a:lnTo>
                  <a:pt x="400327" y="55879"/>
                </a:lnTo>
                <a:lnTo>
                  <a:pt x="401033" y="331469"/>
                </a:lnTo>
                <a:lnTo>
                  <a:pt x="401285" y="351789"/>
                </a:lnTo>
                <a:lnTo>
                  <a:pt x="398757" y="365759"/>
                </a:lnTo>
                <a:lnTo>
                  <a:pt x="387919" y="369569"/>
                </a:lnTo>
                <a:lnTo>
                  <a:pt x="415700" y="369569"/>
                </a:lnTo>
                <a:lnTo>
                  <a:pt x="417415" y="360679"/>
                </a:lnTo>
                <a:lnTo>
                  <a:pt x="417415" y="113029"/>
                </a:lnTo>
                <a:lnTo>
                  <a:pt x="452557" y="113029"/>
                </a:lnTo>
                <a:lnTo>
                  <a:pt x="417415" y="96519"/>
                </a:lnTo>
                <a:lnTo>
                  <a:pt x="417415" y="55879"/>
                </a:lnTo>
                <a:lnTo>
                  <a:pt x="414542" y="40639"/>
                </a:lnTo>
                <a:lnTo>
                  <a:pt x="406707" y="27939"/>
                </a:lnTo>
                <a:lnTo>
                  <a:pt x="395090" y="17779"/>
                </a:lnTo>
                <a:lnTo>
                  <a:pt x="392246" y="16509"/>
                </a:lnTo>
                <a:close/>
              </a:path>
              <a:path w="480694" h="438150">
                <a:moveTo>
                  <a:pt x="123116" y="295909"/>
                </a:moveTo>
                <a:lnTo>
                  <a:pt x="116333" y="295909"/>
                </a:lnTo>
                <a:lnTo>
                  <a:pt x="99932" y="306069"/>
                </a:lnTo>
                <a:lnTo>
                  <a:pt x="94296" y="322579"/>
                </a:lnTo>
                <a:lnTo>
                  <a:pt x="98719" y="339089"/>
                </a:lnTo>
                <a:lnTo>
                  <a:pt x="112499" y="350519"/>
                </a:lnTo>
                <a:lnTo>
                  <a:pt x="123179" y="351789"/>
                </a:lnTo>
                <a:lnTo>
                  <a:pt x="157563" y="351789"/>
                </a:lnTo>
                <a:lnTo>
                  <a:pt x="167425" y="350519"/>
                </a:lnTo>
                <a:lnTo>
                  <a:pt x="181515" y="344169"/>
                </a:lnTo>
                <a:lnTo>
                  <a:pt x="186071" y="335279"/>
                </a:lnTo>
                <a:lnTo>
                  <a:pt x="117889" y="335279"/>
                </a:lnTo>
                <a:lnTo>
                  <a:pt x="112553" y="334009"/>
                </a:lnTo>
                <a:lnTo>
                  <a:pt x="111459" y="327659"/>
                </a:lnTo>
                <a:lnTo>
                  <a:pt x="112932" y="316229"/>
                </a:lnTo>
                <a:lnTo>
                  <a:pt x="121714" y="312419"/>
                </a:lnTo>
                <a:lnTo>
                  <a:pt x="183871" y="312419"/>
                </a:lnTo>
                <a:lnTo>
                  <a:pt x="179611" y="306069"/>
                </a:lnTo>
                <a:lnTo>
                  <a:pt x="132443" y="297179"/>
                </a:lnTo>
                <a:lnTo>
                  <a:pt x="123116" y="295909"/>
                </a:lnTo>
                <a:close/>
              </a:path>
              <a:path w="480694" h="438150">
                <a:moveTo>
                  <a:pt x="363545" y="295909"/>
                </a:moveTo>
                <a:lnTo>
                  <a:pt x="355042" y="295909"/>
                </a:lnTo>
                <a:lnTo>
                  <a:pt x="346406" y="297179"/>
                </a:lnTo>
                <a:lnTo>
                  <a:pt x="329112" y="298449"/>
                </a:lnTo>
                <a:lnTo>
                  <a:pt x="292264" y="318769"/>
                </a:lnTo>
                <a:lnTo>
                  <a:pt x="291478" y="326389"/>
                </a:lnTo>
                <a:lnTo>
                  <a:pt x="292954" y="334009"/>
                </a:lnTo>
                <a:lnTo>
                  <a:pt x="323595" y="351789"/>
                </a:lnTo>
                <a:lnTo>
                  <a:pt x="360993" y="351789"/>
                </a:lnTo>
                <a:lnTo>
                  <a:pt x="383741" y="335279"/>
                </a:lnTo>
                <a:lnTo>
                  <a:pt x="313865" y="335279"/>
                </a:lnTo>
                <a:lnTo>
                  <a:pt x="308123" y="332739"/>
                </a:lnTo>
                <a:lnTo>
                  <a:pt x="308199" y="318769"/>
                </a:lnTo>
                <a:lnTo>
                  <a:pt x="313404" y="317499"/>
                </a:lnTo>
                <a:lnTo>
                  <a:pt x="338595" y="314959"/>
                </a:lnTo>
                <a:lnTo>
                  <a:pt x="357569" y="312419"/>
                </a:lnTo>
                <a:lnTo>
                  <a:pt x="383883" y="312419"/>
                </a:lnTo>
                <a:lnTo>
                  <a:pt x="380620" y="306069"/>
                </a:lnTo>
                <a:lnTo>
                  <a:pt x="376428" y="300989"/>
                </a:lnTo>
                <a:lnTo>
                  <a:pt x="370705" y="298449"/>
                </a:lnTo>
                <a:lnTo>
                  <a:pt x="363545" y="295909"/>
                </a:lnTo>
                <a:close/>
              </a:path>
              <a:path w="480694" h="438150">
                <a:moveTo>
                  <a:pt x="183871" y="312419"/>
                </a:moveTo>
                <a:lnTo>
                  <a:pt x="121714" y="312419"/>
                </a:lnTo>
                <a:lnTo>
                  <a:pt x="136116" y="313689"/>
                </a:lnTo>
                <a:lnTo>
                  <a:pt x="154449" y="316229"/>
                </a:lnTo>
                <a:lnTo>
                  <a:pt x="167471" y="316229"/>
                </a:lnTo>
                <a:lnTo>
                  <a:pt x="173995" y="325119"/>
                </a:lnTo>
                <a:lnTo>
                  <a:pt x="171550" y="332739"/>
                </a:lnTo>
                <a:lnTo>
                  <a:pt x="165865" y="334009"/>
                </a:lnTo>
                <a:lnTo>
                  <a:pt x="158887" y="335279"/>
                </a:lnTo>
                <a:lnTo>
                  <a:pt x="186071" y="335279"/>
                </a:lnTo>
                <a:lnTo>
                  <a:pt x="188023" y="331469"/>
                </a:lnTo>
                <a:lnTo>
                  <a:pt x="187279" y="317499"/>
                </a:lnTo>
                <a:lnTo>
                  <a:pt x="183871" y="312419"/>
                </a:lnTo>
                <a:close/>
              </a:path>
              <a:path w="480694" h="438150">
                <a:moveTo>
                  <a:pt x="383883" y="312419"/>
                </a:moveTo>
                <a:lnTo>
                  <a:pt x="357569" y="312419"/>
                </a:lnTo>
                <a:lnTo>
                  <a:pt x="366180" y="314959"/>
                </a:lnTo>
                <a:lnTo>
                  <a:pt x="369305" y="322579"/>
                </a:lnTo>
                <a:lnTo>
                  <a:pt x="367583" y="330199"/>
                </a:lnTo>
                <a:lnTo>
                  <a:pt x="361655" y="334009"/>
                </a:lnTo>
                <a:lnTo>
                  <a:pt x="353433" y="335279"/>
                </a:lnTo>
                <a:lnTo>
                  <a:pt x="383741" y="335279"/>
                </a:lnTo>
                <a:lnTo>
                  <a:pt x="385524" y="328929"/>
                </a:lnTo>
                <a:lnTo>
                  <a:pt x="385604" y="320039"/>
                </a:lnTo>
                <a:lnTo>
                  <a:pt x="383883" y="312419"/>
                </a:lnTo>
                <a:close/>
              </a:path>
              <a:path w="480694" h="438150">
                <a:moveTo>
                  <a:pt x="149869" y="80009"/>
                </a:moveTo>
                <a:lnTo>
                  <a:pt x="131899" y="80009"/>
                </a:lnTo>
                <a:lnTo>
                  <a:pt x="118925" y="81279"/>
                </a:lnTo>
                <a:lnTo>
                  <a:pt x="88739" y="116839"/>
                </a:lnTo>
                <a:lnTo>
                  <a:pt x="88377" y="154939"/>
                </a:lnTo>
                <a:lnTo>
                  <a:pt x="88509" y="163829"/>
                </a:lnTo>
                <a:lnTo>
                  <a:pt x="88634" y="191769"/>
                </a:lnTo>
                <a:lnTo>
                  <a:pt x="88546" y="232409"/>
                </a:lnTo>
                <a:lnTo>
                  <a:pt x="106080" y="278129"/>
                </a:lnTo>
                <a:lnTo>
                  <a:pt x="172280" y="292099"/>
                </a:lnTo>
                <a:lnTo>
                  <a:pt x="218810" y="295909"/>
                </a:lnTo>
                <a:lnTo>
                  <a:pt x="261824" y="295909"/>
                </a:lnTo>
                <a:lnTo>
                  <a:pt x="304619" y="292099"/>
                </a:lnTo>
                <a:lnTo>
                  <a:pt x="350488" y="284479"/>
                </a:lnTo>
                <a:lnTo>
                  <a:pt x="371122" y="279399"/>
                </a:lnTo>
                <a:lnTo>
                  <a:pt x="246119" y="279399"/>
                </a:lnTo>
                <a:lnTo>
                  <a:pt x="196989" y="278129"/>
                </a:lnTo>
                <a:lnTo>
                  <a:pt x="143172" y="270509"/>
                </a:lnTo>
                <a:lnTo>
                  <a:pt x="131626" y="267969"/>
                </a:lnTo>
                <a:lnTo>
                  <a:pt x="120481" y="266699"/>
                </a:lnTo>
                <a:lnTo>
                  <a:pt x="111364" y="261619"/>
                </a:lnTo>
                <a:lnTo>
                  <a:pt x="105904" y="251459"/>
                </a:lnTo>
                <a:lnTo>
                  <a:pt x="105152" y="232409"/>
                </a:lnTo>
                <a:lnTo>
                  <a:pt x="105261" y="154939"/>
                </a:lnTo>
                <a:lnTo>
                  <a:pt x="105378" y="124459"/>
                </a:lnTo>
                <a:lnTo>
                  <a:pt x="106405" y="113029"/>
                </a:lnTo>
                <a:lnTo>
                  <a:pt x="110930" y="104139"/>
                </a:lnTo>
                <a:lnTo>
                  <a:pt x="120985" y="97789"/>
                </a:lnTo>
                <a:lnTo>
                  <a:pt x="131372" y="97789"/>
                </a:lnTo>
                <a:lnTo>
                  <a:pt x="147901" y="96519"/>
                </a:lnTo>
                <a:lnTo>
                  <a:pt x="384248" y="96519"/>
                </a:lnTo>
                <a:lnTo>
                  <a:pt x="383614" y="95249"/>
                </a:lnTo>
                <a:lnTo>
                  <a:pt x="372253" y="85089"/>
                </a:lnTo>
                <a:lnTo>
                  <a:pt x="359611" y="81279"/>
                </a:lnTo>
                <a:lnTo>
                  <a:pt x="182868" y="81279"/>
                </a:lnTo>
                <a:lnTo>
                  <a:pt x="149869" y="80009"/>
                </a:lnTo>
                <a:close/>
              </a:path>
              <a:path w="480694" h="438150">
                <a:moveTo>
                  <a:pt x="384248" y="96519"/>
                </a:moveTo>
                <a:lnTo>
                  <a:pt x="147901" y="96519"/>
                </a:lnTo>
                <a:lnTo>
                  <a:pt x="165052" y="97789"/>
                </a:lnTo>
                <a:lnTo>
                  <a:pt x="346654" y="97789"/>
                </a:lnTo>
                <a:lnTo>
                  <a:pt x="360014" y="99059"/>
                </a:lnTo>
                <a:lnTo>
                  <a:pt x="368728" y="104139"/>
                </a:lnTo>
                <a:lnTo>
                  <a:pt x="373459" y="111759"/>
                </a:lnTo>
                <a:lnTo>
                  <a:pt x="374874" y="125729"/>
                </a:lnTo>
                <a:lnTo>
                  <a:pt x="374886" y="248919"/>
                </a:lnTo>
                <a:lnTo>
                  <a:pt x="375253" y="253999"/>
                </a:lnTo>
                <a:lnTo>
                  <a:pt x="362606" y="267969"/>
                </a:lnTo>
                <a:lnTo>
                  <a:pt x="348390" y="267969"/>
                </a:lnTo>
                <a:lnTo>
                  <a:pt x="295080" y="275589"/>
                </a:lnTo>
                <a:lnTo>
                  <a:pt x="246119" y="279399"/>
                </a:lnTo>
                <a:lnTo>
                  <a:pt x="371122" y="279399"/>
                </a:lnTo>
                <a:lnTo>
                  <a:pt x="375008" y="276859"/>
                </a:lnTo>
                <a:lnTo>
                  <a:pt x="380951" y="273049"/>
                </a:lnTo>
                <a:lnTo>
                  <a:pt x="386344" y="267969"/>
                </a:lnTo>
                <a:lnTo>
                  <a:pt x="362606" y="267969"/>
                </a:lnTo>
                <a:lnTo>
                  <a:pt x="358282" y="266699"/>
                </a:lnTo>
                <a:lnTo>
                  <a:pt x="386767" y="266699"/>
                </a:lnTo>
                <a:lnTo>
                  <a:pt x="389307" y="259079"/>
                </a:lnTo>
                <a:lnTo>
                  <a:pt x="391323" y="246379"/>
                </a:lnTo>
                <a:lnTo>
                  <a:pt x="391784" y="232409"/>
                </a:lnTo>
                <a:lnTo>
                  <a:pt x="391661" y="204469"/>
                </a:lnTo>
                <a:lnTo>
                  <a:pt x="391549" y="132079"/>
                </a:lnTo>
                <a:lnTo>
                  <a:pt x="391316" y="118109"/>
                </a:lnTo>
                <a:lnTo>
                  <a:pt x="389320" y="106679"/>
                </a:lnTo>
                <a:lnTo>
                  <a:pt x="384248" y="96519"/>
                </a:lnTo>
                <a:close/>
              </a:path>
              <a:path w="480694" h="438150">
                <a:moveTo>
                  <a:pt x="254425" y="0"/>
                </a:moveTo>
                <a:lnTo>
                  <a:pt x="196149" y="0"/>
                </a:lnTo>
                <a:lnTo>
                  <a:pt x="162208" y="2539"/>
                </a:lnTo>
                <a:lnTo>
                  <a:pt x="112438" y="8889"/>
                </a:lnTo>
                <a:lnTo>
                  <a:pt x="74384" y="26669"/>
                </a:lnTo>
                <a:lnTo>
                  <a:pt x="62812" y="55879"/>
                </a:lnTo>
                <a:lnTo>
                  <a:pt x="62812" y="96519"/>
                </a:lnTo>
                <a:lnTo>
                  <a:pt x="54790" y="97789"/>
                </a:lnTo>
                <a:lnTo>
                  <a:pt x="24184" y="120649"/>
                </a:lnTo>
                <a:lnTo>
                  <a:pt x="22265" y="124459"/>
                </a:lnTo>
                <a:lnTo>
                  <a:pt x="13996" y="124459"/>
                </a:lnTo>
                <a:lnTo>
                  <a:pt x="9467" y="126999"/>
                </a:lnTo>
                <a:lnTo>
                  <a:pt x="2080" y="135889"/>
                </a:lnTo>
                <a:lnTo>
                  <a:pt x="759" y="139699"/>
                </a:lnTo>
                <a:lnTo>
                  <a:pt x="0" y="142239"/>
                </a:lnTo>
                <a:lnTo>
                  <a:pt x="0" y="204469"/>
                </a:lnTo>
                <a:lnTo>
                  <a:pt x="1565" y="212089"/>
                </a:lnTo>
                <a:lnTo>
                  <a:pt x="5765" y="219709"/>
                </a:lnTo>
                <a:lnTo>
                  <a:pt x="11853" y="223519"/>
                </a:lnTo>
                <a:lnTo>
                  <a:pt x="19083" y="226059"/>
                </a:lnTo>
                <a:lnTo>
                  <a:pt x="38958" y="226059"/>
                </a:lnTo>
                <a:lnTo>
                  <a:pt x="45788" y="223519"/>
                </a:lnTo>
                <a:lnTo>
                  <a:pt x="51921" y="219709"/>
                </a:lnTo>
                <a:lnTo>
                  <a:pt x="56343" y="214629"/>
                </a:lnTo>
                <a:lnTo>
                  <a:pt x="57476" y="209549"/>
                </a:lnTo>
                <a:lnTo>
                  <a:pt x="16753" y="209549"/>
                </a:lnTo>
                <a:lnTo>
                  <a:pt x="16465" y="208279"/>
                </a:lnTo>
                <a:lnTo>
                  <a:pt x="16527" y="171449"/>
                </a:lnTo>
                <a:lnTo>
                  <a:pt x="16373" y="165099"/>
                </a:lnTo>
                <a:lnTo>
                  <a:pt x="16215" y="154939"/>
                </a:lnTo>
                <a:lnTo>
                  <a:pt x="16791" y="146049"/>
                </a:lnTo>
                <a:lnTo>
                  <a:pt x="18715" y="142239"/>
                </a:lnTo>
                <a:lnTo>
                  <a:pt x="21196" y="140969"/>
                </a:lnTo>
                <a:lnTo>
                  <a:pt x="58042" y="140969"/>
                </a:lnTo>
                <a:lnTo>
                  <a:pt x="58042" y="134619"/>
                </a:lnTo>
                <a:lnTo>
                  <a:pt x="50396" y="126999"/>
                </a:lnTo>
                <a:lnTo>
                  <a:pt x="41346" y="124459"/>
                </a:lnTo>
                <a:lnTo>
                  <a:pt x="42663" y="119379"/>
                </a:lnTo>
                <a:lnTo>
                  <a:pt x="51565" y="113029"/>
                </a:lnTo>
                <a:lnTo>
                  <a:pt x="79297" y="113029"/>
                </a:lnTo>
                <a:lnTo>
                  <a:pt x="79296" y="63499"/>
                </a:lnTo>
                <a:lnTo>
                  <a:pt x="107439" y="26669"/>
                </a:lnTo>
                <a:lnTo>
                  <a:pt x="162992" y="19049"/>
                </a:lnTo>
                <a:lnTo>
                  <a:pt x="202157" y="16509"/>
                </a:lnTo>
                <a:lnTo>
                  <a:pt x="392246" y="16509"/>
                </a:lnTo>
                <a:lnTo>
                  <a:pt x="380869" y="11429"/>
                </a:lnTo>
                <a:lnTo>
                  <a:pt x="354716" y="6349"/>
                </a:lnTo>
                <a:lnTo>
                  <a:pt x="281879" y="1269"/>
                </a:lnTo>
                <a:lnTo>
                  <a:pt x="254425" y="0"/>
                </a:lnTo>
                <a:close/>
              </a:path>
              <a:path w="480694" h="438150">
                <a:moveTo>
                  <a:pt x="452557" y="113029"/>
                </a:moveTo>
                <a:lnTo>
                  <a:pt x="428661" y="113029"/>
                </a:lnTo>
                <a:lnTo>
                  <a:pt x="437565" y="119379"/>
                </a:lnTo>
                <a:lnTo>
                  <a:pt x="438882" y="124459"/>
                </a:lnTo>
                <a:lnTo>
                  <a:pt x="429832" y="126999"/>
                </a:lnTo>
                <a:lnTo>
                  <a:pt x="422186" y="134619"/>
                </a:lnTo>
                <a:lnTo>
                  <a:pt x="422186" y="207009"/>
                </a:lnTo>
                <a:lnTo>
                  <a:pt x="423884" y="214629"/>
                </a:lnTo>
                <a:lnTo>
                  <a:pt x="428306" y="219709"/>
                </a:lnTo>
                <a:lnTo>
                  <a:pt x="434438" y="223519"/>
                </a:lnTo>
                <a:lnTo>
                  <a:pt x="441269" y="226059"/>
                </a:lnTo>
                <a:lnTo>
                  <a:pt x="461144" y="226059"/>
                </a:lnTo>
                <a:lnTo>
                  <a:pt x="468374" y="223519"/>
                </a:lnTo>
                <a:lnTo>
                  <a:pt x="474462" y="219709"/>
                </a:lnTo>
                <a:lnTo>
                  <a:pt x="478663" y="212089"/>
                </a:lnTo>
                <a:lnTo>
                  <a:pt x="479185" y="209549"/>
                </a:lnTo>
                <a:lnTo>
                  <a:pt x="445204" y="209549"/>
                </a:lnTo>
                <a:lnTo>
                  <a:pt x="440578" y="208279"/>
                </a:lnTo>
                <a:lnTo>
                  <a:pt x="436780" y="204469"/>
                </a:lnTo>
                <a:lnTo>
                  <a:pt x="438497" y="191769"/>
                </a:lnTo>
                <a:lnTo>
                  <a:pt x="438576" y="142239"/>
                </a:lnTo>
                <a:lnTo>
                  <a:pt x="439908" y="140969"/>
                </a:lnTo>
                <a:lnTo>
                  <a:pt x="460396" y="140969"/>
                </a:lnTo>
                <a:lnTo>
                  <a:pt x="463751" y="139699"/>
                </a:lnTo>
                <a:lnTo>
                  <a:pt x="479154" y="139699"/>
                </a:lnTo>
                <a:lnTo>
                  <a:pt x="478617" y="137159"/>
                </a:lnTo>
                <a:lnTo>
                  <a:pt x="474077" y="130809"/>
                </a:lnTo>
                <a:lnTo>
                  <a:pt x="467046" y="125729"/>
                </a:lnTo>
                <a:lnTo>
                  <a:pt x="457963" y="124459"/>
                </a:lnTo>
                <a:lnTo>
                  <a:pt x="453632" y="116839"/>
                </a:lnTo>
                <a:lnTo>
                  <a:pt x="452557" y="113029"/>
                </a:lnTo>
                <a:close/>
              </a:path>
              <a:path w="480694" h="438150">
                <a:moveTo>
                  <a:pt x="58042" y="140969"/>
                </a:moveTo>
                <a:lnTo>
                  <a:pt x="41738" y="140969"/>
                </a:lnTo>
                <a:lnTo>
                  <a:pt x="41817" y="205739"/>
                </a:lnTo>
                <a:lnTo>
                  <a:pt x="39653" y="208279"/>
                </a:lnTo>
                <a:lnTo>
                  <a:pt x="35179" y="209549"/>
                </a:lnTo>
                <a:lnTo>
                  <a:pt x="57476" y="209549"/>
                </a:lnTo>
                <a:lnTo>
                  <a:pt x="58042" y="207009"/>
                </a:lnTo>
                <a:lnTo>
                  <a:pt x="58042" y="140969"/>
                </a:lnTo>
                <a:close/>
              </a:path>
              <a:path w="480694" h="438150">
                <a:moveTo>
                  <a:pt x="479154" y="139699"/>
                </a:moveTo>
                <a:lnTo>
                  <a:pt x="463751" y="139699"/>
                </a:lnTo>
                <a:lnTo>
                  <a:pt x="463751" y="208279"/>
                </a:lnTo>
                <a:lnTo>
                  <a:pt x="462066" y="209549"/>
                </a:lnTo>
                <a:lnTo>
                  <a:pt x="479185" y="209549"/>
                </a:lnTo>
                <a:lnTo>
                  <a:pt x="480228" y="204469"/>
                </a:lnTo>
                <a:lnTo>
                  <a:pt x="480228" y="144779"/>
                </a:lnTo>
                <a:lnTo>
                  <a:pt x="479154" y="139699"/>
                </a:lnTo>
                <a:close/>
              </a:path>
              <a:path w="480694" h="438150">
                <a:moveTo>
                  <a:pt x="343740" y="80009"/>
                </a:moveTo>
                <a:lnTo>
                  <a:pt x="327179" y="80009"/>
                </a:lnTo>
                <a:lnTo>
                  <a:pt x="312465" y="81279"/>
                </a:lnTo>
                <a:lnTo>
                  <a:pt x="359611" y="81279"/>
                </a:lnTo>
                <a:lnTo>
                  <a:pt x="343740" y="80009"/>
                </a:lnTo>
                <a:close/>
              </a:path>
              <a:path w="480694" h="438150">
                <a:moveTo>
                  <a:pt x="165329" y="43179"/>
                </a:moveTo>
                <a:lnTo>
                  <a:pt x="148838" y="43179"/>
                </a:lnTo>
                <a:lnTo>
                  <a:pt x="139514" y="44449"/>
                </a:lnTo>
                <a:lnTo>
                  <a:pt x="130211" y="46989"/>
                </a:lnTo>
                <a:lnTo>
                  <a:pt x="131878" y="58419"/>
                </a:lnTo>
                <a:lnTo>
                  <a:pt x="139340" y="59689"/>
                </a:lnTo>
                <a:lnTo>
                  <a:pt x="152901" y="60959"/>
                </a:lnTo>
                <a:lnTo>
                  <a:pt x="315352" y="60959"/>
                </a:lnTo>
                <a:lnTo>
                  <a:pt x="332757" y="59689"/>
                </a:lnTo>
                <a:lnTo>
                  <a:pt x="339342" y="57149"/>
                </a:lnTo>
                <a:lnTo>
                  <a:pt x="340286" y="46989"/>
                </a:lnTo>
                <a:lnTo>
                  <a:pt x="331821" y="44449"/>
                </a:lnTo>
                <a:lnTo>
                  <a:pt x="194000" y="44449"/>
                </a:lnTo>
                <a:lnTo>
                  <a:pt x="165329" y="43179"/>
                </a:lnTo>
                <a:close/>
              </a:path>
              <a:path w="480694" h="438150">
                <a:moveTo>
                  <a:pt x="310492" y="43179"/>
                </a:moveTo>
                <a:lnTo>
                  <a:pt x="194000" y="44449"/>
                </a:lnTo>
                <a:lnTo>
                  <a:pt x="331821" y="44449"/>
                </a:lnTo>
                <a:lnTo>
                  <a:pt x="310492" y="43179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8812724" y="4694238"/>
            <a:ext cx="1128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 smtClean="0">
                <a:solidFill>
                  <a:srgbClr val="002060"/>
                </a:solidFill>
                <a:latin typeface="Ubuntu"/>
              </a:rPr>
              <a:t>Тусгай захиалгат тээвэр </a:t>
            </a:r>
            <a:endParaRPr lang="en-US" sz="1200" b="1" spc="21" dirty="0">
              <a:solidFill>
                <a:srgbClr val="002060"/>
              </a:solidFill>
              <a:latin typeface="Ubuntu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166486" y="4873633"/>
            <a:ext cx="557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spc="21" dirty="0">
                <a:solidFill>
                  <a:srgbClr val="002060"/>
                </a:solidFill>
                <a:latin typeface="Ubuntu"/>
              </a:rPr>
              <a:t>7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 rot="10800000" flipH="1" flipV="1">
            <a:off x="8664530" y="5577460"/>
            <a:ext cx="1391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b="1" spc="21" dirty="0">
                <a:solidFill>
                  <a:srgbClr val="002060"/>
                </a:solidFill>
                <a:latin typeface="Ubuntu"/>
              </a:rPr>
              <a:t>Инженерийн байгууллагын захиалгат тээвэр 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10800000" flipV="1">
            <a:off x="10056421" y="5610808"/>
            <a:ext cx="82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spc="21" dirty="0" smtClean="0">
                <a:solidFill>
                  <a:srgbClr val="002060"/>
                </a:solidFill>
                <a:latin typeface="Ubuntu"/>
              </a:rPr>
              <a:t>68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34" name="Picture 10" descr="Free icons - Free vector icons - Free SVG, PSD, PNG, EPS, Ai &amp; Icon Fo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5" y="3436647"/>
            <a:ext cx="1201216" cy="11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1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mn-MN" sz="16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mn-MN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mn-MN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КОРОНАВИРУСТ </a:t>
            </a:r>
            <a:r>
              <a:rPr lang="mn-MN" sz="1600" b="1" dirty="0">
                <a:solidFill>
                  <a:srgbClr val="002060"/>
                </a:solidFill>
                <a:latin typeface="Arial" panose="020B0604020202020204" pitchFamily="34" charset="0"/>
              </a:rPr>
              <a:t>/КОВИД-19/ ЦАР ТАХЛЫН ҮЕД ХИЙГДСЭН </a:t>
            </a:r>
            <a:r>
              <a:rPr lang="mn-MN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АРИУТГАЛ ХАЛДВАРГҮЙТГЭЛИЙН АЖИЛ </a:t>
            </a:r>
            <a:endParaRPr lang="mn-MN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0928" y="1286359"/>
            <a:ext cx="10957303" cy="1859797"/>
          </a:xfrm>
        </p:spPr>
        <p:txBody>
          <a:bodyPr/>
          <a:lstStyle/>
          <a:p>
            <a:r>
              <a:rPr lang="mn-MN" dirty="0"/>
              <a:t> </a:t>
            </a:r>
            <a:endParaRPr lang="en-US" dirty="0"/>
          </a:p>
          <a:p>
            <a:pPr algn="just">
              <a:lnSpc>
                <a:spcPct val="100000"/>
              </a:lnSpc>
            </a:pPr>
            <a:endParaRPr lang="en-US" sz="1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Тус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газраас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Улсын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онцгой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комиссын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даргын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2021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оны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02-р сарын 22-ны өдрийн 18 дугаар тушаалаар батлагдсан “Коронавируст халдвар Ковид-19-аас сэргийлэх арга хэмжээг зохион байгуулах түр журам”-ын дагуу  нийтийн тээврийн үйлчилгээ эрхлэгч аж ахуйн нэгж, байгууллагуудад  2021 оны 02 дугаар сарын 22-ны өдрийн 3/187, 3/188 тоот албан бичгээр 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хүргүүлж, ариутгал цэвэрлэгээнд Газрын даргын баталсан хуваарийн дагуу удирдлагууд хяналт тавин ажиллаж байна. </a:t>
            </a:r>
          </a:p>
          <a:p>
            <a:pPr algn="just">
              <a:lnSpc>
                <a:spcPct val="100000"/>
              </a:lnSpc>
            </a:pP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Захирагчийн ажлын албанд тайлан мэдээг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2021 оны 02 дугаар сарын 25-ны өдрийн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3/208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, 03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дугаар сарын 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15-ны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өдрийн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 3/291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тоот албан бичгүүдээр хүргүүлсэн.  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 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8"/>
          <a:stretch/>
        </p:blipFill>
        <p:spPr>
          <a:xfrm>
            <a:off x="6096000" y="3622292"/>
            <a:ext cx="5072596" cy="2572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0" y="3377290"/>
            <a:ext cx="4467878" cy="28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0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3E23CC0-9D17-4A8F-A2A3-81BB7216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22" y="996287"/>
            <a:ext cx="11220995" cy="55168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2021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03 дугаар сарын 17-ны </a:t>
            </a:r>
            <a:r>
              <a:rPr lang="mn-MN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өдөр Баянзүрх </a:t>
            </a:r>
            <a:r>
              <a:rPr lang="mn-MN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дүүргийн 26 дугаар хорооны нутаг дэвсгэрт хатуу хөл хорио тогтоож авто замын хөдөлгөөнийг хязгаарласантай холбогдуулан нийтийн тээврийн үйлчилгээний 9 чиглэлийн төлөвлөлт, зохицуулалтыг хийн ажиллаж байна.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mn-M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r>
              <a:rPr lang="mn-M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  <a:tabLst>
                <a:tab pos="534988" algn="l"/>
              </a:tabLst>
            </a:pPr>
            <a:endPara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tabLst>
                <a:tab pos="534988" algn="l"/>
              </a:tabLs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8549" y="242704"/>
            <a:ext cx="8083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ТЭЭВРИЙН ҮЙЛЧИЛГЭЭНИЙ</a:t>
            </a:r>
            <a:r>
              <a:rPr lang="en-US" b="1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b="1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ТӨЛӨВЛӨЛТ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429603" y="7173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ntg-log-60\Documents\Received Files\Чиглэлүүдийн зураглал БЗД 26-р хороо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60" y="1865628"/>
            <a:ext cx="6715638" cy="4647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93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9AC564-EC8E-4FF2-8944-3397ABC1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391" y="1420967"/>
            <a:ext cx="8911542" cy="49599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Парк шинэчлэлт.</a:t>
            </a:r>
          </a:p>
          <a:p>
            <a:pPr lvl="1" algn="just"/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Нийт тээврийн хэрэгслүүдийн насжилт өндөр, 990 автобус үйлчилгээнээс хасагдана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000" i="1" dirty="0" smtClean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mn-MN" sz="2000" i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Таксийн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тээврийн хэрэгслийн хүрэлцээ. </a:t>
            </a:r>
          </a:p>
          <a:p>
            <a:pPr lvl="1" algn="just"/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Хууль бусаар </a:t>
            </a:r>
            <a:r>
              <a:rPr lang="mn-MN" sz="2000" i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таксийн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үйлчилгээ эрхлэгчдийн тоо их. Албан ёсны бүртгэлтэй </a:t>
            </a:r>
            <a:r>
              <a:rPr lang="mn-MN" sz="2000" i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таксийн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тоо буурч байгаа. Таксийн бодлого хэрэгжүүлэх, хяналт шалгалт хийхэд хөндлөнгийн нөлөөлөл болон өөр байгууллагын чиг үүргийн давхардлыг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арилгах</a:t>
            </a:r>
            <a:endParaRPr lang="en-US" sz="2000" i="1" dirty="0" smtClean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mn-MN" sz="2000" i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CNG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түлшний хүрэлцээг нэмэгдүүлэх. </a:t>
            </a:r>
          </a:p>
          <a:p>
            <a:pPr lvl="1" algn="just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CNG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нийлүүлэгч 1 компанитай бөгөөд уг компанийн үйл ажиллагаа үе үе доголддогоос түлшгүй болж үйлчилгээ эрхлэгчид тээврийн хэрэгслийн хөдөлгүүрийг солих болсон. </a:t>
            </a:r>
            <a:endParaRPr lang="en-US" sz="2000" i="1" dirty="0" smtClean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mn-MN" sz="2000" i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Замын түгжрэлээс хамаарч нийтийн тээврийн цагийн хуваарийн мөрдөлт алдагдаж, рейсийн тоо хэмжээ буурч байна.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A042822-D111-456D-837D-6B25FFC9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0" y="789836"/>
            <a:ext cx="10515600" cy="286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ctr">
              <a:lnSpc>
                <a:spcPts val="1200"/>
              </a:lnSpc>
              <a:spcAft>
                <a:spcPts val="0"/>
              </a:spcAft>
            </a:pP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ТУЛГАМДАЖ БУЙ АСУУДАЛ 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DCE953-980F-4EA3-9F5B-410040D33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26041" r="6646" b="26839"/>
          <a:stretch/>
        </p:blipFill>
        <p:spPr>
          <a:xfrm>
            <a:off x="558882" y="1420967"/>
            <a:ext cx="1970562" cy="8914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2" y="2440949"/>
            <a:ext cx="2012132" cy="1134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21886" r="13926" b="9293"/>
          <a:stretch/>
        </p:blipFill>
        <p:spPr>
          <a:xfrm>
            <a:off x="974518" y="3612391"/>
            <a:ext cx="1388672" cy="1308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2" y="4957092"/>
            <a:ext cx="2049631" cy="11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9AC564-EC8E-4FF2-8944-3397ABC1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759" y="1419367"/>
            <a:ext cx="9096173" cy="4961584"/>
          </a:xfrm>
        </p:spPr>
        <p:txBody>
          <a:bodyPr>
            <a:normAutofit fontScale="77500" lnSpcReduction="20000"/>
          </a:bodyPr>
          <a:lstStyle/>
          <a:p>
            <a:pPr marL="228600" lvl="1" algn="just">
              <a:spcBef>
                <a:spcPts val="1000"/>
              </a:spcBef>
            </a:pPr>
            <a:r>
              <a:rPr lang="mn-MN" sz="2800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Бодлого, төлөвлөлт</a:t>
            </a:r>
          </a:p>
          <a:p>
            <a:pPr marL="228600" lvl="1" algn="just">
              <a:spcBef>
                <a:spcPts val="1000"/>
              </a:spcBef>
            </a:pPr>
            <a:r>
              <a:rPr lang="mn-MN" sz="21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Тус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газрын даргын 2021 оны 03 дугаар сарын 04-ны өдрийн А/22 дугаар тушаалаар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баталсан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Нийслэлийн нийтийн тээврийн салбарын бодлого, төлөвлөлтийг боловсронгуй болгох талаар санал боловсруулах ажлын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хэсэг</a:t>
            </a:r>
            <a:endParaRPr lang="mn-MN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Парк шинэчлэлт</a:t>
            </a:r>
          </a:p>
          <a:p>
            <a:pPr lvl="1" algn="just"/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Тус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газрын даргын 2021 оны 03 дугаар сарын 04-ны өдрийн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А/21 дүгээр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тушаалаар баталсан Нийслэлийн нийтийн тээврийн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үйлчилгээний автобусны парк шинэчлэлтийг олон улсын стандартад нийцүүлэн судалж, санал боловсруулж дүгнэлт гаргах ажлын хэсэг</a:t>
            </a:r>
            <a:endParaRPr lang="en-US" sz="2000" i="1" dirty="0" smtClean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Нийтийн тээврийн үйлчилгээ эрхлэгч аж ахуйн нэгж, байгууллагууд </a:t>
            </a:r>
          </a:p>
          <a:p>
            <a:pPr lvl="1" algn="just"/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Тус газрын даргын 2021 оны 03 дугаар сарын 04-ны өдрийн А/20 дугаар тушаалаар баталсан Нийслэлийн нийтийн тээврийн үйлчилгээ эрхлэгч аж ахуйн нэгж, байгууллагуудын үйл ажиллагааны менежментийг сайжруулах талаар судалж, танилцуулах ажлын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хэсэг</a:t>
            </a:r>
            <a:endParaRPr lang="mn-MN" dirty="0" smtClean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Таксийн үйлчилгээ</a:t>
            </a:r>
            <a:endParaRPr lang="mn-MN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Тус газрын даргын 2021 оны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02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дугаар сарын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26-ны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өдрийн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А/18 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дугаар тушаалаар баталсан </a:t>
            </a:r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Төр, хувийн хэвшлийн хамтын түншлэлийн хүрээнд нийслэлийн таксийн үйлчилгээг сайжруулах, боловсронгуй болгох талаар судалгаа хийж, санал боловсруулах ажлын хэсэг </a:t>
            </a:r>
          </a:p>
          <a:p>
            <a:pPr lvl="1" algn="just"/>
            <a:r>
              <a:rPr lang="mn-MN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Дээрх ажлын хэсгүүдийг байгуулж, 2021 онд хэрэгжүүлэх төлөвлөгөө гарган ажиллаж байна. </a:t>
            </a:r>
            <a:endParaRPr lang="mn-MN" sz="2000" i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A042822-D111-456D-837D-6B25FFC9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0" y="759886"/>
            <a:ext cx="10515600" cy="286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ctr">
              <a:lnSpc>
                <a:spcPts val="1200"/>
              </a:lnSpc>
              <a:spcAft>
                <a:spcPts val="0"/>
              </a:spcAft>
            </a:pP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ЦААШИД ХЭРЭГЖҮҮЛЭХ АРГА ХЭМЖЭЭ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8" descr="File:Taxi Icon.png - Wikipedia"/>
          <p:cNvSpPr>
            <a:spLocks noChangeAspect="1" noChangeArrowheads="1"/>
          </p:cNvSpPr>
          <p:nvPr/>
        </p:nvSpPr>
        <p:spPr bwMode="auto">
          <a:xfrm>
            <a:off x="307974" y="7937"/>
            <a:ext cx="982611" cy="9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 descr="Taxi - ZOO AFRIC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98"/>
            <a:ext cx="2961564" cy="11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iltech.com.tr/wp-content/uploads/2019/06/Volvo_Electric_range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77955"/>
            <a:ext cx="2530760" cy="14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3" y="1269241"/>
            <a:ext cx="1283241" cy="128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Company, executive, management, manager, operation icon - Download on  Iconfind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Management Icon Png #167934 - Free Icons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78" y="3497849"/>
            <a:ext cx="1514909" cy="15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9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6368" y="3205445"/>
            <a:ext cx="8254127" cy="622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mn-MN" sz="3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АНХААРАЛ ХАНДУУЛСАНД БАЯРЛАЛАА.</a:t>
            </a:r>
            <a:endParaRPr lang="en-US" sz="3200" dirty="0">
              <a:solidFill>
                <a:srgbClr val="CE334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9D9552-AF93-476C-A814-7EA458180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27819" r="36191" b="46996"/>
          <a:stretch/>
        </p:blipFill>
        <p:spPr>
          <a:xfrm>
            <a:off x="5294489" y="129823"/>
            <a:ext cx="4707468" cy="10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xmlns="" id="{C3FCCF1D-0D94-474C-AEEB-B35C20DC9B46}"/>
              </a:ext>
            </a:extLst>
          </p:cNvPr>
          <p:cNvSpPr txBox="1"/>
          <p:nvPr/>
        </p:nvSpPr>
        <p:spPr>
          <a:xfrm>
            <a:off x="1923176" y="569327"/>
            <a:ext cx="965934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070"/>
            <a:r>
              <a:rPr lang="mn-MN" sz="16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ӨДӨРТ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АЖИЛЛАЖ </a:t>
            </a:r>
            <a:r>
              <a:rPr lang="mn-MN" sz="1600" b="1" spc="-4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БАЙГАА </a:t>
            </a:r>
            <a:r>
              <a:rPr lang="mn-MN" sz="1600" b="1" spc="-1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ТЭЭВРИЙН ХЭРЭГСЛИЙН </a:t>
            </a:r>
            <a:r>
              <a:rPr lang="mn-MN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БҮТЭЦ</a:t>
            </a:r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xmlns="" id="{44F1F772-A15B-49E2-A5D7-5765C0D84C25}"/>
              </a:ext>
            </a:extLst>
          </p:cNvPr>
          <p:cNvSpPr/>
          <p:nvPr/>
        </p:nvSpPr>
        <p:spPr>
          <a:xfrm>
            <a:off x="1368494" y="5846246"/>
            <a:ext cx="207458" cy="425487"/>
          </a:xfrm>
          <a:custGeom>
            <a:avLst/>
            <a:gdLst/>
            <a:ahLst/>
            <a:cxnLst/>
            <a:rect l="l" t="t" r="r" b="b"/>
            <a:pathLst>
              <a:path w="99695" h="204469">
                <a:moveTo>
                  <a:pt x="11275" y="0"/>
                </a:moveTo>
                <a:lnTo>
                  <a:pt x="651" y="10897"/>
                </a:lnTo>
                <a:lnTo>
                  <a:pt x="0" y="14036"/>
                </a:lnTo>
                <a:lnTo>
                  <a:pt x="21" y="97574"/>
                </a:lnTo>
                <a:lnTo>
                  <a:pt x="1210" y="109217"/>
                </a:lnTo>
                <a:lnTo>
                  <a:pt x="5230" y="116884"/>
                </a:lnTo>
                <a:lnTo>
                  <a:pt x="12720" y="121132"/>
                </a:lnTo>
                <a:lnTo>
                  <a:pt x="24317" y="122521"/>
                </a:lnTo>
                <a:lnTo>
                  <a:pt x="24457" y="136025"/>
                </a:lnTo>
                <a:lnTo>
                  <a:pt x="24316" y="176080"/>
                </a:lnTo>
                <a:lnTo>
                  <a:pt x="24298" y="187010"/>
                </a:lnTo>
                <a:lnTo>
                  <a:pt x="23352" y="191531"/>
                </a:lnTo>
                <a:lnTo>
                  <a:pt x="35391" y="204462"/>
                </a:lnTo>
                <a:lnTo>
                  <a:pt x="39822" y="204238"/>
                </a:lnTo>
                <a:lnTo>
                  <a:pt x="49880" y="204238"/>
                </a:lnTo>
                <a:lnTo>
                  <a:pt x="63539" y="202524"/>
                </a:lnTo>
                <a:lnTo>
                  <a:pt x="71175" y="197319"/>
                </a:lnTo>
                <a:lnTo>
                  <a:pt x="74499" y="188535"/>
                </a:lnTo>
                <a:lnTo>
                  <a:pt x="75189" y="176677"/>
                </a:lnTo>
                <a:lnTo>
                  <a:pt x="75138" y="122655"/>
                </a:lnTo>
                <a:lnTo>
                  <a:pt x="86039" y="121080"/>
                </a:lnTo>
                <a:lnTo>
                  <a:pt x="93617" y="117511"/>
                </a:lnTo>
                <a:lnTo>
                  <a:pt x="98036" y="110244"/>
                </a:lnTo>
                <a:lnTo>
                  <a:pt x="99460" y="97574"/>
                </a:lnTo>
                <a:lnTo>
                  <a:pt x="99485" y="15466"/>
                </a:lnTo>
                <a:lnTo>
                  <a:pt x="98315" y="9554"/>
                </a:lnTo>
                <a:lnTo>
                  <a:pt x="88318" y="561"/>
                </a:lnTo>
                <a:lnTo>
                  <a:pt x="83383" y="76"/>
                </a:lnTo>
                <a:lnTo>
                  <a:pt x="11275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xmlns="" id="{4F5A635C-AFF7-48D1-8B09-7501127285D0}"/>
              </a:ext>
            </a:extLst>
          </p:cNvPr>
          <p:cNvSpPr/>
          <p:nvPr/>
        </p:nvSpPr>
        <p:spPr>
          <a:xfrm>
            <a:off x="1186230" y="5879178"/>
            <a:ext cx="181030" cy="392452"/>
          </a:xfrm>
          <a:custGeom>
            <a:avLst/>
            <a:gdLst/>
            <a:ahLst/>
            <a:cxnLst/>
            <a:rect l="l" t="t" r="r" b="b"/>
            <a:pathLst>
              <a:path w="86995" h="188594">
                <a:moveTo>
                  <a:pt x="63323" y="0"/>
                </a:moveTo>
                <a:lnTo>
                  <a:pt x="23608" y="119"/>
                </a:lnTo>
                <a:lnTo>
                  <a:pt x="0" y="29609"/>
                </a:lnTo>
                <a:lnTo>
                  <a:pt x="67" y="93763"/>
                </a:lnTo>
                <a:lnTo>
                  <a:pt x="2039" y="103640"/>
                </a:lnTo>
                <a:lnTo>
                  <a:pt x="8573" y="110537"/>
                </a:lnTo>
                <a:lnTo>
                  <a:pt x="22322" y="113014"/>
                </a:lnTo>
                <a:lnTo>
                  <a:pt x="22584" y="122405"/>
                </a:lnTo>
                <a:lnTo>
                  <a:pt x="22416" y="162651"/>
                </a:lnTo>
                <a:lnTo>
                  <a:pt x="59126" y="188452"/>
                </a:lnTo>
                <a:lnTo>
                  <a:pt x="70281" y="176677"/>
                </a:lnTo>
                <a:lnTo>
                  <a:pt x="69382" y="170835"/>
                </a:lnTo>
                <a:lnTo>
                  <a:pt x="69218" y="137546"/>
                </a:lnTo>
                <a:lnTo>
                  <a:pt x="69231" y="122405"/>
                </a:lnTo>
                <a:lnTo>
                  <a:pt x="69361" y="113083"/>
                </a:lnTo>
                <a:lnTo>
                  <a:pt x="74745" y="112917"/>
                </a:lnTo>
                <a:lnTo>
                  <a:pt x="82779" y="112917"/>
                </a:lnTo>
                <a:lnTo>
                  <a:pt x="86680" y="107517"/>
                </a:lnTo>
                <a:lnTo>
                  <a:pt x="83206" y="103903"/>
                </a:lnTo>
                <a:lnTo>
                  <a:pt x="75826" y="102359"/>
                </a:lnTo>
                <a:lnTo>
                  <a:pt x="75744" y="88354"/>
                </a:lnTo>
                <a:lnTo>
                  <a:pt x="75563" y="67998"/>
                </a:lnTo>
                <a:lnTo>
                  <a:pt x="75615" y="16971"/>
                </a:lnTo>
                <a:lnTo>
                  <a:pt x="76478" y="219"/>
                </a:lnTo>
                <a:lnTo>
                  <a:pt x="63323" y="0"/>
                </a:lnTo>
                <a:close/>
              </a:path>
              <a:path w="86995" h="188594">
                <a:moveTo>
                  <a:pt x="82779" y="112917"/>
                </a:moveTo>
                <a:lnTo>
                  <a:pt x="74745" y="112917"/>
                </a:lnTo>
                <a:lnTo>
                  <a:pt x="82539" y="113249"/>
                </a:lnTo>
                <a:lnTo>
                  <a:pt x="82779" y="112917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xmlns="" id="{C3A206F6-ED79-4EBB-9E2E-E2182054692F}"/>
              </a:ext>
            </a:extLst>
          </p:cNvPr>
          <p:cNvSpPr/>
          <p:nvPr/>
        </p:nvSpPr>
        <p:spPr>
          <a:xfrm>
            <a:off x="1577456" y="5879124"/>
            <a:ext cx="181030" cy="392452"/>
          </a:xfrm>
          <a:custGeom>
            <a:avLst/>
            <a:gdLst/>
            <a:ahLst/>
            <a:cxnLst/>
            <a:rect l="l" t="t" r="r" b="b"/>
            <a:pathLst>
              <a:path w="86995" h="188594">
                <a:moveTo>
                  <a:pt x="64494" y="113015"/>
                </a:moveTo>
                <a:lnTo>
                  <a:pt x="17236" y="113015"/>
                </a:lnTo>
                <a:lnTo>
                  <a:pt x="17517" y="121971"/>
                </a:lnTo>
                <a:lnTo>
                  <a:pt x="17341" y="162677"/>
                </a:lnTo>
                <a:lnTo>
                  <a:pt x="18196" y="174726"/>
                </a:lnTo>
                <a:lnTo>
                  <a:pt x="21604" y="182685"/>
                </a:lnTo>
                <a:lnTo>
                  <a:pt x="28835" y="187080"/>
                </a:lnTo>
                <a:lnTo>
                  <a:pt x="41155" y="188439"/>
                </a:lnTo>
                <a:lnTo>
                  <a:pt x="50718" y="188439"/>
                </a:lnTo>
                <a:lnTo>
                  <a:pt x="55285" y="187762"/>
                </a:lnTo>
                <a:lnTo>
                  <a:pt x="65175" y="176390"/>
                </a:lnTo>
                <a:lnTo>
                  <a:pt x="64274" y="170771"/>
                </a:lnTo>
                <a:lnTo>
                  <a:pt x="64234" y="162677"/>
                </a:lnTo>
                <a:lnTo>
                  <a:pt x="64115" y="121971"/>
                </a:lnTo>
                <a:lnTo>
                  <a:pt x="64383" y="113246"/>
                </a:lnTo>
                <a:lnTo>
                  <a:pt x="64494" y="113015"/>
                </a:lnTo>
                <a:close/>
              </a:path>
              <a:path w="86995" h="188594">
                <a:moveTo>
                  <a:pt x="35183" y="0"/>
                </a:moveTo>
                <a:lnTo>
                  <a:pt x="19499" y="57"/>
                </a:lnTo>
                <a:lnTo>
                  <a:pt x="10115" y="418"/>
                </a:lnTo>
                <a:lnTo>
                  <a:pt x="10929" y="15528"/>
                </a:lnTo>
                <a:lnTo>
                  <a:pt x="11039" y="70723"/>
                </a:lnTo>
                <a:lnTo>
                  <a:pt x="10868" y="96145"/>
                </a:lnTo>
                <a:lnTo>
                  <a:pt x="8867" y="100243"/>
                </a:lnTo>
                <a:lnTo>
                  <a:pt x="2372" y="105941"/>
                </a:lnTo>
                <a:lnTo>
                  <a:pt x="1318" y="106215"/>
                </a:lnTo>
                <a:lnTo>
                  <a:pt x="0" y="107544"/>
                </a:lnTo>
                <a:lnTo>
                  <a:pt x="3779" y="112277"/>
                </a:lnTo>
                <a:lnTo>
                  <a:pt x="9475" y="113246"/>
                </a:lnTo>
                <a:lnTo>
                  <a:pt x="17236" y="113015"/>
                </a:lnTo>
                <a:lnTo>
                  <a:pt x="64494" y="113015"/>
                </a:lnTo>
                <a:lnTo>
                  <a:pt x="78258" y="110491"/>
                </a:lnTo>
                <a:lnTo>
                  <a:pt x="84756" y="103437"/>
                </a:lnTo>
                <a:lnTo>
                  <a:pt x="86636" y="93367"/>
                </a:lnTo>
                <a:lnTo>
                  <a:pt x="86652" y="29039"/>
                </a:lnTo>
                <a:lnTo>
                  <a:pt x="86265" y="16517"/>
                </a:lnTo>
                <a:lnTo>
                  <a:pt x="83628" y="7473"/>
                </a:lnTo>
                <a:lnTo>
                  <a:pt x="76522" y="1988"/>
                </a:lnTo>
                <a:lnTo>
                  <a:pt x="62730" y="145"/>
                </a:lnTo>
                <a:lnTo>
                  <a:pt x="35183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xmlns="" id="{1B514FEE-1C12-4E0D-BC78-61FA48C78D52}"/>
              </a:ext>
            </a:extLst>
          </p:cNvPr>
          <p:cNvSpPr/>
          <p:nvPr/>
        </p:nvSpPr>
        <p:spPr>
          <a:xfrm>
            <a:off x="1760942" y="5920860"/>
            <a:ext cx="162531" cy="351489"/>
          </a:xfrm>
          <a:custGeom>
            <a:avLst/>
            <a:gdLst/>
            <a:ahLst/>
            <a:cxnLst/>
            <a:rect l="l" t="t" r="r" b="b"/>
            <a:pathLst>
              <a:path w="78104" h="168910">
                <a:moveTo>
                  <a:pt x="56653" y="0"/>
                </a:moveTo>
                <a:lnTo>
                  <a:pt x="9273" y="11"/>
                </a:lnTo>
                <a:lnTo>
                  <a:pt x="9765" y="17583"/>
                </a:lnTo>
                <a:lnTo>
                  <a:pt x="10059" y="39397"/>
                </a:lnTo>
                <a:lnTo>
                  <a:pt x="10105" y="61446"/>
                </a:lnTo>
                <a:lnTo>
                  <a:pt x="9850" y="79721"/>
                </a:lnTo>
                <a:lnTo>
                  <a:pt x="9526" y="91288"/>
                </a:lnTo>
                <a:lnTo>
                  <a:pt x="3272" y="92923"/>
                </a:lnTo>
                <a:lnTo>
                  <a:pt x="0" y="95994"/>
                </a:lnTo>
                <a:lnTo>
                  <a:pt x="3106" y="100389"/>
                </a:lnTo>
                <a:lnTo>
                  <a:pt x="8942" y="100558"/>
                </a:lnTo>
                <a:lnTo>
                  <a:pt x="15530" y="101041"/>
                </a:lnTo>
                <a:lnTo>
                  <a:pt x="15938" y="111559"/>
                </a:lnTo>
                <a:lnTo>
                  <a:pt x="15917" y="122873"/>
                </a:lnTo>
                <a:lnTo>
                  <a:pt x="15710" y="134265"/>
                </a:lnTo>
                <a:lnTo>
                  <a:pt x="15558" y="145018"/>
                </a:lnTo>
                <a:lnTo>
                  <a:pt x="15523" y="153346"/>
                </a:lnTo>
                <a:lnTo>
                  <a:pt x="14716" y="157924"/>
                </a:lnTo>
                <a:lnTo>
                  <a:pt x="25322" y="168875"/>
                </a:lnTo>
                <a:lnTo>
                  <a:pt x="28454" y="168379"/>
                </a:lnTo>
                <a:lnTo>
                  <a:pt x="48578" y="168292"/>
                </a:lnTo>
                <a:lnTo>
                  <a:pt x="58381" y="158061"/>
                </a:lnTo>
                <a:lnTo>
                  <a:pt x="57718" y="153346"/>
                </a:lnTo>
                <a:lnTo>
                  <a:pt x="57593" y="100940"/>
                </a:lnTo>
                <a:lnTo>
                  <a:pt x="69945" y="98651"/>
                </a:lnTo>
                <a:lnTo>
                  <a:pt x="75788" y="92650"/>
                </a:lnTo>
                <a:lnTo>
                  <a:pt x="77530" y="83984"/>
                </a:lnTo>
                <a:lnTo>
                  <a:pt x="77576" y="26360"/>
                </a:lnTo>
                <a:lnTo>
                  <a:pt x="77380" y="15480"/>
                </a:lnTo>
                <a:lnTo>
                  <a:pt x="75310" y="7161"/>
                </a:lnTo>
                <a:lnTo>
                  <a:pt x="69142" y="1851"/>
                </a:lnTo>
                <a:lnTo>
                  <a:pt x="56653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xmlns="" id="{6E84E7A4-7E3D-40E3-87AE-D594A9CE129F}"/>
              </a:ext>
            </a:extLst>
          </p:cNvPr>
          <p:cNvSpPr/>
          <p:nvPr/>
        </p:nvSpPr>
        <p:spPr>
          <a:xfrm>
            <a:off x="1022456" y="5920860"/>
            <a:ext cx="161209" cy="351489"/>
          </a:xfrm>
          <a:custGeom>
            <a:avLst/>
            <a:gdLst/>
            <a:ahLst/>
            <a:cxnLst/>
            <a:rect l="l" t="t" r="r" b="b"/>
            <a:pathLst>
              <a:path w="77470" h="168910">
                <a:moveTo>
                  <a:pt x="48818" y="168379"/>
                </a:moveTo>
                <a:lnTo>
                  <a:pt x="32254" y="168379"/>
                </a:lnTo>
                <a:lnTo>
                  <a:pt x="44983" y="168386"/>
                </a:lnTo>
                <a:lnTo>
                  <a:pt x="48079" y="168631"/>
                </a:lnTo>
                <a:lnTo>
                  <a:pt x="48818" y="168379"/>
                </a:lnTo>
                <a:close/>
              </a:path>
              <a:path w="77470" h="168910">
                <a:moveTo>
                  <a:pt x="20806" y="0"/>
                </a:moveTo>
                <a:lnTo>
                  <a:pt x="8297" y="1860"/>
                </a:lnTo>
                <a:lnTo>
                  <a:pt x="2133" y="7185"/>
                </a:lnTo>
                <a:lnTo>
                  <a:pt x="75" y="15508"/>
                </a:lnTo>
                <a:lnTo>
                  <a:pt x="0" y="84436"/>
                </a:lnTo>
                <a:lnTo>
                  <a:pt x="1853" y="93052"/>
                </a:lnTo>
                <a:lnTo>
                  <a:pt x="7719" y="98803"/>
                </a:lnTo>
                <a:lnTo>
                  <a:pt x="19870" y="100940"/>
                </a:lnTo>
                <a:lnTo>
                  <a:pt x="19859" y="153572"/>
                </a:lnTo>
                <a:lnTo>
                  <a:pt x="19186" y="158234"/>
                </a:lnTo>
                <a:lnTo>
                  <a:pt x="29277" y="168602"/>
                </a:lnTo>
                <a:lnTo>
                  <a:pt x="32254" y="168379"/>
                </a:lnTo>
                <a:lnTo>
                  <a:pt x="48818" y="168379"/>
                </a:lnTo>
                <a:lnTo>
                  <a:pt x="61903" y="144418"/>
                </a:lnTo>
                <a:lnTo>
                  <a:pt x="61762" y="133798"/>
                </a:lnTo>
                <a:lnTo>
                  <a:pt x="61556" y="122574"/>
                </a:lnTo>
                <a:lnTo>
                  <a:pt x="61531" y="111427"/>
                </a:lnTo>
                <a:lnTo>
                  <a:pt x="61933" y="101041"/>
                </a:lnTo>
                <a:lnTo>
                  <a:pt x="68520" y="100558"/>
                </a:lnTo>
                <a:lnTo>
                  <a:pt x="74356" y="100389"/>
                </a:lnTo>
                <a:lnTo>
                  <a:pt x="77462" y="95994"/>
                </a:lnTo>
                <a:lnTo>
                  <a:pt x="73981" y="92729"/>
                </a:lnTo>
                <a:lnTo>
                  <a:pt x="67800" y="91332"/>
                </a:lnTo>
                <a:lnTo>
                  <a:pt x="67602" y="79117"/>
                </a:lnTo>
                <a:lnTo>
                  <a:pt x="67396" y="60845"/>
                </a:lnTo>
                <a:lnTo>
                  <a:pt x="67463" y="26360"/>
                </a:lnTo>
                <a:lnTo>
                  <a:pt x="67564" y="16383"/>
                </a:lnTo>
                <a:lnTo>
                  <a:pt x="68189" y="11"/>
                </a:lnTo>
                <a:lnTo>
                  <a:pt x="20806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xmlns="" id="{4F441081-0A50-40C8-ADA4-4B8D11AC895C}"/>
              </a:ext>
            </a:extLst>
          </p:cNvPr>
          <p:cNvSpPr/>
          <p:nvPr/>
        </p:nvSpPr>
        <p:spPr>
          <a:xfrm>
            <a:off x="1414352" y="5695529"/>
            <a:ext cx="116282" cy="116282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5185" y="0"/>
                </a:moveTo>
                <a:lnTo>
                  <a:pt x="14869" y="3122"/>
                </a:lnTo>
                <a:lnTo>
                  <a:pt x="6555" y="9702"/>
                </a:lnTo>
                <a:lnTo>
                  <a:pt x="1260" y="19003"/>
                </a:lnTo>
                <a:lnTo>
                  <a:pt x="0" y="30286"/>
                </a:lnTo>
                <a:lnTo>
                  <a:pt x="3033" y="40557"/>
                </a:lnTo>
                <a:lnTo>
                  <a:pt x="9603" y="48759"/>
                </a:lnTo>
                <a:lnTo>
                  <a:pt x="18917" y="54006"/>
                </a:lnTo>
                <a:lnTo>
                  <a:pt x="30182" y="55411"/>
                </a:lnTo>
                <a:lnTo>
                  <a:pt x="40429" y="52506"/>
                </a:lnTo>
                <a:lnTo>
                  <a:pt x="48790" y="45864"/>
                </a:lnTo>
                <a:lnTo>
                  <a:pt x="54157" y="36385"/>
                </a:lnTo>
                <a:lnTo>
                  <a:pt x="55425" y="24969"/>
                </a:lnTo>
                <a:lnTo>
                  <a:pt x="52368" y="14751"/>
                </a:lnTo>
                <a:lnTo>
                  <a:pt x="45784" y="6451"/>
                </a:lnTo>
                <a:lnTo>
                  <a:pt x="36460" y="1168"/>
                </a:lnTo>
                <a:lnTo>
                  <a:pt x="25185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xmlns="" id="{258AB964-1BF4-401F-A11F-E8DF81B75BF8}"/>
              </a:ext>
            </a:extLst>
          </p:cNvPr>
          <p:cNvSpPr/>
          <p:nvPr/>
        </p:nvSpPr>
        <p:spPr>
          <a:xfrm>
            <a:off x="1228996" y="5740821"/>
            <a:ext cx="105711" cy="105711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1174" y="0"/>
                </a:moveTo>
                <a:lnTo>
                  <a:pt x="12094" y="3364"/>
                </a:lnTo>
                <a:lnTo>
                  <a:pt x="4810" y="9781"/>
                </a:lnTo>
                <a:lnTo>
                  <a:pt x="414" y="18719"/>
                </a:lnTo>
                <a:lnTo>
                  <a:pt x="0" y="29646"/>
                </a:lnTo>
                <a:lnTo>
                  <a:pt x="3342" y="38495"/>
                </a:lnTo>
                <a:lnTo>
                  <a:pt x="9841" y="45729"/>
                </a:lnTo>
                <a:lnTo>
                  <a:pt x="18787" y="50167"/>
                </a:lnTo>
                <a:lnTo>
                  <a:pt x="29472" y="50627"/>
                </a:lnTo>
                <a:lnTo>
                  <a:pt x="38496" y="47250"/>
                </a:lnTo>
                <a:lnTo>
                  <a:pt x="45792" y="40763"/>
                </a:lnTo>
                <a:lnTo>
                  <a:pt x="50216" y="31786"/>
                </a:lnTo>
                <a:lnTo>
                  <a:pt x="50626" y="20941"/>
                </a:lnTo>
                <a:lnTo>
                  <a:pt x="47221" y="12058"/>
                </a:lnTo>
                <a:lnTo>
                  <a:pt x="40691" y="4839"/>
                </a:lnTo>
                <a:lnTo>
                  <a:pt x="31765" y="436"/>
                </a:lnTo>
                <a:lnTo>
                  <a:pt x="21174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5" name="object 27">
            <a:extLst>
              <a:ext uri="{FF2B5EF4-FFF2-40B4-BE49-F238E27FC236}">
                <a16:creationId xmlns:a16="http://schemas.microsoft.com/office/drawing/2014/main" xmlns="" id="{107BE9C1-9D4E-4E26-9EAB-B4CC81E97883}"/>
              </a:ext>
            </a:extLst>
          </p:cNvPr>
          <p:cNvSpPr/>
          <p:nvPr/>
        </p:nvSpPr>
        <p:spPr>
          <a:xfrm>
            <a:off x="1609801" y="5741054"/>
            <a:ext cx="105711" cy="105711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1135" y="0"/>
                </a:moveTo>
                <a:lnTo>
                  <a:pt x="11989" y="3506"/>
                </a:lnTo>
                <a:lnTo>
                  <a:pt x="4655" y="9903"/>
                </a:lnTo>
                <a:lnTo>
                  <a:pt x="277" y="18822"/>
                </a:lnTo>
                <a:lnTo>
                  <a:pt x="0" y="29894"/>
                </a:lnTo>
                <a:lnTo>
                  <a:pt x="3451" y="38739"/>
                </a:lnTo>
                <a:lnTo>
                  <a:pt x="10011" y="45846"/>
                </a:lnTo>
                <a:lnTo>
                  <a:pt x="19011" y="50118"/>
                </a:lnTo>
                <a:lnTo>
                  <a:pt x="29782" y="50460"/>
                </a:lnTo>
                <a:lnTo>
                  <a:pt x="38724" y="47040"/>
                </a:lnTo>
                <a:lnTo>
                  <a:pt x="45873" y="40507"/>
                </a:lnTo>
                <a:lnTo>
                  <a:pt x="50172" y="31508"/>
                </a:lnTo>
                <a:lnTo>
                  <a:pt x="50562" y="20685"/>
                </a:lnTo>
                <a:lnTo>
                  <a:pt x="47191" y="11910"/>
                </a:lnTo>
                <a:lnTo>
                  <a:pt x="40637" y="4674"/>
                </a:lnTo>
                <a:lnTo>
                  <a:pt x="31688" y="271"/>
                </a:lnTo>
                <a:lnTo>
                  <a:pt x="21135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6" name="object 28">
            <a:extLst>
              <a:ext uri="{FF2B5EF4-FFF2-40B4-BE49-F238E27FC236}">
                <a16:creationId xmlns:a16="http://schemas.microsoft.com/office/drawing/2014/main" xmlns="" id="{0EA8DE4A-9B43-465B-B46F-78735BB64583}"/>
              </a:ext>
            </a:extLst>
          </p:cNvPr>
          <p:cNvSpPr/>
          <p:nvPr/>
        </p:nvSpPr>
        <p:spPr>
          <a:xfrm>
            <a:off x="1060056" y="5796924"/>
            <a:ext cx="95140" cy="9514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0276" y="0"/>
                </a:moveTo>
                <a:lnTo>
                  <a:pt x="5268" y="7282"/>
                </a:lnTo>
                <a:lnTo>
                  <a:pt x="0" y="25391"/>
                </a:lnTo>
                <a:lnTo>
                  <a:pt x="8934" y="41154"/>
                </a:lnTo>
                <a:lnTo>
                  <a:pt x="25360" y="45106"/>
                </a:lnTo>
                <a:lnTo>
                  <a:pt x="40510" y="37774"/>
                </a:lnTo>
                <a:lnTo>
                  <a:pt x="45619" y="19688"/>
                </a:lnTo>
                <a:lnTo>
                  <a:pt x="36550" y="3987"/>
                </a:lnTo>
                <a:lnTo>
                  <a:pt x="20276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7" name="object 29">
            <a:extLst>
              <a:ext uri="{FF2B5EF4-FFF2-40B4-BE49-F238E27FC236}">
                <a16:creationId xmlns:a16="http://schemas.microsoft.com/office/drawing/2014/main" xmlns="" id="{B276D464-BF55-490B-BF28-566F65CA2C15}"/>
              </a:ext>
            </a:extLst>
          </p:cNvPr>
          <p:cNvSpPr/>
          <p:nvPr/>
        </p:nvSpPr>
        <p:spPr>
          <a:xfrm>
            <a:off x="1789879" y="5796998"/>
            <a:ext cx="93818" cy="93818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18921" y="0"/>
                </a:moveTo>
                <a:lnTo>
                  <a:pt x="10393" y="3227"/>
                </a:lnTo>
                <a:lnTo>
                  <a:pt x="4004" y="9145"/>
                </a:lnTo>
                <a:lnTo>
                  <a:pt x="343" y="17033"/>
                </a:lnTo>
                <a:lnTo>
                  <a:pt x="0" y="26172"/>
                </a:lnTo>
                <a:lnTo>
                  <a:pt x="3442" y="35112"/>
                </a:lnTo>
                <a:lnTo>
                  <a:pt x="9839" y="41520"/>
                </a:lnTo>
                <a:lnTo>
                  <a:pt x="18085" y="44972"/>
                </a:lnTo>
                <a:lnTo>
                  <a:pt x="27076" y="45046"/>
                </a:lnTo>
                <a:lnTo>
                  <a:pt x="42318" y="34869"/>
                </a:lnTo>
                <a:lnTo>
                  <a:pt x="45081" y="18441"/>
                </a:lnTo>
                <a:lnTo>
                  <a:pt x="36802" y="4054"/>
                </a:lnTo>
                <a:lnTo>
                  <a:pt x="18921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8" name="object 30">
            <a:extLst>
              <a:ext uri="{FF2B5EF4-FFF2-40B4-BE49-F238E27FC236}">
                <a16:creationId xmlns:a16="http://schemas.microsoft.com/office/drawing/2014/main" xmlns="" id="{DC9B58CD-B941-490D-873A-7F16E07AE305}"/>
              </a:ext>
            </a:extLst>
          </p:cNvPr>
          <p:cNvSpPr/>
          <p:nvPr/>
        </p:nvSpPr>
        <p:spPr>
          <a:xfrm>
            <a:off x="1300362" y="5639658"/>
            <a:ext cx="109675" cy="63427"/>
          </a:xfrm>
          <a:custGeom>
            <a:avLst/>
            <a:gdLst/>
            <a:ahLst/>
            <a:cxnLst/>
            <a:rect l="l" t="t" r="r" b="b"/>
            <a:pathLst>
              <a:path w="52704" h="30480">
                <a:moveTo>
                  <a:pt x="50984" y="16755"/>
                </a:moveTo>
                <a:lnTo>
                  <a:pt x="29036" y="16755"/>
                </a:lnTo>
                <a:lnTo>
                  <a:pt x="36761" y="21747"/>
                </a:lnTo>
                <a:lnTo>
                  <a:pt x="36441" y="30110"/>
                </a:lnTo>
                <a:lnTo>
                  <a:pt x="44267" y="30106"/>
                </a:lnTo>
                <a:lnTo>
                  <a:pt x="52513" y="24605"/>
                </a:lnTo>
                <a:lnTo>
                  <a:pt x="50984" y="16755"/>
                </a:lnTo>
                <a:close/>
              </a:path>
              <a:path w="52704" h="30480">
                <a:moveTo>
                  <a:pt x="20957" y="0"/>
                </a:moveTo>
                <a:lnTo>
                  <a:pt x="13156" y="1559"/>
                </a:lnTo>
                <a:lnTo>
                  <a:pt x="9261" y="4716"/>
                </a:lnTo>
                <a:lnTo>
                  <a:pt x="5592" y="8967"/>
                </a:lnTo>
                <a:lnTo>
                  <a:pt x="0" y="20355"/>
                </a:lnTo>
                <a:lnTo>
                  <a:pt x="2815" y="27758"/>
                </a:lnTo>
                <a:lnTo>
                  <a:pt x="9789" y="30025"/>
                </a:lnTo>
                <a:lnTo>
                  <a:pt x="16670" y="26007"/>
                </a:lnTo>
                <a:lnTo>
                  <a:pt x="18743" y="23119"/>
                </a:lnTo>
                <a:lnTo>
                  <a:pt x="18603" y="20693"/>
                </a:lnTo>
                <a:lnTo>
                  <a:pt x="24150" y="17381"/>
                </a:lnTo>
                <a:lnTo>
                  <a:pt x="29036" y="16755"/>
                </a:lnTo>
                <a:lnTo>
                  <a:pt x="50984" y="16755"/>
                </a:lnTo>
                <a:lnTo>
                  <a:pt x="50239" y="12933"/>
                </a:lnTo>
                <a:lnTo>
                  <a:pt x="39152" y="2321"/>
                </a:lnTo>
                <a:lnTo>
                  <a:pt x="20957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9" name="object 31">
            <a:extLst>
              <a:ext uri="{FF2B5EF4-FFF2-40B4-BE49-F238E27FC236}">
                <a16:creationId xmlns:a16="http://schemas.microsoft.com/office/drawing/2014/main" xmlns="" id="{EC4C14FC-452E-480B-BF8D-BF0215432716}"/>
              </a:ext>
            </a:extLst>
          </p:cNvPr>
          <p:cNvSpPr/>
          <p:nvPr/>
        </p:nvSpPr>
        <p:spPr>
          <a:xfrm>
            <a:off x="1516767" y="5499665"/>
            <a:ext cx="116282" cy="64748"/>
          </a:xfrm>
          <a:custGeom>
            <a:avLst/>
            <a:gdLst/>
            <a:ahLst/>
            <a:cxnLst/>
            <a:rect l="l" t="t" r="r" b="b"/>
            <a:pathLst>
              <a:path w="55879" h="31114">
                <a:moveTo>
                  <a:pt x="52076" y="16931"/>
                </a:moveTo>
                <a:lnTo>
                  <a:pt x="28158" y="16931"/>
                </a:lnTo>
                <a:lnTo>
                  <a:pt x="36694" y="20932"/>
                </a:lnTo>
                <a:lnTo>
                  <a:pt x="35683" y="29672"/>
                </a:lnTo>
                <a:lnTo>
                  <a:pt x="50266" y="30720"/>
                </a:lnTo>
                <a:lnTo>
                  <a:pt x="55288" y="23714"/>
                </a:lnTo>
                <a:lnTo>
                  <a:pt x="52076" y="16931"/>
                </a:lnTo>
                <a:close/>
              </a:path>
              <a:path w="55879" h="31114">
                <a:moveTo>
                  <a:pt x="31990" y="0"/>
                </a:moveTo>
                <a:lnTo>
                  <a:pt x="7970" y="6402"/>
                </a:lnTo>
                <a:lnTo>
                  <a:pt x="5619" y="8847"/>
                </a:lnTo>
                <a:lnTo>
                  <a:pt x="0" y="19560"/>
                </a:lnTo>
                <a:lnTo>
                  <a:pt x="2583" y="27396"/>
                </a:lnTo>
                <a:lnTo>
                  <a:pt x="9341" y="30410"/>
                </a:lnTo>
                <a:lnTo>
                  <a:pt x="16243" y="26660"/>
                </a:lnTo>
                <a:lnTo>
                  <a:pt x="18302" y="23815"/>
                </a:lnTo>
                <a:lnTo>
                  <a:pt x="18115" y="21652"/>
                </a:lnTo>
                <a:lnTo>
                  <a:pt x="23601" y="17512"/>
                </a:lnTo>
                <a:lnTo>
                  <a:pt x="28158" y="16931"/>
                </a:lnTo>
                <a:lnTo>
                  <a:pt x="52076" y="16931"/>
                </a:lnTo>
                <a:lnTo>
                  <a:pt x="47370" y="9405"/>
                </a:lnTo>
                <a:lnTo>
                  <a:pt x="40717" y="3432"/>
                </a:lnTo>
                <a:lnTo>
                  <a:pt x="3199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0" name="object 32">
            <a:extLst>
              <a:ext uri="{FF2B5EF4-FFF2-40B4-BE49-F238E27FC236}">
                <a16:creationId xmlns:a16="http://schemas.microsoft.com/office/drawing/2014/main" xmlns="" id="{715E3F67-AE8A-4610-9460-F06369C2F2F3}"/>
              </a:ext>
            </a:extLst>
          </p:cNvPr>
          <p:cNvSpPr/>
          <p:nvPr/>
        </p:nvSpPr>
        <p:spPr>
          <a:xfrm>
            <a:off x="1649759" y="5572672"/>
            <a:ext cx="114959" cy="66069"/>
          </a:xfrm>
          <a:custGeom>
            <a:avLst/>
            <a:gdLst/>
            <a:ahLst/>
            <a:cxnLst/>
            <a:rect l="l" t="t" r="r" b="b"/>
            <a:pathLst>
              <a:path w="55245" h="31750">
                <a:moveTo>
                  <a:pt x="50890" y="15184"/>
                </a:moveTo>
                <a:lnTo>
                  <a:pt x="20271" y="15184"/>
                </a:lnTo>
                <a:lnTo>
                  <a:pt x="36442" y="19893"/>
                </a:lnTo>
                <a:lnTo>
                  <a:pt x="35769" y="28976"/>
                </a:lnTo>
                <a:lnTo>
                  <a:pt x="49515" y="31438"/>
                </a:lnTo>
                <a:lnTo>
                  <a:pt x="55069" y="24616"/>
                </a:lnTo>
                <a:lnTo>
                  <a:pt x="52354" y="17705"/>
                </a:lnTo>
                <a:lnTo>
                  <a:pt x="50890" y="15184"/>
                </a:lnTo>
                <a:close/>
              </a:path>
              <a:path w="55245" h="31750">
                <a:moveTo>
                  <a:pt x="22809" y="0"/>
                </a:moveTo>
                <a:lnTo>
                  <a:pt x="15649" y="982"/>
                </a:lnTo>
                <a:lnTo>
                  <a:pt x="9677" y="3995"/>
                </a:lnTo>
                <a:lnTo>
                  <a:pt x="6354" y="7843"/>
                </a:lnTo>
                <a:lnTo>
                  <a:pt x="0" y="20039"/>
                </a:lnTo>
                <a:lnTo>
                  <a:pt x="2515" y="27723"/>
                </a:lnTo>
                <a:lnTo>
                  <a:pt x="9368" y="30281"/>
                </a:lnTo>
                <a:lnTo>
                  <a:pt x="16031" y="27096"/>
                </a:lnTo>
                <a:lnTo>
                  <a:pt x="17601" y="25152"/>
                </a:lnTo>
                <a:lnTo>
                  <a:pt x="20271" y="15184"/>
                </a:lnTo>
                <a:lnTo>
                  <a:pt x="50890" y="15184"/>
                </a:lnTo>
                <a:lnTo>
                  <a:pt x="47645" y="9596"/>
                </a:lnTo>
                <a:lnTo>
                  <a:pt x="40880" y="3639"/>
                </a:lnTo>
                <a:lnTo>
                  <a:pt x="32466" y="290"/>
                </a:lnTo>
                <a:lnTo>
                  <a:pt x="22809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1" name="object 33">
            <a:extLst>
              <a:ext uri="{FF2B5EF4-FFF2-40B4-BE49-F238E27FC236}">
                <a16:creationId xmlns:a16="http://schemas.microsoft.com/office/drawing/2014/main" xmlns="" id="{C867656F-151D-44F7-8360-2D988E6D4BE9}"/>
              </a:ext>
            </a:extLst>
          </p:cNvPr>
          <p:cNvSpPr/>
          <p:nvPr/>
        </p:nvSpPr>
        <p:spPr>
          <a:xfrm>
            <a:off x="1290884" y="5509969"/>
            <a:ext cx="109675" cy="67389"/>
          </a:xfrm>
          <a:custGeom>
            <a:avLst/>
            <a:gdLst/>
            <a:ahLst/>
            <a:cxnLst/>
            <a:rect l="l" t="t" r="r" b="b"/>
            <a:pathLst>
              <a:path w="52704" h="32385">
                <a:moveTo>
                  <a:pt x="20716" y="0"/>
                </a:moveTo>
                <a:lnTo>
                  <a:pt x="10634" y="4248"/>
                </a:lnTo>
                <a:lnTo>
                  <a:pt x="3468" y="11234"/>
                </a:lnTo>
                <a:lnTo>
                  <a:pt x="0" y="19083"/>
                </a:lnTo>
                <a:lnTo>
                  <a:pt x="1010" y="25919"/>
                </a:lnTo>
                <a:lnTo>
                  <a:pt x="4693" y="31902"/>
                </a:lnTo>
                <a:lnTo>
                  <a:pt x="12983" y="30797"/>
                </a:lnTo>
                <a:lnTo>
                  <a:pt x="18503" y="23119"/>
                </a:lnTo>
                <a:lnTo>
                  <a:pt x="18362" y="20692"/>
                </a:lnTo>
                <a:lnTo>
                  <a:pt x="23909" y="17379"/>
                </a:lnTo>
                <a:lnTo>
                  <a:pt x="28795" y="16753"/>
                </a:lnTo>
                <a:lnTo>
                  <a:pt x="50744" y="16753"/>
                </a:lnTo>
                <a:lnTo>
                  <a:pt x="49999" y="12930"/>
                </a:lnTo>
                <a:lnTo>
                  <a:pt x="38911" y="2319"/>
                </a:lnTo>
                <a:lnTo>
                  <a:pt x="20716" y="0"/>
                </a:lnTo>
                <a:close/>
              </a:path>
              <a:path w="52704" h="32385">
                <a:moveTo>
                  <a:pt x="50744" y="16753"/>
                </a:moveTo>
                <a:lnTo>
                  <a:pt x="28795" y="16753"/>
                </a:lnTo>
                <a:lnTo>
                  <a:pt x="36520" y="21747"/>
                </a:lnTo>
                <a:lnTo>
                  <a:pt x="36200" y="30110"/>
                </a:lnTo>
                <a:lnTo>
                  <a:pt x="44030" y="30106"/>
                </a:lnTo>
                <a:lnTo>
                  <a:pt x="52274" y="24603"/>
                </a:lnTo>
                <a:lnTo>
                  <a:pt x="50744" y="16753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2" name="object 34">
            <a:extLst>
              <a:ext uri="{FF2B5EF4-FFF2-40B4-BE49-F238E27FC236}">
                <a16:creationId xmlns:a16="http://schemas.microsoft.com/office/drawing/2014/main" xmlns="" id="{F9ECE2FE-7772-43A4-AB79-99D23CB434AC}"/>
              </a:ext>
            </a:extLst>
          </p:cNvPr>
          <p:cNvSpPr/>
          <p:nvPr/>
        </p:nvSpPr>
        <p:spPr>
          <a:xfrm>
            <a:off x="1543490" y="5639322"/>
            <a:ext cx="114959" cy="66069"/>
          </a:xfrm>
          <a:custGeom>
            <a:avLst/>
            <a:gdLst/>
            <a:ahLst/>
            <a:cxnLst/>
            <a:rect l="l" t="t" r="r" b="b"/>
            <a:pathLst>
              <a:path w="55245" h="31750">
                <a:moveTo>
                  <a:pt x="31894" y="0"/>
                </a:moveTo>
                <a:lnTo>
                  <a:pt x="20824" y="157"/>
                </a:lnTo>
                <a:lnTo>
                  <a:pt x="10371" y="4500"/>
                </a:lnTo>
                <a:lnTo>
                  <a:pt x="3249" y="11703"/>
                </a:lnTo>
                <a:lnTo>
                  <a:pt x="0" y="19642"/>
                </a:lnTo>
                <a:lnTo>
                  <a:pt x="1161" y="26190"/>
                </a:lnTo>
                <a:lnTo>
                  <a:pt x="4783" y="31445"/>
                </a:lnTo>
                <a:lnTo>
                  <a:pt x="13175" y="31604"/>
                </a:lnTo>
                <a:lnTo>
                  <a:pt x="18729" y="22711"/>
                </a:lnTo>
                <a:lnTo>
                  <a:pt x="18340" y="21312"/>
                </a:lnTo>
                <a:lnTo>
                  <a:pt x="24278" y="17362"/>
                </a:lnTo>
                <a:lnTo>
                  <a:pt x="29134" y="17052"/>
                </a:lnTo>
                <a:lnTo>
                  <a:pt x="52010" y="17052"/>
                </a:lnTo>
                <a:lnTo>
                  <a:pt x="51904" y="16836"/>
                </a:lnTo>
                <a:lnTo>
                  <a:pt x="47172" y="9352"/>
                </a:lnTo>
                <a:lnTo>
                  <a:pt x="40589" y="3402"/>
                </a:lnTo>
                <a:lnTo>
                  <a:pt x="31894" y="0"/>
                </a:lnTo>
                <a:close/>
              </a:path>
              <a:path w="55245" h="31750">
                <a:moveTo>
                  <a:pt x="52010" y="17052"/>
                </a:moveTo>
                <a:lnTo>
                  <a:pt x="29134" y="17052"/>
                </a:lnTo>
                <a:lnTo>
                  <a:pt x="36928" y="21657"/>
                </a:lnTo>
                <a:lnTo>
                  <a:pt x="35614" y="30232"/>
                </a:lnTo>
                <a:lnTo>
                  <a:pt x="50586" y="30264"/>
                </a:lnTo>
                <a:lnTo>
                  <a:pt x="55118" y="23374"/>
                </a:lnTo>
                <a:lnTo>
                  <a:pt x="52010" y="17052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3" name="object 35">
            <a:extLst>
              <a:ext uri="{FF2B5EF4-FFF2-40B4-BE49-F238E27FC236}">
                <a16:creationId xmlns:a16="http://schemas.microsoft.com/office/drawing/2014/main" xmlns="" id="{6A43E3BD-275E-4834-948F-80111232C837}"/>
              </a:ext>
            </a:extLst>
          </p:cNvPr>
          <p:cNvSpPr/>
          <p:nvPr/>
        </p:nvSpPr>
        <p:spPr>
          <a:xfrm>
            <a:off x="1184341" y="5589438"/>
            <a:ext cx="114959" cy="66069"/>
          </a:xfrm>
          <a:custGeom>
            <a:avLst/>
            <a:gdLst/>
            <a:ahLst/>
            <a:cxnLst/>
            <a:rect l="l" t="t" r="r" b="b"/>
            <a:pathLst>
              <a:path w="55245" h="31750">
                <a:moveTo>
                  <a:pt x="31895" y="0"/>
                </a:moveTo>
                <a:lnTo>
                  <a:pt x="20825" y="157"/>
                </a:lnTo>
                <a:lnTo>
                  <a:pt x="10371" y="4500"/>
                </a:lnTo>
                <a:lnTo>
                  <a:pt x="3249" y="11704"/>
                </a:lnTo>
                <a:lnTo>
                  <a:pt x="0" y="19643"/>
                </a:lnTo>
                <a:lnTo>
                  <a:pt x="1162" y="26193"/>
                </a:lnTo>
                <a:lnTo>
                  <a:pt x="4780" y="31445"/>
                </a:lnTo>
                <a:lnTo>
                  <a:pt x="13174" y="31607"/>
                </a:lnTo>
                <a:lnTo>
                  <a:pt x="18729" y="22711"/>
                </a:lnTo>
                <a:lnTo>
                  <a:pt x="18341" y="21311"/>
                </a:lnTo>
                <a:lnTo>
                  <a:pt x="24277" y="17362"/>
                </a:lnTo>
                <a:lnTo>
                  <a:pt x="29133" y="17052"/>
                </a:lnTo>
                <a:lnTo>
                  <a:pt x="52008" y="17052"/>
                </a:lnTo>
                <a:lnTo>
                  <a:pt x="51903" y="16840"/>
                </a:lnTo>
                <a:lnTo>
                  <a:pt x="47172" y="9354"/>
                </a:lnTo>
                <a:lnTo>
                  <a:pt x="40590" y="3403"/>
                </a:lnTo>
                <a:lnTo>
                  <a:pt x="31895" y="0"/>
                </a:lnTo>
                <a:close/>
              </a:path>
              <a:path w="55245" h="31750">
                <a:moveTo>
                  <a:pt x="52008" y="17052"/>
                </a:moveTo>
                <a:lnTo>
                  <a:pt x="29133" y="17052"/>
                </a:lnTo>
                <a:lnTo>
                  <a:pt x="36927" y="21657"/>
                </a:lnTo>
                <a:lnTo>
                  <a:pt x="35610" y="30232"/>
                </a:lnTo>
                <a:lnTo>
                  <a:pt x="50586" y="30265"/>
                </a:lnTo>
                <a:lnTo>
                  <a:pt x="55119" y="23374"/>
                </a:lnTo>
                <a:lnTo>
                  <a:pt x="52008" y="17052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4" name="object 36">
            <a:extLst>
              <a:ext uri="{FF2B5EF4-FFF2-40B4-BE49-F238E27FC236}">
                <a16:creationId xmlns:a16="http://schemas.microsoft.com/office/drawing/2014/main" xmlns="" id="{5548DCD3-42F8-42E6-A96F-F54EDB4C23EA}"/>
              </a:ext>
            </a:extLst>
          </p:cNvPr>
          <p:cNvSpPr/>
          <p:nvPr/>
        </p:nvSpPr>
        <p:spPr>
          <a:xfrm>
            <a:off x="1403576" y="5456755"/>
            <a:ext cx="109675" cy="63427"/>
          </a:xfrm>
          <a:custGeom>
            <a:avLst/>
            <a:gdLst/>
            <a:ahLst/>
            <a:cxnLst/>
            <a:rect l="l" t="t" r="r" b="b"/>
            <a:pathLst>
              <a:path w="52704" h="30480">
                <a:moveTo>
                  <a:pt x="50979" y="16851"/>
                </a:moveTo>
                <a:lnTo>
                  <a:pt x="28964" y="16851"/>
                </a:lnTo>
                <a:lnTo>
                  <a:pt x="36545" y="21358"/>
                </a:lnTo>
                <a:lnTo>
                  <a:pt x="36358" y="30161"/>
                </a:lnTo>
                <a:lnTo>
                  <a:pt x="44397" y="30053"/>
                </a:lnTo>
                <a:lnTo>
                  <a:pt x="52524" y="24509"/>
                </a:lnTo>
                <a:lnTo>
                  <a:pt x="50979" y="16851"/>
                </a:lnTo>
                <a:close/>
              </a:path>
              <a:path w="52704" h="30480">
                <a:moveTo>
                  <a:pt x="21310" y="0"/>
                </a:moveTo>
                <a:lnTo>
                  <a:pt x="13740" y="1451"/>
                </a:lnTo>
                <a:lnTo>
                  <a:pt x="9215" y="4554"/>
                </a:lnTo>
                <a:lnTo>
                  <a:pt x="5694" y="8723"/>
                </a:lnTo>
                <a:lnTo>
                  <a:pt x="0" y="20484"/>
                </a:lnTo>
                <a:lnTo>
                  <a:pt x="2914" y="27913"/>
                </a:lnTo>
                <a:lnTo>
                  <a:pt x="9986" y="30005"/>
                </a:lnTo>
                <a:lnTo>
                  <a:pt x="16764" y="25754"/>
                </a:lnTo>
                <a:lnTo>
                  <a:pt x="18848" y="22608"/>
                </a:lnTo>
                <a:lnTo>
                  <a:pt x="18524" y="20563"/>
                </a:lnTo>
                <a:lnTo>
                  <a:pt x="24526" y="17308"/>
                </a:lnTo>
                <a:lnTo>
                  <a:pt x="28964" y="16851"/>
                </a:lnTo>
                <a:lnTo>
                  <a:pt x="50979" y="16851"/>
                </a:lnTo>
                <a:lnTo>
                  <a:pt x="50192" y="12951"/>
                </a:lnTo>
                <a:lnTo>
                  <a:pt x="39190" y="2431"/>
                </a:lnTo>
                <a:lnTo>
                  <a:pt x="2131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5" name="object 37">
            <a:extLst>
              <a:ext uri="{FF2B5EF4-FFF2-40B4-BE49-F238E27FC236}">
                <a16:creationId xmlns:a16="http://schemas.microsoft.com/office/drawing/2014/main" xmlns="" id="{B56FAAF3-C1F3-4906-B6E4-3EBCC1E5A10B}"/>
              </a:ext>
            </a:extLst>
          </p:cNvPr>
          <p:cNvSpPr/>
          <p:nvPr/>
        </p:nvSpPr>
        <p:spPr>
          <a:xfrm>
            <a:off x="1415483" y="5577734"/>
            <a:ext cx="109675" cy="66069"/>
          </a:xfrm>
          <a:custGeom>
            <a:avLst/>
            <a:gdLst/>
            <a:ahLst/>
            <a:cxnLst/>
            <a:rect l="l" t="t" r="r" b="b"/>
            <a:pathLst>
              <a:path w="52704" h="31750">
                <a:moveTo>
                  <a:pt x="20362" y="0"/>
                </a:moveTo>
                <a:lnTo>
                  <a:pt x="10060" y="4502"/>
                </a:lnTo>
                <a:lnTo>
                  <a:pt x="3102" y="11493"/>
                </a:lnTo>
                <a:lnTo>
                  <a:pt x="0" y="19264"/>
                </a:lnTo>
                <a:lnTo>
                  <a:pt x="1264" y="26107"/>
                </a:lnTo>
                <a:lnTo>
                  <a:pt x="4597" y="31456"/>
                </a:lnTo>
                <a:lnTo>
                  <a:pt x="13339" y="30683"/>
                </a:lnTo>
                <a:lnTo>
                  <a:pt x="18631" y="22499"/>
                </a:lnTo>
                <a:lnTo>
                  <a:pt x="18404" y="20433"/>
                </a:lnTo>
                <a:lnTo>
                  <a:pt x="24851" y="16865"/>
                </a:lnTo>
                <a:lnTo>
                  <a:pt x="29610" y="16732"/>
                </a:lnTo>
                <a:lnTo>
                  <a:pt x="50789" y="16732"/>
                </a:lnTo>
                <a:lnTo>
                  <a:pt x="49716" y="12205"/>
                </a:lnTo>
                <a:lnTo>
                  <a:pt x="38330" y="1885"/>
                </a:lnTo>
                <a:lnTo>
                  <a:pt x="20362" y="0"/>
                </a:lnTo>
                <a:close/>
              </a:path>
              <a:path w="52704" h="31750">
                <a:moveTo>
                  <a:pt x="50789" y="16732"/>
                </a:moveTo>
                <a:lnTo>
                  <a:pt x="29610" y="16732"/>
                </a:lnTo>
                <a:lnTo>
                  <a:pt x="37048" y="22233"/>
                </a:lnTo>
                <a:lnTo>
                  <a:pt x="36220" y="30347"/>
                </a:lnTo>
                <a:lnTo>
                  <a:pt x="44597" y="29876"/>
                </a:lnTo>
                <a:lnTo>
                  <a:pt x="52485" y="23891"/>
                </a:lnTo>
                <a:lnTo>
                  <a:pt x="50789" y="16732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6" name="object 38">
            <a:extLst>
              <a:ext uri="{FF2B5EF4-FFF2-40B4-BE49-F238E27FC236}">
                <a16:creationId xmlns:a16="http://schemas.microsoft.com/office/drawing/2014/main" xmlns="" id="{66350031-25D7-4421-B753-B49F870FC27E}"/>
              </a:ext>
            </a:extLst>
          </p:cNvPr>
          <p:cNvSpPr/>
          <p:nvPr/>
        </p:nvSpPr>
        <p:spPr>
          <a:xfrm>
            <a:off x="1721538" y="5687101"/>
            <a:ext cx="114959" cy="67389"/>
          </a:xfrm>
          <a:custGeom>
            <a:avLst/>
            <a:gdLst/>
            <a:ahLst/>
            <a:cxnLst/>
            <a:rect l="l" t="t" r="r" b="b"/>
            <a:pathLst>
              <a:path w="55245" h="32385">
                <a:moveTo>
                  <a:pt x="21681" y="0"/>
                </a:moveTo>
                <a:lnTo>
                  <a:pt x="11439" y="3796"/>
                </a:lnTo>
                <a:lnTo>
                  <a:pt x="3945" y="10438"/>
                </a:lnTo>
                <a:lnTo>
                  <a:pt x="0" y="18133"/>
                </a:lnTo>
                <a:lnTo>
                  <a:pt x="405" y="25091"/>
                </a:lnTo>
                <a:lnTo>
                  <a:pt x="3252" y="31089"/>
                </a:lnTo>
                <a:lnTo>
                  <a:pt x="12011" y="31970"/>
                </a:lnTo>
                <a:lnTo>
                  <a:pt x="17005" y="25318"/>
                </a:lnTo>
                <a:lnTo>
                  <a:pt x="20367" y="14328"/>
                </a:lnTo>
                <a:lnTo>
                  <a:pt x="50114" y="14328"/>
                </a:lnTo>
                <a:lnTo>
                  <a:pt x="47471" y="9895"/>
                </a:lnTo>
                <a:lnTo>
                  <a:pt x="41020" y="3832"/>
                </a:lnTo>
                <a:lnTo>
                  <a:pt x="32461" y="194"/>
                </a:lnTo>
                <a:lnTo>
                  <a:pt x="21681" y="0"/>
                </a:lnTo>
                <a:close/>
              </a:path>
              <a:path w="55245" h="32385">
                <a:moveTo>
                  <a:pt x="50114" y="14328"/>
                </a:moveTo>
                <a:lnTo>
                  <a:pt x="20367" y="14328"/>
                </a:lnTo>
                <a:lnTo>
                  <a:pt x="36412" y="20408"/>
                </a:lnTo>
                <a:lnTo>
                  <a:pt x="35311" y="29404"/>
                </a:lnTo>
                <a:lnTo>
                  <a:pt x="49535" y="30924"/>
                </a:lnTo>
                <a:lnTo>
                  <a:pt x="54963" y="24176"/>
                </a:lnTo>
                <a:lnTo>
                  <a:pt x="51925" y="17365"/>
                </a:lnTo>
                <a:lnTo>
                  <a:pt x="50114" y="14328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7" name="object 39">
            <a:extLst>
              <a:ext uri="{FF2B5EF4-FFF2-40B4-BE49-F238E27FC236}">
                <a16:creationId xmlns:a16="http://schemas.microsoft.com/office/drawing/2014/main" xmlns="" id="{3FDBBCF9-314D-427F-8841-24581212586B}"/>
              </a:ext>
            </a:extLst>
          </p:cNvPr>
          <p:cNvSpPr/>
          <p:nvPr/>
        </p:nvSpPr>
        <p:spPr>
          <a:xfrm>
            <a:off x="1112872" y="5686088"/>
            <a:ext cx="114959" cy="67389"/>
          </a:xfrm>
          <a:custGeom>
            <a:avLst/>
            <a:gdLst/>
            <a:ahLst/>
            <a:cxnLst/>
            <a:rect l="l" t="t" r="r" b="b"/>
            <a:pathLst>
              <a:path w="55245" h="32385">
                <a:moveTo>
                  <a:pt x="30343" y="0"/>
                </a:moveTo>
                <a:lnTo>
                  <a:pt x="20256" y="680"/>
                </a:lnTo>
                <a:lnTo>
                  <a:pt x="10232" y="5088"/>
                </a:lnTo>
                <a:lnTo>
                  <a:pt x="3235" y="11983"/>
                </a:lnTo>
                <a:lnTo>
                  <a:pt x="0" y="19696"/>
                </a:lnTo>
                <a:lnTo>
                  <a:pt x="1260" y="26556"/>
                </a:lnTo>
                <a:lnTo>
                  <a:pt x="4733" y="31999"/>
                </a:lnTo>
                <a:lnTo>
                  <a:pt x="13176" y="31738"/>
                </a:lnTo>
                <a:lnTo>
                  <a:pt x="18863" y="22655"/>
                </a:lnTo>
                <a:lnTo>
                  <a:pt x="18212" y="21427"/>
                </a:lnTo>
                <a:lnTo>
                  <a:pt x="24685" y="17593"/>
                </a:lnTo>
                <a:lnTo>
                  <a:pt x="29145" y="17247"/>
                </a:lnTo>
                <a:lnTo>
                  <a:pt x="52006" y="17247"/>
                </a:lnTo>
                <a:lnTo>
                  <a:pt x="51577" y="16448"/>
                </a:lnTo>
                <a:lnTo>
                  <a:pt x="45934" y="8322"/>
                </a:lnTo>
                <a:lnTo>
                  <a:pt x="38879" y="2693"/>
                </a:lnTo>
                <a:lnTo>
                  <a:pt x="30343" y="0"/>
                </a:lnTo>
                <a:close/>
              </a:path>
              <a:path w="55245" h="32385">
                <a:moveTo>
                  <a:pt x="52006" y="17247"/>
                </a:moveTo>
                <a:lnTo>
                  <a:pt x="29145" y="17247"/>
                </a:lnTo>
                <a:lnTo>
                  <a:pt x="36806" y="22406"/>
                </a:lnTo>
                <a:lnTo>
                  <a:pt x="36227" y="30845"/>
                </a:lnTo>
                <a:lnTo>
                  <a:pt x="51256" y="30322"/>
                </a:lnTo>
                <a:lnTo>
                  <a:pt x="55054" y="22924"/>
                </a:lnTo>
                <a:lnTo>
                  <a:pt x="52006" y="17247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9" name="object 41">
            <a:extLst>
              <a:ext uri="{FF2B5EF4-FFF2-40B4-BE49-F238E27FC236}">
                <a16:creationId xmlns:a16="http://schemas.microsoft.com/office/drawing/2014/main" xmlns="" id="{F637060D-F019-4949-82A9-D2D790852359}"/>
              </a:ext>
            </a:extLst>
          </p:cNvPr>
          <p:cNvSpPr txBox="1"/>
          <p:nvPr/>
        </p:nvSpPr>
        <p:spPr>
          <a:xfrm>
            <a:off x="2113811" y="5605706"/>
            <a:ext cx="1767810" cy="704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>
              <a:lnSpc>
                <a:spcPts val="3766"/>
              </a:lnSpc>
            </a:pPr>
            <a:r>
              <a:rPr lang="mn-MN" sz="3642" b="1" spc="-655" dirty="0">
                <a:solidFill>
                  <a:srgbClr val="C00000"/>
                </a:solidFill>
                <a:latin typeface="Ubuntu"/>
                <a:cs typeface="Ubuntu"/>
              </a:rPr>
              <a:t>       </a:t>
            </a:r>
            <a:r>
              <a:rPr lang="en-US" sz="4000" b="1" spc="-655" dirty="0">
                <a:solidFill>
                  <a:srgbClr val="C00000"/>
                </a:solidFill>
                <a:latin typeface="Ubuntu"/>
                <a:cs typeface="Ubuntu"/>
              </a:rPr>
              <a:t>6</a:t>
            </a:r>
            <a:r>
              <a:rPr lang="mn-MN" sz="4000" b="1" spc="-655" dirty="0">
                <a:solidFill>
                  <a:srgbClr val="C00000"/>
                </a:solidFill>
                <a:latin typeface="Ubuntu"/>
                <a:cs typeface="Ubuntu"/>
              </a:rPr>
              <a:t>  0  0</a:t>
            </a:r>
            <a:endParaRPr sz="4000" dirty="0">
              <a:solidFill>
                <a:srgbClr val="C00000"/>
              </a:solidFill>
              <a:latin typeface="Ubuntu"/>
              <a:cs typeface="Ubuntu"/>
            </a:endParaRPr>
          </a:p>
          <a:p>
            <a:pPr marL="26427">
              <a:lnSpc>
                <a:spcPts val="1644"/>
              </a:lnSpc>
            </a:pPr>
            <a:r>
              <a:rPr lang="mn-MN" sz="1873" spc="-10" dirty="0">
                <a:solidFill>
                  <a:srgbClr val="002060"/>
                </a:solidFill>
                <a:latin typeface="Ubuntu"/>
                <a:cs typeface="Ubuntu"/>
              </a:rPr>
              <a:t>м</a:t>
            </a:r>
            <a:r>
              <a:rPr sz="1873" spc="-10" dirty="0" err="1">
                <a:solidFill>
                  <a:srgbClr val="002060"/>
                </a:solidFill>
                <a:latin typeface="Ubuntu"/>
                <a:cs typeface="Ubuntu"/>
              </a:rPr>
              <a:t>янган</a:t>
            </a:r>
            <a:r>
              <a:rPr lang="en-US" sz="1873" spc="-10" dirty="0">
                <a:solidFill>
                  <a:srgbClr val="002060"/>
                </a:solidFill>
                <a:latin typeface="Ubuntu"/>
                <a:cs typeface="Ubuntu"/>
              </a:rPr>
              <a:t> </a:t>
            </a:r>
            <a:r>
              <a:rPr lang="mn-MN" sz="1873" spc="-10" dirty="0">
                <a:solidFill>
                  <a:srgbClr val="002060"/>
                </a:solidFill>
                <a:latin typeface="Ubuntu"/>
                <a:cs typeface="Ubuntu"/>
              </a:rPr>
              <a:t>зорчигч</a:t>
            </a:r>
            <a:endParaRPr sz="1873" dirty="0">
              <a:solidFill>
                <a:srgbClr val="002060"/>
              </a:solidFill>
              <a:latin typeface="Ubuntu"/>
              <a:cs typeface="Ubuntu"/>
            </a:endParaRPr>
          </a:p>
        </p:txBody>
      </p:sp>
      <p:sp>
        <p:nvSpPr>
          <p:cNvPr id="30" name="object 44">
            <a:extLst>
              <a:ext uri="{FF2B5EF4-FFF2-40B4-BE49-F238E27FC236}">
                <a16:creationId xmlns:a16="http://schemas.microsoft.com/office/drawing/2014/main" xmlns="" id="{C35C8AB1-52D6-49D5-A5FB-D625216500E6}"/>
              </a:ext>
            </a:extLst>
          </p:cNvPr>
          <p:cNvSpPr/>
          <p:nvPr/>
        </p:nvSpPr>
        <p:spPr>
          <a:xfrm>
            <a:off x="851308" y="1385599"/>
            <a:ext cx="1000290" cy="911757"/>
          </a:xfrm>
          <a:custGeom>
            <a:avLst/>
            <a:gdLst/>
            <a:ahLst/>
            <a:cxnLst/>
            <a:rect l="l" t="t" r="r" b="b"/>
            <a:pathLst>
              <a:path w="480694" h="438150">
                <a:moveTo>
                  <a:pt x="79297" y="113029"/>
                </a:moveTo>
                <a:lnTo>
                  <a:pt x="62812" y="113029"/>
                </a:lnTo>
                <a:lnTo>
                  <a:pt x="62812" y="360679"/>
                </a:lnTo>
                <a:lnTo>
                  <a:pt x="64525" y="369569"/>
                </a:lnTo>
                <a:lnTo>
                  <a:pt x="68904" y="377189"/>
                </a:lnTo>
                <a:lnTo>
                  <a:pt x="74809" y="382269"/>
                </a:lnTo>
                <a:lnTo>
                  <a:pt x="81100" y="384809"/>
                </a:lnTo>
                <a:lnTo>
                  <a:pt x="80980" y="415289"/>
                </a:lnTo>
                <a:lnTo>
                  <a:pt x="81089" y="419099"/>
                </a:lnTo>
                <a:lnTo>
                  <a:pt x="81554" y="429259"/>
                </a:lnTo>
                <a:lnTo>
                  <a:pt x="87688" y="438149"/>
                </a:lnTo>
                <a:lnTo>
                  <a:pt x="142344" y="438149"/>
                </a:lnTo>
                <a:lnTo>
                  <a:pt x="150270" y="430529"/>
                </a:lnTo>
                <a:lnTo>
                  <a:pt x="150270" y="422909"/>
                </a:lnTo>
                <a:lnTo>
                  <a:pt x="107026" y="422909"/>
                </a:lnTo>
                <a:lnTo>
                  <a:pt x="98149" y="421639"/>
                </a:lnTo>
                <a:lnTo>
                  <a:pt x="98041" y="401319"/>
                </a:lnTo>
                <a:lnTo>
                  <a:pt x="97980" y="384809"/>
                </a:lnTo>
                <a:lnTo>
                  <a:pt x="399127" y="384809"/>
                </a:lnTo>
                <a:lnTo>
                  <a:pt x="405410" y="382269"/>
                </a:lnTo>
                <a:lnTo>
                  <a:pt x="411316" y="377189"/>
                </a:lnTo>
                <a:lnTo>
                  <a:pt x="415700" y="369569"/>
                </a:lnTo>
                <a:lnTo>
                  <a:pt x="88828" y="369569"/>
                </a:lnTo>
                <a:lnTo>
                  <a:pt x="82002" y="367029"/>
                </a:lnTo>
                <a:lnTo>
                  <a:pt x="79286" y="358139"/>
                </a:lnTo>
                <a:lnTo>
                  <a:pt x="79168" y="350519"/>
                </a:lnTo>
                <a:lnTo>
                  <a:pt x="79289" y="318769"/>
                </a:lnTo>
                <a:lnTo>
                  <a:pt x="79297" y="113029"/>
                </a:lnTo>
                <a:close/>
              </a:path>
              <a:path w="480694" h="438150">
                <a:moveTo>
                  <a:pt x="346863" y="386079"/>
                </a:moveTo>
                <a:lnTo>
                  <a:pt x="329957" y="386079"/>
                </a:lnTo>
                <a:lnTo>
                  <a:pt x="329957" y="430529"/>
                </a:lnTo>
                <a:lnTo>
                  <a:pt x="337884" y="438149"/>
                </a:lnTo>
                <a:lnTo>
                  <a:pt x="382431" y="438149"/>
                </a:lnTo>
                <a:lnTo>
                  <a:pt x="394479" y="433069"/>
                </a:lnTo>
                <a:lnTo>
                  <a:pt x="397890" y="422909"/>
                </a:lnTo>
                <a:lnTo>
                  <a:pt x="346452" y="422909"/>
                </a:lnTo>
                <a:lnTo>
                  <a:pt x="346127" y="415289"/>
                </a:lnTo>
                <a:lnTo>
                  <a:pt x="346073" y="411479"/>
                </a:lnTo>
                <a:lnTo>
                  <a:pt x="346009" y="401319"/>
                </a:lnTo>
                <a:lnTo>
                  <a:pt x="346147" y="393699"/>
                </a:lnTo>
                <a:lnTo>
                  <a:pt x="346863" y="386079"/>
                </a:lnTo>
                <a:close/>
              </a:path>
              <a:path w="480694" h="438150">
                <a:moveTo>
                  <a:pt x="150270" y="386079"/>
                </a:moveTo>
                <a:lnTo>
                  <a:pt x="133537" y="386079"/>
                </a:lnTo>
                <a:lnTo>
                  <a:pt x="133779" y="422909"/>
                </a:lnTo>
                <a:lnTo>
                  <a:pt x="150270" y="422909"/>
                </a:lnTo>
                <a:lnTo>
                  <a:pt x="150270" y="386079"/>
                </a:lnTo>
                <a:close/>
              </a:path>
              <a:path w="480694" h="438150">
                <a:moveTo>
                  <a:pt x="399127" y="384809"/>
                </a:moveTo>
                <a:lnTo>
                  <a:pt x="97980" y="384809"/>
                </a:lnTo>
                <a:lnTo>
                  <a:pt x="98808" y="386079"/>
                </a:lnTo>
                <a:lnTo>
                  <a:pt x="375515" y="386079"/>
                </a:lnTo>
                <a:lnTo>
                  <a:pt x="381624" y="387349"/>
                </a:lnTo>
                <a:lnTo>
                  <a:pt x="382504" y="393699"/>
                </a:lnTo>
                <a:lnTo>
                  <a:pt x="382720" y="403859"/>
                </a:lnTo>
                <a:lnTo>
                  <a:pt x="382488" y="414019"/>
                </a:lnTo>
                <a:lnTo>
                  <a:pt x="382027" y="421639"/>
                </a:lnTo>
                <a:lnTo>
                  <a:pt x="375437" y="422909"/>
                </a:lnTo>
                <a:lnTo>
                  <a:pt x="397890" y="422909"/>
                </a:lnTo>
                <a:lnTo>
                  <a:pt x="399169" y="419099"/>
                </a:lnTo>
                <a:lnTo>
                  <a:pt x="399665" y="401319"/>
                </a:lnTo>
                <a:lnTo>
                  <a:pt x="399127" y="384809"/>
                </a:lnTo>
                <a:close/>
              </a:path>
              <a:path w="480694" h="438150">
                <a:moveTo>
                  <a:pt x="392246" y="16509"/>
                </a:moveTo>
                <a:lnTo>
                  <a:pt x="242668" y="16509"/>
                </a:lnTo>
                <a:lnTo>
                  <a:pt x="282255" y="17779"/>
                </a:lnTo>
                <a:lnTo>
                  <a:pt x="321645" y="20319"/>
                </a:lnTo>
                <a:lnTo>
                  <a:pt x="361565" y="24129"/>
                </a:lnTo>
                <a:lnTo>
                  <a:pt x="366947" y="25399"/>
                </a:lnTo>
                <a:lnTo>
                  <a:pt x="375047" y="26669"/>
                </a:lnTo>
                <a:lnTo>
                  <a:pt x="400327" y="55879"/>
                </a:lnTo>
                <a:lnTo>
                  <a:pt x="401033" y="331469"/>
                </a:lnTo>
                <a:lnTo>
                  <a:pt x="401285" y="351789"/>
                </a:lnTo>
                <a:lnTo>
                  <a:pt x="398757" y="365759"/>
                </a:lnTo>
                <a:lnTo>
                  <a:pt x="387919" y="369569"/>
                </a:lnTo>
                <a:lnTo>
                  <a:pt x="415700" y="369569"/>
                </a:lnTo>
                <a:lnTo>
                  <a:pt x="417415" y="360679"/>
                </a:lnTo>
                <a:lnTo>
                  <a:pt x="417415" y="113029"/>
                </a:lnTo>
                <a:lnTo>
                  <a:pt x="452557" y="113029"/>
                </a:lnTo>
                <a:lnTo>
                  <a:pt x="417415" y="96519"/>
                </a:lnTo>
                <a:lnTo>
                  <a:pt x="417415" y="55879"/>
                </a:lnTo>
                <a:lnTo>
                  <a:pt x="414542" y="40639"/>
                </a:lnTo>
                <a:lnTo>
                  <a:pt x="406707" y="27939"/>
                </a:lnTo>
                <a:lnTo>
                  <a:pt x="395090" y="17779"/>
                </a:lnTo>
                <a:lnTo>
                  <a:pt x="392246" y="16509"/>
                </a:lnTo>
                <a:close/>
              </a:path>
              <a:path w="480694" h="438150">
                <a:moveTo>
                  <a:pt x="123116" y="295909"/>
                </a:moveTo>
                <a:lnTo>
                  <a:pt x="116333" y="295909"/>
                </a:lnTo>
                <a:lnTo>
                  <a:pt x="99932" y="306069"/>
                </a:lnTo>
                <a:lnTo>
                  <a:pt x="94296" y="322579"/>
                </a:lnTo>
                <a:lnTo>
                  <a:pt x="98719" y="339089"/>
                </a:lnTo>
                <a:lnTo>
                  <a:pt x="112499" y="350519"/>
                </a:lnTo>
                <a:lnTo>
                  <a:pt x="123179" y="351789"/>
                </a:lnTo>
                <a:lnTo>
                  <a:pt x="157563" y="351789"/>
                </a:lnTo>
                <a:lnTo>
                  <a:pt x="167425" y="350519"/>
                </a:lnTo>
                <a:lnTo>
                  <a:pt x="181515" y="344169"/>
                </a:lnTo>
                <a:lnTo>
                  <a:pt x="186071" y="335279"/>
                </a:lnTo>
                <a:lnTo>
                  <a:pt x="117889" y="335279"/>
                </a:lnTo>
                <a:lnTo>
                  <a:pt x="112553" y="334009"/>
                </a:lnTo>
                <a:lnTo>
                  <a:pt x="111459" y="327659"/>
                </a:lnTo>
                <a:lnTo>
                  <a:pt x="112932" y="316229"/>
                </a:lnTo>
                <a:lnTo>
                  <a:pt x="121714" y="312419"/>
                </a:lnTo>
                <a:lnTo>
                  <a:pt x="183871" y="312419"/>
                </a:lnTo>
                <a:lnTo>
                  <a:pt x="179611" y="306069"/>
                </a:lnTo>
                <a:lnTo>
                  <a:pt x="132443" y="297179"/>
                </a:lnTo>
                <a:lnTo>
                  <a:pt x="123116" y="295909"/>
                </a:lnTo>
                <a:close/>
              </a:path>
              <a:path w="480694" h="438150">
                <a:moveTo>
                  <a:pt x="363545" y="295909"/>
                </a:moveTo>
                <a:lnTo>
                  <a:pt x="355042" y="295909"/>
                </a:lnTo>
                <a:lnTo>
                  <a:pt x="346406" y="297179"/>
                </a:lnTo>
                <a:lnTo>
                  <a:pt x="329112" y="298449"/>
                </a:lnTo>
                <a:lnTo>
                  <a:pt x="292264" y="318769"/>
                </a:lnTo>
                <a:lnTo>
                  <a:pt x="291478" y="326389"/>
                </a:lnTo>
                <a:lnTo>
                  <a:pt x="292954" y="334009"/>
                </a:lnTo>
                <a:lnTo>
                  <a:pt x="323595" y="351789"/>
                </a:lnTo>
                <a:lnTo>
                  <a:pt x="360993" y="351789"/>
                </a:lnTo>
                <a:lnTo>
                  <a:pt x="383741" y="335279"/>
                </a:lnTo>
                <a:lnTo>
                  <a:pt x="313865" y="335279"/>
                </a:lnTo>
                <a:lnTo>
                  <a:pt x="308123" y="332739"/>
                </a:lnTo>
                <a:lnTo>
                  <a:pt x="308199" y="318769"/>
                </a:lnTo>
                <a:lnTo>
                  <a:pt x="313404" y="317499"/>
                </a:lnTo>
                <a:lnTo>
                  <a:pt x="338595" y="314959"/>
                </a:lnTo>
                <a:lnTo>
                  <a:pt x="357569" y="312419"/>
                </a:lnTo>
                <a:lnTo>
                  <a:pt x="383883" y="312419"/>
                </a:lnTo>
                <a:lnTo>
                  <a:pt x="380620" y="306069"/>
                </a:lnTo>
                <a:lnTo>
                  <a:pt x="376428" y="300989"/>
                </a:lnTo>
                <a:lnTo>
                  <a:pt x="370705" y="298449"/>
                </a:lnTo>
                <a:lnTo>
                  <a:pt x="363545" y="295909"/>
                </a:lnTo>
                <a:close/>
              </a:path>
              <a:path w="480694" h="438150">
                <a:moveTo>
                  <a:pt x="183871" y="312419"/>
                </a:moveTo>
                <a:lnTo>
                  <a:pt x="121714" y="312419"/>
                </a:lnTo>
                <a:lnTo>
                  <a:pt x="136116" y="313689"/>
                </a:lnTo>
                <a:lnTo>
                  <a:pt x="154449" y="316229"/>
                </a:lnTo>
                <a:lnTo>
                  <a:pt x="167471" y="316229"/>
                </a:lnTo>
                <a:lnTo>
                  <a:pt x="173995" y="325119"/>
                </a:lnTo>
                <a:lnTo>
                  <a:pt x="171550" y="332739"/>
                </a:lnTo>
                <a:lnTo>
                  <a:pt x="165865" y="334009"/>
                </a:lnTo>
                <a:lnTo>
                  <a:pt x="158887" y="335279"/>
                </a:lnTo>
                <a:lnTo>
                  <a:pt x="186071" y="335279"/>
                </a:lnTo>
                <a:lnTo>
                  <a:pt x="188023" y="331469"/>
                </a:lnTo>
                <a:lnTo>
                  <a:pt x="187279" y="317499"/>
                </a:lnTo>
                <a:lnTo>
                  <a:pt x="183871" y="312419"/>
                </a:lnTo>
                <a:close/>
              </a:path>
              <a:path w="480694" h="438150">
                <a:moveTo>
                  <a:pt x="383883" y="312419"/>
                </a:moveTo>
                <a:lnTo>
                  <a:pt x="357569" y="312419"/>
                </a:lnTo>
                <a:lnTo>
                  <a:pt x="366180" y="314959"/>
                </a:lnTo>
                <a:lnTo>
                  <a:pt x="369305" y="322579"/>
                </a:lnTo>
                <a:lnTo>
                  <a:pt x="367583" y="330199"/>
                </a:lnTo>
                <a:lnTo>
                  <a:pt x="361655" y="334009"/>
                </a:lnTo>
                <a:lnTo>
                  <a:pt x="353433" y="335279"/>
                </a:lnTo>
                <a:lnTo>
                  <a:pt x="383741" y="335279"/>
                </a:lnTo>
                <a:lnTo>
                  <a:pt x="385524" y="328929"/>
                </a:lnTo>
                <a:lnTo>
                  <a:pt x="385604" y="320039"/>
                </a:lnTo>
                <a:lnTo>
                  <a:pt x="383883" y="312419"/>
                </a:lnTo>
                <a:close/>
              </a:path>
              <a:path w="480694" h="438150">
                <a:moveTo>
                  <a:pt x="149869" y="80009"/>
                </a:moveTo>
                <a:lnTo>
                  <a:pt x="131899" y="80009"/>
                </a:lnTo>
                <a:lnTo>
                  <a:pt x="118925" y="81279"/>
                </a:lnTo>
                <a:lnTo>
                  <a:pt x="88739" y="116839"/>
                </a:lnTo>
                <a:lnTo>
                  <a:pt x="88377" y="154939"/>
                </a:lnTo>
                <a:lnTo>
                  <a:pt x="88509" y="163829"/>
                </a:lnTo>
                <a:lnTo>
                  <a:pt x="88634" y="191769"/>
                </a:lnTo>
                <a:lnTo>
                  <a:pt x="88546" y="232409"/>
                </a:lnTo>
                <a:lnTo>
                  <a:pt x="106080" y="278129"/>
                </a:lnTo>
                <a:lnTo>
                  <a:pt x="172280" y="292099"/>
                </a:lnTo>
                <a:lnTo>
                  <a:pt x="218810" y="295909"/>
                </a:lnTo>
                <a:lnTo>
                  <a:pt x="261824" y="295909"/>
                </a:lnTo>
                <a:lnTo>
                  <a:pt x="304619" y="292099"/>
                </a:lnTo>
                <a:lnTo>
                  <a:pt x="350488" y="284479"/>
                </a:lnTo>
                <a:lnTo>
                  <a:pt x="371122" y="279399"/>
                </a:lnTo>
                <a:lnTo>
                  <a:pt x="246119" y="279399"/>
                </a:lnTo>
                <a:lnTo>
                  <a:pt x="196989" y="278129"/>
                </a:lnTo>
                <a:lnTo>
                  <a:pt x="143172" y="270509"/>
                </a:lnTo>
                <a:lnTo>
                  <a:pt x="131626" y="267969"/>
                </a:lnTo>
                <a:lnTo>
                  <a:pt x="120481" y="266699"/>
                </a:lnTo>
                <a:lnTo>
                  <a:pt x="111364" y="261619"/>
                </a:lnTo>
                <a:lnTo>
                  <a:pt x="105904" y="251459"/>
                </a:lnTo>
                <a:lnTo>
                  <a:pt x="105152" y="232409"/>
                </a:lnTo>
                <a:lnTo>
                  <a:pt x="105261" y="154939"/>
                </a:lnTo>
                <a:lnTo>
                  <a:pt x="105378" y="124459"/>
                </a:lnTo>
                <a:lnTo>
                  <a:pt x="106405" y="113029"/>
                </a:lnTo>
                <a:lnTo>
                  <a:pt x="110930" y="104139"/>
                </a:lnTo>
                <a:lnTo>
                  <a:pt x="120985" y="97789"/>
                </a:lnTo>
                <a:lnTo>
                  <a:pt x="131372" y="97789"/>
                </a:lnTo>
                <a:lnTo>
                  <a:pt x="147901" y="96519"/>
                </a:lnTo>
                <a:lnTo>
                  <a:pt x="384248" y="96519"/>
                </a:lnTo>
                <a:lnTo>
                  <a:pt x="383614" y="95249"/>
                </a:lnTo>
                <a:lnTo>
                  <a:pt x="372253" y="85089"/>
                </a:lnTo>
                <a:lnTo>
                  <a:pt x="359611" y="81279"/>
                </a:lnTo>
                <a:lnTo>
                  <a:pt x="182868" y="81279"/>
                </a:lnTo>
                <a:lnTo>
                  <a:pt x="149869" y="80009"/>
                </a:lnTo>
                <a:close/>
              </a:path>
              <a:path w="480694" h="438150">
                <a:moveTo>
                  <a:pt x="384248" y="96519"/>
                </a:moveTo>
                <a:lnTo>
                  <a:pt x="147901" y="96519"/>
                </a:lnTo>
                <a:lnTo>
                  <a:pt x="165052" y="97789"/>
                </a:lnTo>
                <a:lnTo>
                  <a:pt x="346654" y="97789"/>
                </a:lnTo>
                <a:lnTo>
                  <a:pt x="360014" y="99059"/>
                </a:lnTo>
                <a:lnTo>
                  <a:pt x="368728" y="104139"/>
                </a:lnTo>
                <a:lnTo>
                  <a:pt x="373459" y="111759"/>
                </a:lnTo>
                <a:lnTo>
                  <a:pt x="374874" y="125729"/>
                </a:lnTo>
                <a:lnTo>
                  <a:pt x="374886" y="248919"/>
                </a:lnTo>
                <a:lnTo>
                  <a:pt x="375253" y="253999"/>
                </a:lnTo>
                <a:lnTo>
                  <a:pt x="362606" y="267969"/>
                </a:lnTo>
                <a:lnTo>
                  <a:pt x="348390" y="267969"/>
                </a:lnTo>
                <a:lnTo>
                  <a:pt x="295080" y="275589"/>
                </a:lnTo>
                <a:lnTo>
                  <a:pt x="246119" y="279399"/>
                </a:lnTo>
                <a:lnTo>
                  <a:pt x="371122" y="279399"/>
                </a:lnTo>
                <a:lnTo>
                  <a:pt x="375008" y="276859"/>
                </a:lnTo>
                <a:lnTo>
                  <a:pt x="380951" y="273049"/>
                </a:lnTo>
                <a:lnTo>
                  <a:pt x="386344" y="267969"/>
                </a:lnTo>
                <a:lnTo>
                  <a:pt x="362606" y="267969"/>
                </a:lnTo>
                <a:lnTo>
                  <a:pt x="358282" y="266699"/>
                </a:lnTo>
                <a:lnTo>
                  <a:pt x="386767" y="266699"/>
                </a:lnTo>
                <a:lnTo>
                  <a:pt x="389307" y="259079"/>
                </a:lnTo>
                <a:lnTo>
                  <a:pt x="391323" y="246379"/>
                </a:lnTo>
                <a:lnTo>
                  <a:pt x="391784" y="232409"/>
                </a:lnTo>
                <a:lnTo>
                  <a:pt x="391661" y="204469"/>
                </a:lnTo>
                <a:lnTo>
                  <a:pt x="391549" y="132079"/>
                </a:lnTo>
                <a:lnTo>
                  <a:pt x="391316" y="118109"/>
                </a:lnTo>
                <a:lnTo>
                  <a:pt x="389320" y="106679"/>
                </a:lnTo>
                <a:lnTo>
                  <a:pt x="384248" y="96519"/>
                </a:lnTo>
                <a:close/>
              </a:path>
              <a:path w="480694" h="438150">
                <a:moveTo>
                  <a:pt x="254425" y="0"/>
                </a:moveTo>
                <a:lnTo>
                  <a:pt x="196149" y="0"/>
                </a:lnTo>
                <a:lnTo>
                  <a:pt x="162208" y="2539"/>
                </a:lnTo>
                <a:lnTo>
                  <a:pt x="112438" y="8889"/>
                </a:lnTo>
                <a:lnTo>
                  <a:pt x="74384" y="26669"/>
                </a:lnTo>
                <a:lnTo>
                  <a:pt x="62812" y="55879"/>
                </a:lnTo>
                <a:lnTo>
                  <a:pt x="62812" y="96519"/>
                </a:lnTo>
                <a:lnTo>
                  <a:pt x="54790" y="97789"/>
                </a:lnTo>
                <a:lnTo>
                  <a:pt x="24184" y="120649"/>
                </a:lnTo>
                <a:lnTo>
                  <a:pt x="22265" y="124459"/>
                </a:lnTo>
                <a:lnTo>
                  <a:pt x="13996" y="124459"/>
                </a:lnTo>
                <a:lnTo>
                  <a:pt x="9467" y="126999"/>
                </a:lnTo>
                <a:lnTo>
                  <a:pt x="2080" y="135889"/>
                </a:lnTo>
                <a:lnTo>
                  <a:pt x="759" y="139699"/>
                </a:lnTo>
                <a:lnTo>
                  <a:pt x="0" y="142239"/>
                </a:lnTo>
                <a:lnTo>
                  <a:pt x="0" y="204469"/>
                </a:lnTo>
                <a:lnTo>
                  <a:pt x="1565" y="212089"/>
                </a:lnTo>
                <a:lnTo>
                  <a:pt x="5765" y="219709"/>
                </a:lnTo>
                <a:lnTo>
                  <a:pt x="11853" y="223519"/>
                </a:lnTo>
                <a:lnTo>
                  <a:pt x="19083" y="226059"/>
                </a:lnTo>
                <a:lnTo>
                  <a:pt x="38958" y="226059"/>
                </a:lnTo>
                <a:lnTo>
                  <a:pt x="45788" y="223519"/>
                </a:lnTo>
                <a:lnTo>
                  <a:pt x="51921" y="219709"/>
                </a:lnTo>
                <a:lnTo>
                  <a:pt x="56343" y="214629"/>
                </a:lnTo>
                <a:lnTo>
                  <a:pt x="57476" y="209549"/>
                </a:lnTo>
                <a:lnTo>
                  <a:pt x="16753" y="209549"/>
                </a:lnTo>
                <a:lnTo>
                  <a:pt x="16465" y="208279"/>
                </a:lnTo>
                <a:lnTo>
                  <a:pt x="16527" y="171449"/>
                </a:lnTo>
                <a:lnTo>
                  <a:pt x="16373" y="165099"/>
                </a:lnTo>
                <a:lnTo>
                  <a:pt x="16215" y="154939"/>
                </a:lnTo>
                <a:lnTo>
                  <a:pt x="16791" y="146049"/>
                </a:lnTo>
                <a:lnTo>
                  <a:pt x="18715" y="142239"/>
                </a:lnTo>
                <a:lnTo>
                  <a:pt x="21196" y="140969"/>
                </a:lnTo>
                <a:lnTo>
                  <a:pt x="58042" y="140969"/>
                </a:lnTo>
                <a:lnTo>
                  <a:pt x="58042" y="134619"/>
                </a:lnTo>
                <a:lnTo>
                  <a:pt x="50396" y="126999"/>
                </a:lnTo>
                <a:lnTo>
                  <a:pt x="41346" y="124459"/>
                </a:lnTo>
                <a:lnTo>
                  <a:pt x="42663" y="119379"/>
                </a:lnTo>
                <a:lnTo>
                  <a:pt x="51565" y="113029"/>
                </a:lnTo>
                <a:lnTo>
                  <a:pt x="79297" y="113029"/>
                </a:lnTo>
                <a:lnTo>
                  <a:pt x="79296" y="63499"/>
                </a:lnTo>
                <a:lnTo>
                  <a:pt x="107439" y="26669"/>
                </a:lnTo>
                <a:lnTo>
                  <a:pt x="162992" y="19049"/>
                </a:lnTo>
                <a:lnTo>
                  <a:pt x="202157" y="16509"/>
                </a:lnTo>
                <a:lnTo>
                  <a:pt x="392246" y="16509"/>
                </a:lnTo>
                <a:lnTo>
                  <a:pt x="380869" y="11429"/>
                </a:lnTo>
                <a:lnTo>
                  <a:pt x="354716" y="6349"/>
                </a:lnTo>
                <a:lnTo>
                  <a:pt x="281879" y="1269"/>
                </a:lnTo>
                <a:lnTo>
                  <a:pt x="254425" y="0"/>
                </a:lnTo>
                <a:close/>
              </a:path>
              <a:path w="480694" h="438150">
                <a:moveTo>
                  <a:pt x="452557" y="113029"/>
                </a:moveTo>
                <a:lnTo>
                  <a:pt x="428661" y="113029"/>
                </a:lnTo>
                <a:lnTo>
                  <a:pt x="437565" y="119379"/>
                </a:lnTo>
                <a:lnTo>
                  <a:pt x="438882" y="124459"/>
                </a:lnTo>
                <a:lnTo>
                  <a:pt x="429832" y="126999"/>
                </a:lnTo>
                <a:lnTo>
                  <a:pt x="422186" y="134619"/>
                </a:lnTo>
                <a:lnTo>
                  <a:pt x="422186" y="207009"/>
                </a:lnTo>
                <a:lnTo>
                  <a:pt x="423884" y="214629"/>
                </a:lnTo>
                <a:lnTo>
                  <a:pt x="428306" y="219709"/>
                </a:lnTo>
                <a:lnTo>
                  <a:pt x="434438" y="223519"/>
                </a:lnTo>
                <a:lnTo>
                  <a:pt x="441269" y="226059"/>
                </a:lnTo>
                <a:lnTo>
                  <a:pt x="461144" y="226059"/>
                </a:lnTo>
                <a:lnTo>
                  <a:pt x="468374" y="223519"/>
                </a:lnTo>
                <a:lnTo>
                  <a:pt x="474462" y="219709"/>
                </a:lnTo>
                <a:lnTo>
                  <a:pt x="478663" y="212089"/>
                </a:lnTo>
                <a:lnTo>
                  <a:pt x="479185" y="209549"/>
                </a:lnTo>
                <a:lnTo>
                  <a:pt x="445204" y="209549"/>
                </a:lnTo>
                <a:lnTo>
                  <a:pt x="440578" y="208279"/>
                </a:lnTo>
                <a:lnTo>
                  <a:pt x="436780" y="204469"/>
                </a:lnTo>
                <a:lnTo>
                  <a:pt x="438497" y="191769"/>
                </a:lnTo>
                <a:lnTo>
                  <a:pt x="438576" y="142239"/>
                </a:lnTo>
                <a:lnTo>
                  <a:pt x="439908" y="140969"/>
                </a:lnTo>
                <a:lnTo>
                  <a:pt x="460396" y="140969"/>
                </a:lnTo>
                <a:lnTo>
                  <a:pt x="463751" y="139699"/>
                </a:lnTo>
                <a:lnTo>
                  <a:pt x="479154" y="139699"/>
                </a:lnTo>
                <a:lnTo>
                  <a:pt x="478617" y="137159"/>
                </a:lnTo>
                <a:lnTo>
                  <a:pt x="474077" y="130809"/>
                </a:lnTo>
                <a:lnTo>
                  <a:pt x="467046" y="125729"/>
                </a:lnTo>
                <a:lnTo>
                  <a:pt x="457963" y="124459"/>
                </a:lnTo>
                <a:lnTo>
                  <a:pt x="453632" y="116839"/>
                </a:lnTo>
                <a:lnTo>
                  <a:pt x="452557" y="113029"/>
                </a:lnTo>
                <a:close/>
              </a:path>
              <a:path w="480694" h="438150">
                <a:moveTo>
                  <a:pt x="58042" y="140969"/>
                </a:moveTo>
                <a:lnTo>
                  <a:pt x="41738" y="140969"/>
                </a:lnTo>
                <a:lnTo>
                  <a:pt x="41817" y="205739"/>
                </a:lnTo>
                <a:lnTo>
                  <a:pt x="39653" y="208279"/>
                </a:lnTo>
                <a:lnTo>
                  <a:pt x="35179" y="209549"/>
                </a:lnTo>
                <a:lnTo>
                  <a:pt x="57476" y="209549"/>
                </a:lnTo>
                <a:lnTo>
                  <a:pt x="58042" y="207009"/>
                </a:lnTo>
                <a:lnTo>
                  <a:pt x="58042" y="140969"/>
                </a:lnTo>
                <a:close/>
              </a:path>
              <a:path w="480694" h="438150">
                <a:moveTo>
                  <a:pt x="479154" y="139699"/>
                </a:moveTo>
                <a:lnTo>
                  <a:pt x="463751" y="139699"/>
                </a:lnTo>
                <a:lnTo>
                  <a:pt x="463751" y="208279"/>
                </a:lnTo>
                <a:lnTo>
                  <a:pt x="462066" y="209549"/>
                </a:lnTo>
                <a:lnTo>
                  <a:pt x="479185" y="209549"/>
                </a:lnTo>
                <a:lnTo>
                  <a:pt x="480228" y="204469"/>
                </a:lnTo>
                <a:lnTo>
                  <a:pt x="480228" y="144779"/>
                </a:lnTo>
                <a:lnTo>
                  <a:pt x="479154" y="139699"/>
                </a:lnTo>
                <a:close/>
              </a:path>
              <a:path w="480694" h="438150">
                <a:moveTo>
                  <a:pt x="343740" y="80009"/>
                </a:moveTo>
                <a:lnTo>
                  <a:pt x="327179" y="80009"/>
                </a:lnTo>
                <a:lnTo>
                  <a:pt x="312465" y="81279"/>
                </a:lnTo>
                <a:lnTo>
                  <a:pt x="359611" y="81279"/>
                </a:lnTo>
                <a:lnTo>
                  <a:pt x="343740" y="80009"/>
                </a:lnTo>
                <a:close/>
              </a:path>
              <a:path w="480694" h="438150">
                <a:moveTo>
                  <a:pt x="165329" y="43179"/>
                </a:moveTo>
                <a:lnTo>
                  <a:pt x="148838" y="43179"/>
                </a:lnTo>
                <a:lnTo>
                  <a:pt x="139514" y="44449"/>
                </a:lnTo>
                <a:lnTo>
                  <a:pt x="130211" y="46989"/>
                </a:lnTo>
                <a:lnTo>
                  <a:pt x="131878" y="58419"/>
                </a:lnTo>
                <a:lnTo>
                  <a:pt x="139340" y="59689"/>
                </a:lnTo>
                <a:lnTo>
                  <a:pt x="152901" y="60959"/>
                </a:lnTo>
                <a:lnTo>
                  <a:pt x="315352" y="60959"/>
                </a:lnTo>
                <a:lnTo>
                  <a:pt x="332757" y="59689"/>
                </a:lnTo>
                <a:lnTo>
                  <a:pt x="339342" y="57149"/>
                </a:lnTo>
                <a:lnTo>
                  <a:pt x="340286" y="46989"/>
                </a:lnTo>
                <a:lnTo>
                  <a:pt x="331821" y="44449"/>
                </a:lnTo>
                <a:lnTo>
                  <a:pt x="194000" y="44449"/>
                </a:lnTo>
                <a:lnTo>
                  <a:pt x="165329" y="43179"/>
                </a:lnTo>
                <a:close/>
              </a:path>
              <a:path w="480694" h="438150">
                <a:moveTo>
                  <a:pt x="310492" y="43179"/>
                </a:moveTo>
                <a:lnTo>
                  <a:pt x="194000" y="44449"/>
                </a:lnTo>
                <a:lnTo>
                  <a:pt x="331821" y="44449"/>
                </a:lnTo>
                <a:lnTo>
                  <a:pt x="310492" y="43179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1" name="object 45">
            <a:extLst>
              <a:ext uri="{FF2B5EF4-FFF2-40B4-BE49-F238E27FC236}">
                <a16:creationId xmlns:a16="http://schemas.microsoft.com/office/drawing/2014/main" xmlns="" id="{A3C47DDE-9BEC-446A-B602-D48908DFE2A5}"/>
              </a:ext>
            </a:extLst>
          </p:cNvPr>
          <p:cNvSpPr txBox="1"/>
          <p:nvPr/>
        </p:nvSpPr>
        <p:spPr>
          <a:xfrm>
            <a:off x="1782518" y="2664827"/>
            <a:ext cx="3577939" cy="624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lang="mn-MN" sz="2400" spc="-1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Нийслэлийн</a:t>
            </a:r>
            <a:r>
              <a:rPr sz="2400" spc="-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ӨМЧИТ</a:t>
            </a:r>
            <a:r>
              <a:rPr lang="mn-MN" sz="2400" spc="-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4058" b="1" spc="21" dirty="0">
                <a:solidFill>
                  <a:srgbClr val="C00000"/>
                </a:solidFill>
                <a:latin typeface="Ubuntu"/>
                <a:cs typeface="Ubuntu"/>
              </a:rPr>
              <a:t>2</a:t>
            </a:r>
            <a:endParaRPr sz="4058" dirty="0">
              <a:solidFill>
                <a:srgbClr val="C00000"/>
              </a:solidFill>
              <a:latin typeface="Ubuntu"/>
              <a:cs typeface="Ubuntu"/>
            </a:endParaRPr>
          </a:p>
        </p:txBody>
      </p:sp>
      <p:sp>
        <p:nvSpPr>
          <p:cNvPr id="32" name="object 46">
            <a:extLst>
              <a:ext uri="{FF2B5EF4-FFF2-40B4-BE49-F238E27FC236}">
                <a16:creationId xmlns:a16="http://schemas.microsoft.com/office/drawing/2014/main" xmlns="" id="{BC5E8267-E606-41D5-A0F9-353333E441E3}"/>
              </a:ext>
            </a:extLst>
          </p:cNvPr>
          <p:cNvSpPr txBox="1"/>
          <p:nvPr/>
        </p:nvSpPr>
        <p:spPr>
          <a:xfrm>
            <a:off x="1823094" y="3185758"/>
            <a:ext cx="2956631" cy="624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lang="mn-MN" sz="2400" spc="-1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Хувийн</a:t>
            </a:r>
            <a:r>
              <a:rPr lang="mn-MN" sz="2400" spc="-34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хэвшлийн    </a:t>
            </a:r>
            <a:r>
              <a:rPr sz="4058" b="1" spc="-135" dirty="0" smtClean="0">
                <a:solidFill>
                  <a:srgbClr val="C00000"/>
                </a:solidFill>
                <a:latin typeface="Ubuntu"/>
                <a:cs typeface="Ubuntu"/>
              </a:rPr>
              <a:t>1</a:t>
            </a:r>
            <a:r>
              <a:rPr lang="mn-MN" sz="4058" b="1" spc="-135" dirty="0">
                <a:solidFill>
                  <a:srgbClr val="C00000"/>
                </a:solidFill>
                <a:latin typeface="Ubuntu"/>
                <a:cs typeface="Ubuntu"/>
              </a:rPr>
              <a:t>8</a:t>
            </a:r>
            <a:endParaRPr sz="4058" dirty="0">
              <a:solidFill>
                <a:srgbClr val="C00000"/>
              </a:solidFill>
              <a:latin typeface="Ubuntu"/>
              <a:cs typeface="Ubuntu"/>
            </a:endParaRPr>
          </a:p>
        </p:txBody>
      </p:sp>
      <p:sp>
        <p:nvSpPr>
          <p:cNvPr id="33" name="object 47">
            <a:extLst>
              <a:ext uri="{FF2B5EF4-FFF2-40B4-BE49-F238E27FC236}">
                <a16:creationId xmlns:a16="http://schemas.microsoft.com/office/drawing/2014/main" xmlns="" id="{224CFA7C-9774-4DB4-80D3-C7182F35CBA7}"/>
              </a:ext>
            </a:extLst>
          </p:cNvPr>
          <p:cNvSpPr/>
          <p:nvPr/>
        </p:nvSpPr>
        <p:spPr>
          <a:xfrm>
            <a:off x="1370390" y="3423699"/>
            <a:ext cx="387166" cy="387166"/>
          </a:xfrm>
          <a:custGeom>
            <a:avLst/>
            <a:gdLst/>
            <a:ahLst/>
            <a:cxnLst/>
            <a:rect l="l" t="t" r="r" b="b"/>
            <a:pathLst>
              <a:path w="186054" h="186055">
                <a:moveTo>
                  <a:pt x="93133" y="0"/>
                </a:moveTo>
                <a:lnTo>
                  <a:pt x="51989" y="8983"/>
                </a:lnTo>
                <a:lnTo>
                  <a:pt x="19061" y="35428"/>
                </a:lnTo>
                <a:lnTo>
                  <a:pt x="2205" y="71255"/>
                </a:lnTo>
                <a:lnTo>
                  <a:pt x="0" y="93777"/>
                </a:lnTo>
                <a:lnTo>
                  <a:pt x="216" y="99216"/>
                </a:lnTo>
                <a:lnTo>
                  <a:pt x="10531" y="136907"/>
                </a:lnTo>
                <a:lnTo>
                  <a:pt x="36949" y="168524"/>
                </a:lnTo>
                <a:lnTo>
                  <a:pt x="49636" y="172502"/>
                </a:lnTo>
                <a:lnTo>
                  <a:pt x="49203" y="173560"/>
                </a:lnTo>
                <a:lnTo>
                  <a:pt x="51972" y="176048"/>
                </a:lnTo>
                <a:lnTo>
                  <a:pt x="62152" y="181247"/>
                </a:lnTo>
                <a:lnTo>
                  <a:pt x="76958" y="184553"/>
                </a:lnTo>
                <a:lnTo>
                  <a:pt x="93040" y="185730"/>
                </a:lnTo>
                <a:lnTo>
                  <a:pt x="107045" y="184540"/>
                </a:lnTo>
                <a:lnTo>
                  <a:pt x="135810" y="175296"/>
                </a:lnTo>
                <a:lnTo>
                  <a:pt x="137706" y="174594"/>
                </a:lnTo>
                <a:lnTo>
                  <a:pt x="173461" y="139032"/>
                </a:lnTo>
                <a:lnTo>
                  <a:pt x="176428" y="133589"/>
                </a:lnTo>
                <a:lnTo>
                  <a:pt x="87007" y="133589"/>
                </a:lnTo>
                <a:lnTo>
                  <a:pt x="79023" y="130122"/>
                </a:lnTo>
                <a:lnTo>
                  <a:pt x="48416" y="100398"/>
                </a:lnTo>
                <a:lnTo>
                  <a:pt x="45478" y="93777"/>
                </a:lnTo>
                <a:lnTo>
                  <a:pt x="45748" y="91513"/>
                </a:lnTo>
                <a:lnTo>
                  <a:pt x="47994" y="86588"/>
                </a:lnTo>
                <a:lnTo>
                  <a:pt x="52066" y="83448"/>
                </a:lnTo>
                <a:lnTo>
                  <a:pt x="105938" y="83448"/>
                </a:lnTo>
                <a:lnTo>
                  <a:pt x="123544" y="65870"/>
                </a:lnTo>
                <a:lnTo>
                  <a:pt x="127068" y="62281"/>
                </a:lnTo>
                <a:lnTo>
                  <a:pt x="131150" y="57604"/>
                </a:lnTo>
                <a:lnTo>
                  <a:pt x="178835" y="57604"/>
                </a:lnTo>
                <a:lnTo>
                  <a:pt x="147038" y="17274"/>
                </a:lnTo>
                <a:lnTo>
                  <a:pt x="125053" y="5642"/>
                </a:lnTo>
                <a:lnTo>
                  <a:pt x="120455" y="3795"/>
                </a:lnTo>
                <a:lnTo>
                  <a:pt x="119149" y="3795"/>
                </a:lnTo>
                <a:lnTo>
                  <a:pt x="113870" y="2225"/>
                </a:lnTo>
                <a:lnTo>
                  <a:pt x="104754" y="616"/>
                </a:lnTo>
                <a:lnTo>
                  <a:pt x="93133" y="0"/>
                </a:lnTo>
                <a:close/>
              </a:path>
              <a:path w="186054" h="186055">
                <a:moveTo>
                  <a:pt x="139822" y="62426"/>
                </a:moveTo>
                <a:lnTo>
                  <a:pt x="144057" y="66640"/>
                </a:lnTo>
                <a:lnTo>
                  <a:pt x="144438" y="73019"/>
                </a:lnTo>
                <a:lnTo>
                  <a:pt x="141389" y="76821"/>
                </a:lnTo>
                <a:lnTo>
                  <a:pt x="91615" y="126501"/>
                </a:lnTo>
                <a:lnTo>
                  <a:pt x="87007" y="133589"/>
                </a:lnTo>
                <a:lnTo>
                  <a:pt x="176428" y="133589"/>
                </a:lnTo>
                <a:lnTo>
                  <a:pt x="178524" y="129035"/>
                </a:lnTo>
                <a:lnTo>
                  <a:pt x="182505" y="119333"/>
                </a:lnTo>
                <a:lnTo>
                  <a:pt x="184701" y="103209"/>
                </a:lnTo>
                <a:lnTo>
                  <a:pt x="185564" y="98683"/>
                </a:lnTo>
                <a:lnTo>
                  <a:pt x="185775" y="96701"/>
                </a:lnTo>
                <a:lnTo>
                  <a:pt x="185896" y="90296"/>
                </a:lnTo>
                <a:lnTo>
                  <a:pt x="185564" y="87171"/>
                </a:lnTo>
                <a:lnTo>
                  <a:pt x="184693" y="82685"/>
                </a:lnTo>
                <a:lnTo>
                  <a:pt x="182721" y="68029"/>
                </a:lnTo>
                <a:lnTo>
                  <a:pt x="181760" y="67195"/>
                </a:lnTo>
                <a:lnTo>
                  <a:pt x="180572" y="62615"/>
                </a:lnTo>
                <a:lnTo>
                  <a:pt x="140162" y="62615"/>
                </a:lnTo>
                <a:lnTo>
                  <a:pt x="139822" y="62426"/>
                </a:lnTo>
                <a:close/>
              </a:path>
              <a:path w="186054" h="186055">
                <a:moveTo>
                  <a:pt x="105938" y="83448"/>
                </a:moveTo>
                <a:lnTo>
                  <a:pt x="58139" y="83448"/>
                </a:lnTo>
                <a:lnTo>
                  <a:pt x="58280" y="83762"/>
                </a:lnTo>
                <a:lnTo>
                  <a:pt x="64312" y="86293"/>
                </a:lnTo>
                <a:lnTo>
                  <a:pt x="68719" y="92117"/>
                </a:lnTo>
                <a:lnTo>
                  <a:pt x="74832" y="98230"/>
                </a:lnTo>
                <a:lnTo>
                  <a:pt x="79898" y="102319"/>
                </a:lnTo>
                <a:lnTo>
                  <a:pt x="80858" y="104973"/>
                </a:lnTo>
                <a:lnTo>
                  <a:pt x="85165" y="104973"/>
                </a:lnTo>
                <a:lnTo>
                  <a:pt x="85394" y="104340"/>
                </a:lnTo>
                <a:lnTo>
                  <a:pt x="85143" y="104340"/>
                </a:lnTo>
                <a:lnTo>
                  <a:pt x="86183" y="102158"/>
                </a:lnTo>
                <a:lnTo>
                  <a:pt x="87207" y="102158"/>
                </a:lnTo>
                <a:lnTo>
                  <a:pt x="105938" y="83448"/>
                </a:lnTo>
                <a:close/>
              </a:path>
              <a:path w="186054" h="186055">
                <a:moveTo>
                  <a:pt x="85549" y="103910"/>
                </a:moveTo>
                <a:lnTo>
                  <a:pt x="85143" y="104340"/>
                </a:lnTo>
                <a:lnTo>
                  <a:pt x="85394" y="104340"/>
                </a:lnTo>
                <a:lnTo>
                  <a:pt x="85549" y="103910"/>
                </a:lnTo>
                <a:close/>
              </a:path>
              <a:path w="186054" h="186055">
                <a:moveTo>
                  <a:pt x="87207" y="102158"/>
                </a:moveTo>
                <a:lnTo>
                  <a:pt x="86183" y="102158"/>
                </a:lnTo>
                <a:lnTo>
                  <a:pt x="85549" y="103910"/>
                </a:lnTo>
                <a:lnTo>
                  <a:pt x="87207" y="102158"/>
                </a:lnTo>
                <a:close/>
              </a:path>
              <a:path w="186054" h="186055">
                <a:moveTo>
                  <a:pt x="180443" y="62119"/>
                </a:moveTo>
                <a:lnTo>
                  <a:pt x="139513" y="62119"/>
                </a:lnTo>
                <a:lnTo>
                  <a:pt x="140162" y="62615"/>
                </a:lnTo>
                <a:lnTo>
                  <a:pt x="180572" y="62615"/>
                </a:lnTo>
                <a:lnTo>
                  <a:pt x="180443" y="62119"/>
                </a:lnTo>
                <a:close/>
              </a:path>
              <a:path w="186054" h="186055">
                <a:moveTo>
                  <a:pt x="178835" y="57604"/>
                </a:moveTo>
                <a:lnTo>
                  <a:pt x="131150" y="57604"/>
                </a:lnTo>
                <a:lnTo>
                  <a:pt x="139822" y="62426"/>
                </a:lnTo>
                <a:lnTo>
                  <a:pt x="139513" y="62119"/>
                </a:lnTo>
                <a:lnTo>
                  <a:pt x="180443" y="62119"/>
                </a:lnTo>
                <a:lnTo>
                  <a:pt x="179888" y="59976"/>
                </a:lnTo>
                <a:lnTo>
                  <a:pt x="178835" y="57604"/>
                </a:lnTo>
                <a:close/>
              </a:path>
              <a:path w="186054" h="186055">
                <a:moveTo>
                  <a:pt x="117363" y="2553"/>
                </a:moveTo>
                <a:lnTo>
                  <a:pt x="119149" y="3795"/>
                </a:lnTo>
                <a:lnTo>
                  <a:pt x="120455" y="3795"/>
                </a:lnTo>
                <a:lnTo>
                  <a:pt x="117363" y="2553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4" name="object 48">
            <a:extLst>
              <a:ext uri="{FF2B5EF4-FFF2-40B4-BE49-F238E27FC236}">
                <a16:creationId xmlns:a16="http://schemas.microsoft.com/office/drawing/2014/main" xmlns="" id="{CD11C58C-0852-43EE-AEE8-5FA5AE7B4976}"/>
              </a:ext>
            </a:extLst>
          </p:cNvPr>
          <p:cNvSpPr/>
          <p:nvPr/>
        </p:nvSpPr>
        <p:spPr>
          <a:xfrm>
            <a:off x="969092" y="2896841"/>
            <a:ext cx="617088" cy="784904"/>
          </a:xfrm>
          <a:custGeom>
            <a:avLst/>
            <a:gdLst/>
            <a:ahLst/>
            <a:cxnLst/>
            <a:rect l="l" t="t" r="r" b="b"/>
            <a:pathLst>
              <a:path w="296545" h="377189">
                <a:moveTo>
                  <a:pt x="220305" y="0"/>
                </a:moveTo>
                <a:lnTo>
                  <a:pt x="25924" y="0"/>
                </a:lnTo>
                <a:lnTo>
                  <a:pt x="24437" y="864"/>
                </a:lnTo>
                <a:lnTo>
                  <a:pt x="22100" y="1520"/>
                </a:lnTo>
                <a:lnTo>
                  <a:pt x="450" y="31727"/>
                </a:lnTo>
                <a:lnTo>
                  <a:pt x="781" y="38710"/>
                </a:lnTo>
                <a:lnTo>
                  <a:pt x="694" y="239346"/>
                </a:lnTo>
                <a:lnTo>
                  <a:pt x="663" y="274439"/>
                </a:lnTo>
                <a:lnTo>
                  <a:pt x="107" y="303443"/>
                </a:lnTo>
                <a:lnTo>
                  <a:pt x="0" y="342151"/>
                </a:lnTo>
                <a:lnTo>
                  <a:pt x="24725" y="375620"/>
                </a:lnTo>
                <a:lnTo>
                  <a:pt x="40068" y="376912"/>
                </a:lnTo>
                <a:lnTo>
                  <a:pt x="56578" y="376645"/>
                </a:lnTo>
                <a:lnTo>
                  <a:pt x="71381" y="376240"/>
                </a:lnTo>
                <a:lnTo>
                  <a:pt x="182444" y="376240"/>
                </a:lnTo>
                <a:lnTo>
                  <a:pt x="180611" y="368381"/>
                </a:lnTo>
                <a:lnTo>
                  <a:pt x="178998" y="361713"/>
                </a:lnTo>
                <a:lnTo>
                  <a:pt x="178998" y="353855"/>
                </a:lnTo>
                <a:lnTo>
                  <a:pt x="27245" y="353855"/>
                </a:lnTo>
                <a:lnTo>
                  <a:pt x="22306" y="350662"/>
                </a:lnTo>
                <a:lnTo>
                  <a:pt x="22197" y="239346"/>
                </a:lnTo>
                <a:lnTo>
                  <a:pt x="22277" y="51092"/>
                </a:lnTo>
                <a:lnTo>
                  <a:pt x="22712" y="27957"/>
                </a:lnTo>
                <a:lnTo>
                  <a:pt x="23277" y="25387"/>
                </a:lnTo>
                <a:lnTo>
                  <a:pt x="22359" y="25387"/>
                </a:lnTo>
                <a:lnTo>
                  <a:pt x="25934" y="23432"/>
                </a:lnTo>
                <a:lnTo>
                  <a:pt x="243046" y="22385"/>
                </a:lnTo>
                <a:lnTo>
                  <a:pt x="227116" y="6985"/>
                </a:lnTo>
                <a:lnTo>
                  <a:pt x="224308" y="4367"/>
                </a:lnTo>
                <a:lnTo>
                  <a:pt x="220305" y="0"/>
                </a:lnTo>
                <a:close/>
              </a:path>
              <a:path w="296545" h="377189">
                <a:moveTo>
                  <a:pt x="243046" y="22385"/>
                </a:moveTo>
                <a:lnTo>
                  <a:pt x="197942" y="22385"/>
                </a:lnTo>
                <a:lnTo>
                  <a:pt x="197942" y="91873"/>
                </a:lnTo>
                <a:lnTo>
                  <a:pt x="199162" y="93618"/>
                </a:lnTo>
                <a:lnTo>
                  <a:pt x="199925" y="94573"/>
                </a:lnTo>
                <a:lnTo>
                  <a:pt x="201491" y="96335"/>
                </a:lnTo>
                <a:lnTo>
                  <a:pt x="202990" y="97290"/>
                </a:lnTo>
                <a:lnTo>
                  <a:pt x="274565" y="97290"/>
                </a:lnTo>
                <a:lnTo>
                  <a:pt x="274565" y="239346"/>
                </a:lnTo>
                <a:lnTo>
                  <a:pt x="296089" y="239346"/>
                </a:lnTo>
                <a:lnTo>
                  <a:pt x="296089" y="76158"/>
                </a:lnTo>
                <a:lnTo>
                  <a:pt x="295694" y="74905"/>
                </a:lnTo>
                <a:lnTo>
                  <a:pt x="220327" y="74905"/>
                </a:lnTo>
                <a:lnTo>
                  <a:pt x="220327" y="32717"/>
                </a:lnTo>
                <a:lnTo>
                  <a:pt x="253734" y="32717"/>
                </a:lnTo>
                <a:lnTo>
                  <a:pt x="243046" y="22385"/>
                </a:lnTo>
                <a:close/>
              </a:path>
              <a:path w="296545" h="377189">
                <a:moveTo>
                  <a:pt x="197622" y="91415"/>
                </a:moveTo>
                <a:lnTo>
                  <a:pt x="197942" y="94773"/>
                </a:lnTo>
                <a:lnTo>
                  <a:pt x="197942" y="91873"/>
                </a:lnTo>
                <a:lnTo>
                  <a:pt x="197622" y="91415"/>
                </a:lnTo>
                <a:close/>
              </a:path>
              <a:path w="296545" h="377189">
                <a:moveTo>
                  <a:pt x="253734" y="32717"/>
                </a:moveTo>
                <a:lnTo>
                  <a:pt x="220327" y="32717"/>
                </a:lnTo>
                <a:lnTo>
                  <a:pt x="234767" y="45576"/>
                </a:lnTo>
                <a:lnTo>
                  <a:pt x="235322" y="46134"/>
                </a:lnTo>
                <a:lnTo>
                  <a:pt x="265097" y="74905"/>
                </a:lnTo>
                <a:lnTo>
                  <a:pt x="295694" y="74905"/>
                </a:lnTo>
                <a:lnTo>
                  <a:pt x="295366" y="73861"/>
                </a:lnTo>
                <a:lnTo>
                  <a:pt x="293936" y="71892"/>
                </a:lnTo>
                <a:lnTo>
                  <a:pt x="289278" y="67078"/>
                </a:lnTo>
                <a:lnTo>
                  <a:pt x="253734" y="32717"/>
                </a:lnTo>
                <a:close/>
              </a:path>
              <a:path w="296545" h="377189">
                <a:moveTo>
                  <a:pt x="23324" y="25171"/>
                </a:moveTo>
                <a:lnTo>
                  <a:pt x="22359" y="25387"/>
                </a:lnTo>
                <a:lnTo>
                  <a:pt x="23277" y="25387"/>
                </a:lnTo>
                <a:lnTo>
                  <a:pt x="23324" y="25171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5" name="object 49">
            <a:extLst>
              <a:ext uri="{FF2B5EF4-FFF2-40B4-BE49-F238E27FC236}">
                <a16:creationId xmlns:a16="http://schemas.microsoft.com/office/drawing/2014/main" xmlns="" id="{8BF8BD8B-E2DB-4D39-AAB2-39A97AFDF876}"/>
              </a:ext>
            </a:extLst>
          </p:cNvPr>
          <p:cNvSpPr/>
          <p:nvPr/>
        </p:nvSpPr>
        <p:spPr>
          <a:xfrm>
            <a:off x="1065670" y="3239035"/>
            <a:ext cx="42416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408" y="0"/>
                </a:lnTo>
              </a:path>
            </a:pathLst>
          </a:custGeom>
          <a:ln w="17218">
            <a:solidFill>
              <a:srgbClr val="064690"/>
            </a:solidFill>
          </a:ln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6" name="object 50">
            <a:extLst>
              <a:ext uri="{FF2B5EF4-FFF2-40B4-BE49-F238E27FC236}">
                <a16:creationId xmlns:a16="http://schemas.microsoft.com/office/drawing/2014/main" xmlns="" id="{63EBED1F-401E-4B89-B973-FBEA7A3AF56B}"/>
              </a:ext>
            </a:extLst>
          </p:cNvPr>
          <p:cNvSpPr/>
          <p:nvPr/>
        </p:nvSpPr>
        <p:spPr>
          <a:xfrm>
            <a:off x="1067468" y="3317773"/>
            <a:ext cx="425487" cy="36999"/>
          </a:xfrm>
          <a:custGeom>
            <a:avLst/>
            <a:gdLst/>
            <a:ahLst/>
            <a:cxnLst/>
            <a:rect l="l" t="t" r="r" b="b"/>
            <a:pathLst>
              <a:path w="204470" h="17780">
                <a:moveTo>
                  <a:pt x="6363" y="7"/>
                </a:moveTo>
                <a:lnTo>
                  <a:pt x="3027" y="2211"/>
                </a:lnTo>
                <a:lnTo>
                  <a:pt x="2073" y="2980"/>
                </a:lnTo>
                <a:lnTo>
                  <a:pt x="482" y="4575"/>
                </a:lnTo>
                <a:lnTo>
                  <a:pt x="0" y="6581"/>
                </a:lnTo>
                <a:lnTo>
                  <a:pt x="0" y="15016"/>
                </a:lnTo>
                <a:lnTo>
                  <a:pt x="2400" y="17261"/>
                </a:lnTo>
                <a:lnTo>
                  <a:pt x="203575" y="17261"/>
                </a:lnTo>
                <a:lnTo>
                  <a:pt x="204353" y="3384"/>
                </a:lnTo>
                <a:lnTo>
                  <a:pt x="196930" y="1130"/>
                </a:lnTo>
                <a:lnTo>
                  <a:pt x="164134" y="929"/>
                </a:lnTo>
                <a:lnTo>
                  <a:pt x="15238" y="908"/>
                </a:lnTo>
                <a:lnTo>
                  <a:pt x="6363" y="7"/>
                </a:lnTo>
                <a:close/>
              </a:path>
              <a:path w="204470" h="17780">
                <a:moveTo>
                  <a:pt x="162420" y="0"/>
                </a:moveTo>
                <a:lnTo>
                  <a:pt x="129142" y="43"/>
                </a:lnTo>
                <a:lnTo>
                  <a:pt x="122135" y="178"/>
                </a:lnTo>
                <a:lnTo>
                  <a:pt x="109403" y="772"/>
                </a:lnTo>
                <a:lnTo>
                  <a:pt x="102452" y="908"/>
                </a:lnTo>
                <a:lnTo>
                  <a:pt x="164094" y="908"/>
                </a:lnTo>
                <a:lnTo>
                  <a:pt x="16242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7" name="object 51">
            <a:extLst>
              <a:ext uri="{FF2B5EF4-FFF2-40B4-BE49-F238E27FC236}">
                <a16:creationId xmlns:a16="http://schemas.microsoft.com/office/drawing/2014/main" xmlns="" id="{A88633A4-A793-48FA-81FC-C6FFB14F33EF}"/>
              </a:ext>
            </a:extLst>
          </p:cNvPr>
          <p:cNvSpPr/>
          <p:nvPr/>
        </p:nvSpPr>
        <p:spPr>
          <a:xfrm>
            <a:off x="1067460" y="3416402"/>
            <a:ext cx="391131" cy="36999"/>
          </a:xfrm>
          <a:custGeom>
            <a:avLst/>
            <a:gdLst/>
            <a:ahLst/>
            <a:cxnLst/>
            <a:rect l="l" t="t" r="r" b="b"/>
            <a:pathLst>
              <a:path w="187959" h="17780">
                <a:moveTo>
                  <a:pt x="7025" y="17218"/>
                </a:moveTo>
                <a:lnTo>
                  <a:pt x="4823" y="17218"/>
                </a:lnTo>
                <a:lnTo>
                  <a:pt x="7297" y="17363"/>
                </a:lnTo>
                <a:lnTo>
                  <a:pt x="7025" y="17218"/>
                </a:lnTo>
                <a:close/>
              </a:path>
              <a:path w="187959" h="17780">
                <a:moveTo>
                  <a:pt x="186767" y="0"/>
                </a:moveTo>
                <a:lnTo>
                  <a:pt x="5068" y="0"/>
                </a:lnTo>
                <a:lnTo>
                  <a:pt x="3" y="4212"/>
                </a:lnTo>
                <a:lnTo>
                  <a:pt x="0" y="11736"/>
                </a:lnTo>
                <a:lnTo>
                  <a:pt x="3142" y="15148"/>
                </a:lnTo>
                <a:lnTo>
                  <a:pt x="7025" y="17218"/>
                </a:lnTo>
                <a:lnTo>
                  <a:pt x="166042" y="17218"/>
                </a:lnTo>
                <a:lnTo>
                  <a:pt x="170474" y="13378"/>
                </a:lnTo>
                <a:lnTo>
                  <a:pt x="178433" y="6634"/>
                </a:lnTo>
                <a:lnTo>
                  <a:pt x="184410" y="4330"/>
                </a:lnTo>
                <a:lnTo>
                  <a:pt x="187479" y="1381"/>
                </a:lnTo>
                <a:lnTo>
                  <a:pt x="187689" y="861"/>
                </a:lnTo>
                <a:lnTo>
                  <a:pt x="186637" y="270"/>
                </a:lnTo>
                <a:lnTo>
                  <a:pt x="186767" y="0"/>
                </a:lnTo>
                <a:close/>
              </a:path>
              <a:path w="187959" h="17780">
                <a:moveTo>
                  <a:pt x="2070" y="14577"/>
                </a:moveTo>
                <a:lnTo>
                  <a:pt x="3902" y="15974"/>
                </a:lnTo>
                <a:lnTo>
                  <a:pt x="3142" y="15148"/>
                </a:lnTo>
                <a:lnTo>
                  <a:pt x="2070" y="14577"/>
                </a:lnTo>
                <a:close/>
              </a:path>
              <a:path w="187959" h="17780">
                <a:moveTo>
                  <a:pt x="187897" y="979"/>
                </a:moveTo>
                <a:lnTo>
                  <a:pt x="187479" y="1381"/>
                </a:lnTo>
                <a:lnTo>
                  <a:pt x="186771" y="3135"/>
                </a:lnTo>
                <a:lnTo>
                  <a:pt x="187897" y="979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8" name="object 52">
            <a:extLst>
              <a:ext uri="{FF2B5EF4-FFF2-40B4-BE49-F238E27FC236}">
                <a16:creationId xmlns:a16="http://schemas.microsoft.com/office/drawing/2014/main" xmlns="" id="{F08017D0-1C2D-4DC5-A3CD-C5AD981F1420}"/>
              </a:ext>
            </a:extLst>
          </p:cNvPr>
          <p:cNvSpPr/>
          <p:nvPr/>
        </p:nvSpPr>
        <p:spPr>
          <a:xfrm>
            <a:off x="1067468" y="3514936"/>
            <a:ext cx="295991" cy="36999"/>
          </a:xfrm>
          <a:custGeom>
            <a:avLst/>
            <a:gdLst/>
            <a:ahLst/>
            <a:cxnLst/>
            <a:rect l="l" t="t" r="r" b="b"/>
            <a:pathLst>
              <a:path w="142240" h="17780">
                <a:moveTo>
                  <a:pt x="142055" y="0"/>
                </a:moveTo>
                <a:lnTo>
                  <a:pt x="5723" y="0"/>
                </a:lnTo>
                <a:lnTo>
                  <a:pt x="3157" y="1692"/>
                </a:lnTo>
                <a:lnTo>
                  <a:pt x="824" y="3765"/>
                </a:lnTo>
                <a:lnTo>
                  <a:pt x="31" y="4997"/>
                </a:lnTo>
                <a:lnTo>
                  <a:pt x="0" y="14102"/>
                </a:lnTo>
                <a:lnTo>
                  <a:pt x="4931" y="17218"/>
                </a:lnTo>
                <a:lnTo>
                  <a:pt x="135990" y="17218"/>
                </a:lnTo>
                <a:lnTo>
                  <a:pt x="136094" y="15801"/>
                </a:lnTo>
                <a:lnTo>
                  <a:pt x="136734" y="14483"/>
                </a:lnTo>
                <a:lnTo>
                  <a:pt x="138675" y="9536"/>
                </a:lnTo>
                <a:lnTo>
                  <a:pt x="141479" y="2548"/>
                </a:lnTo>
                <a:lnTo>
                  <a:pt x="141998" y="2548"/>
                </a:lnTo>
                <a:lnTo>
                  <a:pt x="142055" y="0"/>
                </a:lnTo>
                <a:close/>
              </a:path>
              <a:path w="142240" h="17780">
                <a:moveTo>
                  <a:pt x="141998" y="2548"/>
                </a:moveTo>
                <a:lnTo>
                  <a:pt x="141479" y="2548"/>
                </a:lnTo>
                <a:lnTo>
                  <a:pt x="141944" y="4997"/>
                </a:lnTo>
                <a:lnTo>
                  <a:pt x="141998" y="2548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39" name="object 53">
            <a:extLst>
              <a:ext uri="{FF2B5EF4-FFF2-40B4-BE49-F238E27FC236}">
                <a16:creationId xmlns:a16="http://schemas.microsoft.com/office/drawing/2014/main" xmlns="" id="{3CCD9F76-432B-4B3F-AC1C-E838FB9D305F}"/>
              </a:ext>
            </a:extLst>
          </p:cNvPr>
          <p:cNvSpPr/>
          <p:nvPr/>
        </p:nvSpPr>
        <p:spPr>
          <a:xfrm>
            <a:off x="1065669" y="3124376"/>
            <a:ext cx="265599" cy="36999"/>
          </a:xfrm>
          <a:custGeom>
            <a:avLst/>
            <a:gdLst/>
            <a:ahLst/>
            <a:cxnLst/>
            <a:rect l="l" t="t" r="r" b="b"/>
            <a:pathLst>
              <a:path w="127634" h="17780">
                <a:moveTo>
                  <a:pt x="124446" y="0"/>
                </a:moveTo>
                <a:lnTo>
                  <a:pt x="5328" y="0"/>
                </a:lnTo>
                <a:lnTo>
                  <a:pt x="4157" y="629"/>
                </a:lnTo>
                <a:lnTo>
                  <a:pt x="2026" y="2664"/>
                </a:lnTo>
                <a:lnTo>
                  <a:pt x="0" y="5641"/>
                </a:lnTo>
                <a:lnTo>
                  <a:pt x="0" y="13186"/>
                </a:lnTo>
                <a:lnTo>
                  <a:pt x="4414" y="17218"/>
                </a:lnTo>
                <a:lnTo>
                  <a:pt x="123879" y="17218"/>
                </a:lnTo>
                <a:lnTo>
                  <a:pt x="127422" y="11012"/>
                </a:lnTo>
                <a:lnTo>
                  <a:pt x="127422" y="5342"/>
                </a:lnTo>
                <a:lnTo>
                  <a:pt x="124446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40" name="object 54">
            <a:extLst>
              <a:ext uri="{FF2B5EF4-FFF2-40B4-BE49-F238E27FC236}">
                <a16:creationId xmlns:a16="http://schemas.microsoft.com/office/drawing/2014/main" xmlns="" id="{189DB6BB-75AD-46D6-A00B-D5CCA5AA2861}"/>
              </a:ext>
            </a:extLst>
          </p:cNvPr>
          <p:cNvSpPr/>
          <p:nvPr/>
        </p:nvSpPr>
        <p:spPr>
          <a:xfrm>
            <a:off x="1067470" y="3024024"/>
            <a:ext cx="270884" cy="38320"/>
          </a:xfrm>
          <a:custGeom>
            <a:avLst/>
            <a:gdLst/>
            <a:ahLst/>
            <a:cxnLst/>
            <a:rect l="l" t="t" r="r" b="b"/>
            <a:pathLst>
              <a:path w="130175" h="18414">
                <a:moveTo>
                  <a:pt x="4776" y="1663"/>
                </a:moveTo>
                <a:lnTo>
                  <a:pt x="0" y="2387"/>
                </a:lnTo>
                <a:lnTo>
                  <a:pt x="0" y="14796"/>
                </a:lnTo>
                <a:lnTo>
                  <a:pt x="1573" y="18089"/>
                </a:lnTo>
                <a:lnTo>
                  <a:pt x="123605" y="18089"/>
                </a:lnTo>
                <a:lnTo>
                  <a:pt x="129880" y="11012"/>
                </a:lnTo>
                <a:lnTo>
                  <a:pt x="121875" y="1732"/>
                </a:lnTo>
                <a:lnTo>
                  <a:pt x="4776" y="1663"/>
                </a:lnTo>
                <a:close/>
              </a:path>
              <a:path w="130175" h="18414">
                <a:moveTo>
                  <a:pt x="120380" y="0"/>
                </a:moveTo>
                <a:lnTo>
                  <a:pt x="108036" y="1732"/>
                </a:lnTo>
                <a:lnTo>
                  <a:pt x="121875" y="1732"/>
                </a:lnTo>
                <a:lnTo>
                  <a:pt x="12038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41" name="object 55">
            <a:extLst>
              <a:ext uri="{FF2B5EF4-FFF2-40B4-BE49-F238E27FC236}">
                <a16:creationId xmlns:a16="http://schemas.microsoft.com/office/drawing/2014/main" xmlns="" id="{F0A93A97-DD75-4061-99F8-C696A1CE84FE}"/>
              </a:ext>
            </a:extLst>
          </p:cNvPr>
          <p:cNvSpPr txBox="1"/>
          <p:nvPr/>
        </p:nvSpPr>
        <p:spPr>
          <a:xfrm>
            <a:off x="2151131" y="4150721"/>
            <a:ext cx="1047860" cy="10567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sz="6867" b="1" spc="10" dirty="0" smtClean="0">
                <a:solidFill>
                  <a:srgbClr val="C00000"/>
                </a:solidFill>
                <a:latin typeface="Ubuntu"/>
                <a:cs typeface="Ubuntu"/>
              </a:rPr>
              <a:t>9</a:t>
            </a:r>
            <a:r>
              <a:rPr lang="en-US" sz="6867" b="1" spc="10" dirty="0">
                <a:solidFill>
                  <a:srgbClr val="C00000"/>
                </a:solidFill>
                <a:latin typeface="Ubuntu"/>
                <a:cs typeface="Ubuntu"/>
              </a:rPr>
              <a:t>8</a:t>
            </a:r>
            <a:endParaRPr sz="6867" dirty="0">
              <a:solidFill>
                <a:srgbClr val="C00000"/>
              </a:solidFill>
              <a:latin typeface="Ubuntu"/>
              <a:cs typeface="Ubuntu"/>
            </a:endParaRPr>
          </a:p>
        </p:txBody>
      </p:sp>
      <p:sp>
        <p:nvSpPr>
          <p:cNvPr id="42" name="object 56">
            <a:extLst>
              <a:ext uri="{FF2B5EF4-FFF2-40B4-BE49-F238E27FC236}">
                <a16:creationId xmlns:a16="http://schemas.microsoft.com/office/drawing/2014/main" xmlns="" id="{882597B8-C650-422C-92F8-2D9A1E582F08}"/>
              </a:ext>
            </a:extLst>
          </p:cNvPr>
          <p:cNvSpPr txBox="1"/>
          <p:nvPr/>
        </p:nvSpPr>
        <p:spPr>
          <a:xfrm>
            <a:off x="3205498" y="4600632"/>
            <a:ext cx="138642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sz="2400" spc="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sz="2400" spc="-5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2400" spc="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лэлд</a:t>
            </a:r>
            <a:endParaRPr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57">
            <a:extLst>
              <a:ext uri="{FF2B5EF4-FFF2-40B4-BE49-F238E27FC236}">
                <a16:creationId xmlns:a16="http://schemas.microsoft.com/office/drawing/2014/main" xmlns="" id="{2A1BE722-1633-4E4F-810D-1AC06C160B7E}"/>
              </a:ext>
            </a:extLst>
          </p:cNvPr>
          <p:cNvSpPr/>
          <p:nvPr/>
        </p:nvSpPr>
        <p:spPr>
          <a:xfrm>
            <a:off x="1040561" y="4191806"/>
            <a:ext cx="730727" cy="884008"/>
          </a:xfrm>
          <a:custGeom>
            <a:avLst/>
            <a:gdLst/>
            <a:ahLst/>
            <a:cxnLst/>
            <a:rect l="l" t="t" r="r" b="b"/>
            <a:pathLst>
              <a:path w="351154" h="424814">
                <a:moveTo>
                  <a:pt x="72877" y="0"/>
                </a:moveTo>
                <a:lnTo>
                  <a:pt x="25154" y="15381"/>
                </a:lnTo>
                <a:lnTo>
                  <a:pt x="2725" y="49916"/>
                </a:lnTo>
                <a:lnTo>
                  <a:pt x="959" y="60352"/>
                </a:lnTo>
                <a:lnTo>
                  <a:pt x="482" y="65055"/>
                </a:lnTo>
                <a:lnTo>
                  <a:pt x="14116" y="110993"/>
                </a:lnTo>
                <a:lnTo>
                  <a:pt x="38801" y="155592"/>
                </a:lnTo>
                <a:lnTo>
                  <a:pt x="39704" y="156844"/>
                </a:lnTo>
                <a:lnTo>
                  <a:pt x="35236" y="157597"/>
                </a:lnTo>
                <a:lnTo>
                  <a:pt x="48" y="182199"/>
                </a:lnTo>
                <a:lnTo>
                  <a:pt x="42" y="182533"/>
                </a:lnTo>
                <a:lnTo>
                  <a:pt x="2253" y="191102"/>
                </a:lnTo>
                <a:lnTo>
                  <a:pt x="54376" y="211141"/>
                </a:lnTo>
                <a:lnTo>
                  <a:pt x="81062" y="211217"/>
                </a:lnTo>
                <a:lnTo>
                  <a:pt x="107048" y="207210"/>
                </a:lnTo>
                <a:lnTo>
                  <a:pt x="127433" y="198154"/>
                </a:lnTo>
                <a:lnTo>
                  <a:pt x="131177" y="195357"/>
                </a:lnTo>
                <a:lnTo>
                  <a:pt x="132519" y="193623"/>
                </a:lnTo>
                <a:lnTo>
                  <a:pt x="68271" y="193623"/>
                </a:lnTo>
                <a:lnTo>
                  <a:pt x="57934" y="193351"/>
                </a:lnTo>
                <a:lnTo>
                  <a:pt x="20019" y="184708"/>
                </a:lnTo>
                <a:lnTo>
                  <a:pt x="18362" y="182533"/>
                </a:lnTo>
                <a:lnTo>
                  <a:pt x="20044" y="179733"/>
                </a:lnTo>
                <a:lnTo>
                  <a:pt x="31884" y="176132"/>
                </a:lnTo>
                <a:lnTo>
                  <a:pt x="39013" y="174214"/>
                </a:lnTo>
                <a:lnTo>
                  <a:pt x="44935" y="172846"/>
                </a:lnTo>
                <a:lnTo>
                  <a:pt x="49909" y="172439"/>
                </a:lnTo>
                <a:lnTo>
                  <a:pt x="133730" y="172439"/>
                </a:lnTo>
                <a:lnTo>
                  <a:pt x="132209" y="170225"/>
                </a:lnTo>
                <a:lnTo>
                  <a:pt x="116456" y="161610"/>
                </a:lnTo>
                <a:lnTo>
                  <a:pt x="109839" y="159043"/>
                </a:lnTo>
                <a:lnTo>
                  <a:pt x="101357" y="157535"/>
                </a:lnTo>
                <a:lnTo>
                  <a:pt x="98197" y="157315"/>
                </a:lnTo>
                <a:lnTo>
                  <a:pt x="95943" y="157024"/>
                </a:lnTo>
                <a:lnTo>
                  <a:pt x="97192" y="154680"/>
                </a:lnTo>
                <a:lnTo>
                  <a:pt x="58496" y="154680"/>
                </a:lnTo>
                <a:lnTo>
                  <a:pt x="55389" y="148809"/>
                </a:lnTo>
                <a:lnTo>
                  <a:pt x="31616" y="108388"/>
                </a:lnTo>
                <a:lnTo>
                  <a:pt x="18535" y="59307"/>
                </a:lnTo>
                <a:lnTo>
                  <a:pt x="18497" y="55191"/>
                </a:lnTo>
                <a:lnTo>
                  <a:pt x="28431" y="35899"/>
                </a:lnTo>
                <a:lnTo>
                  <a:pt x="45784" y="22378"/>
                </a:lnTo>
                <a:lnTo>
                  <a:pt x="67550" y="17341"/>
                </a:lnTo>
                <a:lnTo>
                  <a:pt x="112984" y="17341"/>
                </a:lnTo>
                <a:lnTo>
                  <a:pt x="108071" y="13044"/>
                </a:lnTo>
                <a:lnTo>
                  <a:pt x="100957" y="8357"/>
                </a:lnTo>
                <a:lnTo>
                  <a:pt x="93281" y="4658"/>
                </a:lnTo>
                <a:lnTo>
                  <a:pt x="85147" y="1979"/>
                </a:lnTo>
                <a:lnTo>
                  <a:pt x="72877" y="0"/>
                </a:lnTo>
                <a:close/>
              </a:path>
              <a:path w="351154" h="424814">
                <a:moveTo>
                  <a:pt x="133745" y="172461"/>
                </a:moveTo>
                <a:lnTo>
                  <a:pt x="86738" y="172461"/>
                </a:lnTo>
                <a:lnTo>
                  <a:pt x="94550" y="173781"/>
                </a:lnTo>
                <a:lnTo>
                  <a:pt x="104126" y="176144"/>
                </a:lnTo>
                <a:lnTo>
                  <a:pt x="112814" y="179082"/>
                </a:lnTo>
                <a:lnTo>
                  <a:pt x="118165" y="182199"/>
                </a:lnTo>
                <a:lnTo>
                  <a:pt x="118138" y="182533"/>
                </a:lnTo>
                <a:lnTo>
                  <a:pt x="78806" y="193188"/>
                </a:lnTo>
                <a:lnTo>
                  <a:pt x="68271" y="193623"/>
                </a:lnTo>
                <a:lnTo>
                  <a:pt x="132519" y="193623"/>
                </a:lnTo>
                <a:lnTo>
                  <a:pt x="135213" y="190144"/>
                </a:lnTo>
                <a:lnTo>
                  <a:pt x="135258" y="174664"/>
                </a:lnTo>
                <a:lnTo>
                  <a:pt x="133745" y="172461"/>
                </a:lnTo>
                <a:close/>
              </a:path>
              <a:path w="351154" h="424814">
                <a:moveTo>
                  <a:pt x="133730" y="172439"/>
                </a:moveTo>
                <a:lnTo>
                  <a:pt x="49909" y="172439"/>
                </a:lnTo>
                <a:lnTo>
                  <a:pt x="53288" y="178103"/>
                </a:lnTo>
                <a:lnTo>
                  <a:pt x="57377" y="183935"/>
                </a:lnTo>
                <a:lnTo>
                  <a:pt x="61947" y="189088"/>
                </a:lnTo>
                <a:lnTo>
                  <a:pt x="66765" y="192711"/>
                </a:lnTo>
                <a:lnTo>
                  <a:pt x="68432" y="193593"/>
                </a:lnTo>
                <a:lnTo>
                  <a:pt x="70095" y="192711"/>
                </a:lnTo>
                <a:lnTo>
                  <a:pt x="75199" y="188893"/>
                </a:lnTo>
                <a:lnTo>
                  <a:pt x="79505" y="183798"/>
                </a:lnTo>
                <a:lnTo>
                  <a:pt x="83266" y="178097"/>
                </a:lnTo>
                <a:lnTo>
                  <a:pt x="86738" y="172461"/>
                </a:lnTo>
                <a:lnTo>
                  <a:pt x="133745" y="172461"/>
                </a:lnTo>
                <a:close/>
              </a:path>
              <a:path w="351154" h="424814">
                <a:moveTo>
                  <a:pt x="112984" y="17341"/>
                </a:moveTo>
                <a:lnTo>
                  <a:pt x="67550" y="17341"/>
                </a:lnTo>
                <a:lnTo>
                  <a:pt x="89058" y="22488"/>
                </a:lnTo>
                <a:lnTo>
                  <a:pt x="106263" y="35988"/>
                </a:lnTo>
                <a:lnTo>
                  <a:pt x="116208" y="55191"/>
                </a:lnTo>
                <a:lnTo>
                  <a:pt x="115938" y="77450"/>
                </a:lnTo>
                <a:lnTo>
                  <a:pt x="112395" y="88120"/>
                </a:lnTo>
                <a:lnTo>
                  <a:pt x="76845" y="154493"/>
                </a:lnTo>
                <a:lnTo>
                  <a:pt x="58496" y="154680"/>
                </a:lnTo>
                <a:lnTo>
                  <a:pt x="97192" y="154680"/>
                </a:lnTo>
                <a:lnTo>
                  <a:pt x="98344" y="152517"/>
                </a:lnTo>
                <a:lnTo>
                  <a:pt x="104990" y="142318"/>
                </a:lnTo>
                <a:lnTo>
                  <a:pt x="106196" y="140320"/>
                </a:lnTo>
                <a:lnTo>
                  <a:pt x="114416" y="125759"/>
                </a:lnTo>
                <a:lnTo>
                  <a:pt x="123998" y="106621"/>
                </a:lnTo>
                <a:lnTo>
                  <a:pt x="131944" y="87175"/>
                </a:lnTo>
                <a:lnTo>
                  <a:pt x="135184" y="72038"/>
                </a:lnTo>
                <a:lnTo>
                  <a:pt x="135099" y="69094"/>
                </a:lnTo>
                <a:lnTo>
                  <a:pt x="134303" y="56114"/>
                </a:lnTo>
                <a:lnTo>
                  <a:pt x="130984" y="42783"/>
                </a:lnTo>
                <a:lnTo>
                  <a:pt x="124617" y="30655"/>
                </a:lnTo>
                <a:lnTo>
                  <a:pt x="114519" y="18683"/>
                </a:lnTo>
                <a:lnTo>
                  <a:pt x="112984" y="17341"/>
                </a:lnTo>
                <a:close/>
              </a:path>
              <a:path w="351154" h="424814">
                <a:moveTo>
                  <a:pt x="66168" y="29418"/>
                </a:moveTo>
                <a:lnTo>
                  <a:pt x="32939" y="50491"/>
                </a:lnTo>
                <a:lnTo>
                  <a:pt x="29584" y="71118"/>
                </a:lnTo>
                <a:lnTo>
                  <a:pt x="33970" y="86011"/>
                </a:lnTo>
                <a:lnTo>
                  <a:pt x="43522" y="97516"/>
                </a:lnTo>
                <a:lnTo>
                  <a:pt x="56797" y="104489"/>
                </a:lnTo>
                <a:lnTo>
                  <a:pt x="72349" y="105789"/>
                </a:lnTo>
                <a:lnTo>
                  <a:pt x="86543" y="101089"/>
                </a:lnTo>
                <a:lnTo>
                  <a:pt x="97713" y="91567"/>
                </a:lnTo>
                <a:lnTo>
                  <a:pt x="98515" y="90082"/>
                </a:lnTo>
                <a:lnTo>
                  <a:pt x="65685" y="90082"/>
                </a:lnTo>
                <a:lnTo>
                  <a:pt x="58179" y="88120"/>
                </a:lnTo>
                <a:lnTo>
                  <a:pt x="49456" y="79400"/>
                </a:lnTo>
                <a:lnTo>
                  <a:pt x="45990" y="72603"/>
                </a:lnTo>
                <a:lnTo>
                  <a:pt x="45990" y="68226"/>
                </a:lnTo>
                <a:lnTo>
                  <a:pt x="47839" y="59307"/>
                </a:lnTo>
                <a:lnTo>
                  <a:pt x="52864" y="52507"/>
                </a:lnTo>
                <a:lnTo>
                  <a:pt x="60278" y="48173"/>
                </a:lnTo>
                <a:lnTo>
                  <a:pt x="69296" y="46651"/>
                </a:lnTo>
                <a:lnTo>
                  <a:pt x="100148" y="46651"/>
                </a:lnTo>
                <a:lnTo>
                  <a:pt x="93418" y="38148"/>
                </a:lnTo>
                <a:lnTo>
                  <a:pt x="81091" y="31338"/>
                </a:lnTo>
                <a:lnTo>
                  <a:pt x="66168" y="29418"/>
                </a:lnTo>
                <a:close/>
              </a:path>
              <a:path w="351154" h="424814">
                <a:moveTo>
                  <a:pt x="100148" y="46651"/>
                </a:moveTo>
                <a:lnTo>
                  <a:pt x="69296" y="46651"/>
                </a:lnTo>
                <a:lnTo>
                  <a:pt x="77036" y="48689"/>
                </a:lnTo>
                <a:lnTo>
                  <a:pt x="83030" y="53956"/>
                </a:lnTo>
                <a:lnTo>
                  <a:pt x="86901" y="61181"/>
                </a:lnTo>
                <a:lnTo>
                  <a:pt x="88124" y="68226"/>
                </a:lnTo>
                <a:lnTo>
                  <a:pt x="88195" y="71118"/>
                </a:lnTo>
                <a:lnTo>
                  <a:pt x="88059" y="72038"/>
                </a:lnTo>
                <a:lnTo>
                  <a:pt x="85751" y="80142"/>
                </a:lnTo>
                <a:lnTo>
                  <a:pt x="79847" y="85438"/>
                </a:lnTo>
                <a:lnTo>
                  <a:pt x="65685" y="90082"/>
                </a:lnTo>
                <a:lnTo>
                  <a:pt x="98515" y="90082"/>
                </a:lnTo>
                <a:lnTo>
                  <a:pt x="104690" y="78656"/>
                </a:lnTo>
                <a:lnTo>
                  <a:pt x="106307" y="63791"/>
                </a:lnTo>
                <a:lnTo>
                  <a:pt x="102155" y="49187"/>
                </a:lnTo>
                <a:lnTo>
                  <a:pt x="100148" y="46651"/>
                </a:lnTo>
                <a:close/>
              </a:path>
              <a:path w="351154" h="424814">
                <a:moveTo>
                  <a:pt x="258202" y="130844"/>
                </a:moveTo>
                <a:lnTo>
                  <a:pt x="245400" y="130844"/>
                </a:lnTo>
                <a:lnTo>
                  <a:pt x="241966" y="135391"/>
                </a:lnTo>
                <a:lnTo>
                  <a:pt x="270999" y="172734"/>
                </a:lnTo>
                <a:lnTo>
                  <a:pt x="282580" y="183912"/>
                </a:lnTo>
                <a:lnTo>
                  <a:pt x="288248" y="189572"/>
                </a:lnTo>
                <a:lnTo>
                  <a:pt x="291160" y="192552"/>
                </a:lnTo>
                <a:lnTo>
                  <a:pt x="293403" y="194964"/>
                </a:lnTo>
                <a:lnTo>
                  <a:pt x="303720" y="192127"/>
                </a:lnTo>
                <a:lnTo>
                  <a:pt x="310258" y="182613"/>
                </a:lnTo>
                <a:lnTo>
                  <a:pt x="329367" y="163486"/>
                </a:lnTo>
                <a:lnTo>
                  <a:pt x="287035" y="163486"/>
                </a:lnTo>
                <a:lnTo>
                  <a:pt x="284046" y="160472"/>
                </a:lnTo>
                <a:lnTo>
                  <a:pt x="273862" y="149813"/>
                </a:lnTo>
                <a:lnTo>
                  <a:pt x="269579" y="145188"/>
                </a:lnTo>
                <a:lnTo>
                  <a:pt x="259869" y="135477"/>
                </a:lnTo>
                <a:lnTo>
                  <a:pt x="258202" y="130844"/>
                </a:lnTo>
                <a:close/>
              </a:path>
              <a:path w="351154" h="424814">
                <a:moveTo>
                  <a:pt x="293194" y="59774"/>
                </a:moveTo>
                <a:lnTo>
                  <a:pt x="178113" y="59774"/>
                </a:lnTo>
                <a:lnTo>
                  <a:pt x="175755" y="60453"/>
                </a:lnTo>
                <a:lnTo>
                  <a:pt x="171371" y="62625"/>
                </a:lnTo>
                <a:lnTo>
                  <a:pt x="169617" y="70149"/>
                </a:lnTo>
                <a:lnTo>
                  <a:pt x="169617" y="78158"/>
                </a:lnTo>
                <a:lnTo>
                  <a:pt x="287035" y="78158"/>
                </a:lnTo>
                <a:lnTo>
                  <a:pt x="287035" y="163486"/>
                </a:lnTo>
                <a:lnTo>
                  <a:pt x="329367" y="163486"/>
                </a:lnTo>
                <a:lnTo>
                  <a:pt x="330014" y="162838"/>
                </a:lnTo>
                <a:lnTo>
                  <a:pt x="305419" y="162838"/>
                </a:lnTo>
                <a:lnTo>
                  <a:pt x="305419" y="84135"/>
                </a:lnTo>
                <a:lnTo>
                  <a:pt x="305656" y="75976"/>
                </a:lnTo>
                <a:lnTo>
                  <a:pt x="305032" y="68085"/>
                </a:lnTo>
                <a:lnTo>
                  <a:pt x="301546" y="62129"/>
                </a:lnTo>
                <a:lnTo>
                  <a:pt x="293194" y="59774"/>
                </a:lnTo>
                <a:close/>
              </a:path>
              <a:path w="351154" h="424814">
                <a:moveTo>
                  <a:pt x="344397" y="130844"/>
                </a:moveTo>
                <a:lnTo>
                  <a:pt x="335394" y="130844"/>
                </a:lnTo>
                <a:lnTo>
                  <a:pt x="330775" y="137292"/>
                </a:lnTo>
                <a:lnTo>
                  <a:pt x="323244" y="144827"/>
                </a:lnTo>
                <a:lnTo>
                  <a:pt x="318837" y="149410"/>
                </a:lnTo>
                <a:lnTo>
                  <a:pt x="308444" y="159911"/>
                </a:lnTo>
                <a:lnTo>
                  <a:pt x="305419" y="162838"/>
                </a:lnTo>
                <a:lnTo>
                  <a:pt x="330014" y="162838"/>
                </a:lnTo>
                <a:lnTo>
                  <a:pt x="348137" y="144698"/>
                </a:lnTo>
                <a:lnTo>
                  <a:pt x="349783" y="142480"/>
                </a:lnTo>
                <a:lnTo>
                  <a:pt x="350639" y="139766"/>
                </a:lnTo>
                <a:lnTo>
                  <a:pt x="349289" y="132324"/>
                </a:lnTo>
                <a:lnTo>
                  <a:pt x="344397" y="130844"/>
                </a:lnTo>
                <a:close/>
              </a:path>
              <a:path w="351154" h="424814">
                <a:moveTo>
                  <a:pt x="62585" y="267634"/>
                </a:moveTo>
                <a:lnTo>
                  <a:pt x="45068" y="267634"/>
                </a:lnTo>
                <a:lnTo>
                  <a:pt x="45068" y="345469"/>
                </a:lnTo>
                <a:lnTo>
                  <a:pt x="44849" y="353116"/>
                </a:lnTo>
                <a:lnTo>
                  <a:pt x="45346" y="361312"/>
                </a:lnTo>
                <a:lnTo>
                  <a:pt x="48332" y="367965"/>
                </a:lnTo>
                <a:lnTo>
                  <a:pt x="55562" y="370695"/>
                </a:lnTo>
                <a:lnTo>
                  <a:pt x="191980" y="370695"/>
                </a:lnTo>
                <a:lnTo>
                  <a:pt x="197606" y="362411"/>
                </a:lnTo>
                <a:lnTo>
                  <a:pt x="189208" y="353116"/>
                </a:lnTo>
                <a:lnTo>
                  <a:pt x="187067" y="352313"/>
                </a:lnTo>
                <a:lnTo>
                  <a:pt x="62585" y="352313"/>
                </a:lnTo>
                <a:lnTo>
                  <a:pt x="62585" y="267634"/>
                </a:lnTo>
                <a:close/>
              </a:path>
              <a:path w="351154" h="424814">
                <a:moveTo>
                  <a:pt x="53827" y="235706"/>
                </a:moveTo>
                <a:lnTo>
                  <a:pt x="47753" y="238920"/>
                </a:lnTo>
                <a:lnTo>
                  <a:pt x="41134" y="245790"/>
                </a:lnTo>
                <a:lnTo>
                  <a:pt x="33487" y="253468"/>
                </a:lnTo>
                <a:lnTo>
                  <a:pt x="29570" y="257655"/>
                </a:lnTo>
                <a:lnTo>
                  <a:pt x="25526" y="261701"/>
                </a:lnTo>
                <a:lnTo>
                  <a:pt x="19307" y="267634"/>
                </a:lnTo>
                <a:lnTo>
                  <a:pt x="10885" y="275887"/>
                </a:lnTo>
                <a:lnTo>
                  <a:pt x="3284" y="284455"/>
                </a:lnTo>
                <a:lnTo>
                  <a:pt x="0" y="290868"/>
                </a:lnTo>
                <a:lnTo>
                  <a:pt x="0" y="297675"/>
                </a:lnTo>
                <a:lnTo>
                  <a:pt x="4784" y="299627"/>
                </a:lnTo>
                <a:lnTo>
                  <a:pt x="15095" y="299627"/>
                </a:lnTo>
                <a:lnTo>
                  <a:pt x="19716" y="293180"/>
                </a:lnTo>
                <a:lnTo>
                  <a:pt x="27245" y="285645"/>
                </a:lnTo>
                <a:lnTo>
                  <a:pt x="31650" y="281063"/>
                </a:lnTo>
                <a:lnTo>
                  <a:pt x="42205" y="270402"/>
                </a:lnTo>
                <a:lnTo>
                  <a:pt x="45068" y="267634"/>
                </a:lnTo>
                <a:lnTo>
                  <a:pt x="62585" y="267634"/>
                </a:lnTo>
                <a:lnTo>
                  <a:pt x="62585" y="267390"/>
                </a:lnTo>
                <a:lnTo>
                  <a:pt x="87949" y="267390"/>
                </a:lnTo>
                <a:lnTo>
                  <a:pt x="81591" y="260864"/>
                </a:lnTo>
                <a:lnTo>
                  <a:pt x="72391" y="251516"/>
                </a:lnTo>
                <a:lnTo>
                  <a:pt x="66510" y="245690"/>
                </a:lnTo>
                <a:lnTo>
                  <a:pt x="60476" y="240196"/>
                </a:lnTo>
                <a:lnTo>
                  <a:pt x="55490" y="236587"/>
                </a:lnTo>
                <a:lnTo>
                  <a:pt x="53827" y="235706"/>
                </a:lnTo>
                <a:close/>
              </a:path>
              <a:path w="351154" h="424814">
                <a:moveTo>
                  <a:pt x="87949" y="267390"/>
                </a:moveTo>
                <a:lnTo>
                  <a:pt x="62585" y="267390"/>
                </a:lnTo>
                <a:lnTo>
                  <a:pt x="64133" y="268912"/>
                </a:lnTo>
                <a:lnTo>
                  <a:pt x="65693" y="270557"/>
                </a:lnTo>
                <a:lnTo>
                  <a:pt x="69836" y="274823"/>
                </a:lnTo>
                <a:lnTo>
                  <a:pt x="72763" y="277998"/>
                </a:lnTo>
                <a:lnTo>
                  <a:pt x="89884" y="295124"/>
                </a:lnTo>
                <a:lnTo>
                  <a:pt x="92405" y="299627"/>
                </a:lnTo>
                <a:lnTo>
                  <a:pt x="103751" y="299627"/>
                </a:lnTo>
                <a:lnTo>
                  <a:pt x="107654" y="295725"/>
                </a:lnTo>
                <a:lnTo>
                  <a:pt x="107654" y="285033"/>
                </a:lnTo>
                <a:lnTo>
                  <a:pt x="99881" y="279452"/>
                </a:lnTo>
                <a:lnTo>
                  <a:pt x="95562" y="275133"/>
                </a:lnTo>
                <a:lnTo>
                  <a:pt x="90883" y="270402"/>
                </a:lnTo>
                <a:lnTo>
                  <a:pt x="87949" y="267390"/>
                </a:lnTo>
                <a:close/>
              </a:path>
              <a:path w="351154" h="424814">
                <a:moveTo>
                  <a:pt x="287931" y="213516"/>
                </a:moveTo>
                <a:lnTo>
                  <a:pt x="240208" y="228896"/>
                </a:lnTo>
                <a:lnTo>
                  <a:pt x="217774" y="263432"/>
                </a:lnTo>
                <a:lnTo>
                  <a:pt x="216012" y="273867"/>
                </a:lnTo>
                <a:lnTo>
                  <a:pt x="215535" y="278571"/>
                </a:lnTo>
                <a:lnTo>
                  <a:pt x="229168" y="324510"/>
                </a:lnTo>
                <a:lnTo>
                  <a:pt x="253853" y="369110"/>
                </a:lnTo>
                <a:lnTo>
                  <a:pt x="254754" y="370360"/>
                </a:lnTo>
                <a:lnTo>
                  <a:pt x="250286" y="371112"/>
                </a:lnTo>
                <a:lnTo>
                  <a:pt x="215100" y="395714"/>
                </a:lnTo>
                <a:lnTo>
                  <a:pt x="215093" y="396053"/>
                </a:lnTo>
                <a:lnTo>
                  <a:pt x="217304" y="404618"/>
                </a:lnTo>
                <a:lnTo>
                  <a:pt x="269427" y="424657"/>
                </a:lnTo>
                <a:lnTo>
                  <a:pt x="296113" y="424732"/>
                </a:lnTo>
                <a:lnTo>
                  <a:pt x="322098" y="420725"/>
                </a:lnTo>
                <a:lnTo>
                  <a:pt x="342478" y="411671"/>
                </a:lnTo>
                <a:lnTo>
                  <a:pt x="346226" y="408873"/>
                </a:lnTo>
                <a:lnTo>
                  <a:pt x="347569" y="407141"/>
                </a:lnTo>
                <a:lnTo>
                  <a:pt x="283320" y="407141"/>
                </a:lnTo>
                <a:lnTo>
                  <a:pt x="272983" y="406871"/>
                </a:lnTo>
                <a:lnTo>
                  <a:pt x="235069" y="398228"/>
                </a:lnTo>
                <a:lnTo>
                  <a:pt x="233413" y="396053"/>
                </a:lnTo>
                <a:lnTo>
                  <a:pt x="235097" y="393252"/>
                </a:lnTo>
                <a:lnTo>
                  <a:pt x="246934" y="389648"/>
                </a:lnTo>
                <a:lnTo>
                  <a:pt x="254066" y="387730"/>
                </a:lnTo>
                <a:lnTo>
                  <a:pt x="259984" y="386362"/>
                </a:lnTo>
                <a:lnTo>
                  <a:pt x="264960" y="385956"/>
                </a:lnTo>
                <a:lnTo>
                  <a:pt x="348783" y="385956"/>
                </a:lnTo>
                <a:lnTo>
                  <a:pt x="347263" y="383741"/>
                </a:lnTo>
                <a:lnTo>
                  <a:pt x="331509" y="375126"/>
                </a:lnTo>
                <a:lnTo>
                  <a:pt x="324892" y="372560"/>
                </a:lnTo>
                <a:lnTo>
                  <a:pt x="316407" y="371051"/>
                </a:lnTo>
                <a:lnTo>
                  <a:pt x="313246" y="370831"/>
                </a:lnTo>
                <a:lnTo>
                  <a:pt x="310992" y="370540"/>
                </a:lnTo>
                <a:lnTo>
                  <a:pt x="312243" y="368196"/>
                </a:lnTo>
                <a:lnTo>
                  <a:pt x="273545" y="368196"/>
                </a:lnTo>
                <a:lnTo>
                  <a:pt x="270442" y="362329"/>
                </a:lnTo>
                <a:lnTo>
                  <a:pt x="246667" y="321906"/>
                </a:lnTo>
                <a:lnTo>
                  <a:pt x="233587" y="272823"/>
                </a:lnTo>
                <a:lnTo>
                  <a:pt x="233549" y="268706"/>
                </a:lnTo>
                <a:lnTo>
                  <a:pt x="243482" y="249415"/>
                </a:lnTo>
                <a:lnTo>
                  <a:pt x="260836" y="235894"/>
                </a:lnTo>
                <a:lnTo>
                  <a:pt x="282600" y="230857"/>
                </a:lnTo>
                <a:lnTo>
                  <a:pt x="328030" y="230857"/>
                </a:lnTo>
                <a:lnTo>
                  <a:pt x="323122" y="226563"/>
                </a:lnTo>
                <a:lnTo>
                  <a:pt x="316010" y="221875"/>
                </a:lnTo>
                <a:lnTo>
                  <a:pt x="308334" y="218175"/>
                </a:lnTo>
                <a:lnTo>
                  <a:pt x="300200" y="215495"/>
                </a:lnTo>
                <a:lnTo>
                  <a:pt x="287931" y="213516"/>
                </a:lnTo>
                <a:close/>
              </a:path>
              <a:path w="351154" h="424814">
                <a:moveTo>
                  <a:pt x="348798" y="385977"/>
                </a:moveTo>
                <a:lnTo>
                  <a:pt x="301787" y="385977"/>
                </a:lnTo>
                <a:lnTo>
                  <a:pt x="309600" y="387298"/>
                </a:lnTo>
                <a:lnTo>
                  <a:pt x="319175" y="389659"/>
                </a:lnTo>
                <a:lnTo>
                  <a:pt x="327867" y="392598"/>
                </a:lnTo>
                <a:lnTo>
                  <a:pt x="333220" y="395714"/>
                </a:lnTo>
                <a:lnTo>
                  <a:pt x="333189" y="396053"/>
                </a:lnTo>
                <a:lnTo>
                  <a:pt x="293856" y="406706"/>
                </a:lnTo>
                <a:lnTo>
                  <a:pt x="283320" y="407141"/>
                </a:lnTo>
                <a:lnTo>
                  <a:pt x="347569" y="407141"/>
                </a:lnTo>
                <a:lnTo>
                  <a:pt x="350270" y="403659"/>
                </a:lnTo>
                <a:lnTo>
                  <a:pt x="350311" y="388183"/>
                </a:lnTo>
                <a:lnTo>
                  <a:pt x="348798" y="385977"/>
                </a:lnTo>
                <a:close/>
              </a:path>
              <a:path w="351154" h="424814">
                <a:moveTo>
                  <a:pt x="348783" y="385956"/>
                </a:moveTo>
                <a:lnTo>
                  <a:pt x="264960" y="385956"/>
                </a:lnTo>
                <a:lnTo>
                  <a:pt x="268340" y="391620"/>
                </a:lnTo>
                <a:lnTo>
                  <a:pt x="272430" y="397453"/>
                </a:lnTo>
                <a:lnTo>
                  <a:pt x="276999" y="402605"/>
                </a:lnTo>
                <a:lnTo>
                  <a:pt x="281818" y="406227"/>
                </a:lnTo>
                <a:lnTo>
                  <a:pt x="283481" y="407109"/>
                </a:lnTo>
                <a:lnTo>
                  <a:pt x="285149" y="406227"/>
                </a:lnTo>
                <a:lnTo>
                  <a:pt x="290252" y="402407"/>
                </a:lnTo>
                <a:lnTo>
                  <a:pt x="294556" y="397313"/>
                </a:lnTo>
                <a:lnTo>
                  <a:pt x="298315" y="391613"/>
                </a:lnTo>
                <a:lnTo>
                  <a:pt x="301787" y="385977"/>
                </a:lnTo>
                <a:lnTo>
                  <a:pt x="348798" y="385977"/>
                </a:lnTo>
                <a:close/>
              </a:path>
              <a:path w="351154" h="424814">
                <a:moveTo>
                  <a:pt x="328030" y="230857"/>
                </a:moveTo>
                <a:lnTo>
                  <a:pt x="282600" y="230857"/>
                </a:lnTo>
                <a:lnTo>
                  <a:pt x="304108" y="236004"/>
                </a:lnTo>
                <a:lnTo>
                  <a:pt x="321313" y="249502"/>
                </a:lnTo>
                <a:lnTo>
                  <a:pt x="331259" y="268706"/>
                </a:lnTo>
                <a:lnTo>
                  <a:pt x="330991" y="290966"/>
                </a:lnTo>
                <a:lnTo>
                  <a:pt x="327446" y="301637"/>
                </a:lnTo>
                <a:lnTo>
                  <a:pt x="291895" y="368009"/>
                </a:lnTo>
                <a:lnTo>
                  <a:pt x="273545" y="368196"/>
                </a:lnTo>
                <a:lnTo>
                  <a:pt x="312243" y="368196"/>
                </a:lnTo>
                <a:lnTo>
                  <a:pt x="313397" y="366033"/>
                </a:lnTo>
                <a:lnTo>
                  <a:pt x="320043" y="355834"/>
                </a:lnTo>
                <a:lnTo>
                  <a:pt x="321249" y="353832"/>
                </a:lnTo>
                <a:lnTo>
                  <a:pt x="329468" y="339273"/>
                </a:lnTo>
                <a:lnTo>
                  <a:pt x="339050" y="320136"/>
                </a:lnTo>
                <a:lnTo>
                  <a:pt x="346996" y="300691"/>
                </a:lnTo>
                <a:lnTo>
                  <a:pt x="350236" y="285558"/>
                </a:lnTo>
                <a:lnTo>
                  <a:pt x="350152" y="282609"/>
                </a:lnTo>
                <a:lnTo>
                  <a:pt x="349356" y="269629"/>
                </a:lnTo>
                <a:lnTo>
                  <a:pt x="346035" y="256299"/>
                </a:lnTo>
                <a:lnTo>
                  <a:pt x="339667" y="244172"/>
                </a:lnTo>
                <a:lnTo>
                  <a:pt x="329568" y="232203"/>
                </a:lnTo>
                <a:lnTo>
                  <a:pt x="328030" y="230857"/>
                </a:lnTo>
                <a:close/>
              </a:path>
              <a:path w="351154" h="424814">
                <a:moveTo>
                  <a:pt x="281207" y="242938"/>
                </a:moveTo>
                <a:lnTo>
                  <a:pt x="247991" y="264005"/>
                </a:lnTo>
                <a:lnTo>
                  <a:pt x="244637" y="284634"/>
                </a:lnTo>
                <a:lnTo>
                  <a:pt x="249023" y="299528"/>
                </a:lnTo>
                <a:lnTo>
                  <a:pt x="258575" y="311032"/>
                </a:lnTo>
                <a:lnTo>
                  <a:pt x="271849" y="318006"/>
                </a:lnTo>
                <a:lnTo>
                  <a:pt x="287398" y="319309"/>
                </a:lnTo>
                <a:lnTo>
                  <a:pt x="301594" y="314607"/>
                </a:lnTo>
                <a:lnTo>
                  <a:pt x="312764" y="305083"/>
                </a:lnTo>
                <a:lnTo>
                  <a:pt x="313567" y="303597"/>
                </a:lnTo>
                <a:lnTo>
                  <a:pt x="280738" y="303597"/>
                </a:lnTo>
                <a:lnTo>
                  <a:pt x="273229" y="301637"/>
                </a:lnTo>
                <a:lnTo>
                  <a:pt x="264510" y="292917"/>
                </a:lnTo>
                <a:lnTo>
                  <a:pt x="261039" y="286120"/>
                </a:lnTo>
                <a:lnTo>
                  <a:pt x="261039" y="281742"/>
                </a:lnTo>
                <a:lnTo>
                  <a:pt x="262889" y="272823"/>
                </a:lnTo>
                <a:lnTo>
                  <a:pt x="267915" y="266023"/>
                </a:lnTo>
                <a:lnTo>
                  <a:pt x="275331" y="261689"/>
                </a:lnTo>
                <a:lnTo>
                  <a:pt x="284349" y="260167"/>
                </a:lnTo>
                <a:lnTo>
                  <a:pt x="315201" y="260167"/>
                </a:lnTo>
                <a:lnTo>
                  <a:pt x="308465" y="251659"/>
                </a:lnTo>
                <a:lnTo>
                  <a:pt x="296134" y="244851"/>
                </a:lnTo>
                <a:lnTo>
                  <a:pt x="281207" y="242938"/>
                </a:lnTo>
                <a:close/>
              </a:path>
              <a:path w="351154" h="424814">
                <a:moveTo>
                  <a:pt x="315201" y="260167"/>
                </a:moveTo>
                <a:lnTo>
                  <a:pt x="284349" y="260167"/>
                </a:lnTo>
                <a:lnTo>
                  <a:pt x="292088" y="262205"/>
                </a:lnTo>
                <a:lnTo>
                  <a:pt x="298080" y="267472"/>
                </a:lnTo>
                <a:lnTo>
                  <a:pt x="301951" y="274697"/>
                </a:lnTo>
                <a:lnTo>
                  <a:pt x="303174" y="281742"/>
                </a:lnTo>
                <a:lnTo>
                  <a:pt x="303245" y="284634"/>
                </a:lnTo>
                <a:lnTo>
                  <a:pt x="303109" y="285558"/>
                </a:lnTo>
                <a:lnTo>
                  <a:pt x="300802" y="293662"/>
                </a:lnTo>
                <a:lnTo>
                  <a:pt x="294897" y="298954"/>
                </a:lnTo>
                <a:lnTo>
                  <a:pt x="280738" y="303597"/>
                </a:lnTo>
                <a:lnTo>
                  <a:pt x="313567" y="303597"/>
                </a:lnTo>
                <a:lnTo>
                  <a:pt x="319742" y="292172"/>
                </a:lnTo>
                <a:lnTo>
                  <a:pt x="321360" y="277307"/>
                </a:lnTo>
                <a:lnTo>
                  <a:pt x="317205" y="262699"/>
                </a:lnTo>
                <a:lnTo>
                  <a:pt x="315201" y="260167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F306184-5810-4863-B27C-307BF260C3D2}"/>
              </a:ext>
            </a:extLst>
          </p:cNvPr>
          <p:cNvSpPr/>
          <p:nvPr/>
        </p:nvSpPr>
        <p:spPr>
          <a:xfrm>
            <a:off x="1863003" y="1370774"/>
            <a:ext cx="1479892" cy="1024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ӨДӨР БҮР</a:t>
            </a:r>
          </a:p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mn-MN" sz="4058" b="1" spc="-135" dirty="0" smtClean="0">
                <a:solidFill>
                  <a:srgbClr val="C00000"/>
                </a:solidFill>
                <a:latin typeface="Ubuntu"/>
                <a:cs typeface="Ubuntu"/>
              </a:rPr>
              <a:t>9</a:t>
            </a:r>
            <a:r>
              <a:rPr lang="en-US" sz="4058" b="1" spc="-135" smtClean="0">
                <a:solidFill>
                  <a:srgbClr val="C00000"/>
                </a:solidFill>
                <a:latin typeface="Ubuntu"/>
                <a:cs typeface="Ubuntu"/>
              </a:rPr>
              <a:t>53</a:t>
            </a:r>
            <a:endParaRPr lang="en-US" sz="4058" b="1" spc="-135" dirty="0">
              <a:solidFill>
                <a:srgbClr val="C00000"/>
              </a:solidFill>
              <a:latin typeface="Ubuntu"/>
              <a:cs typeface="Ubuntu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09DC4FB-8C30-4568-B089-3183644888A8}"/>
              </a:ext>
            </a:extLst>
          </p:cNvPr>
          <p:cNvSpPr/>
          <p:nvPr/>
        </p:nvSpPr>
        <p:spPr>
          <a:xfrm>
            <a:off x="2916658" y="1398035"/>
            <a:ext cx="218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 ҮЙЛЧИЛГЭЭ ҮЗҮҮЛДЭГ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D1D1997F-871E-44B1-B787-CF75F8E723E3}"/>
              </a:ext>
            </a:extLst>
          </p:cNvPr>
          <p:cNvCxnSpPr>
            <a:cxnSpLocks/>
          </p:cNvCxnSpPr>
          <p:nvPr/>
        </p:nvCxnSpPr>
        <p:spPr>
          <a:xfrm>
            <a:off x="1705310" y="915135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xmlns="" id="{72FB6722-E9CE-4D80-B65C-ECD900C18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439588"/>
              </p:ext>
            </p:extLst>
          </p:nvPr>
        </p:nvGraphicFramePr>
        <p:xfrm>
          <a:off x="5009839" y="1149637"/>
          <a:ext cx="6838760" cy="2751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4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1" y="2352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90AD570-049F-49FC-9FCE-F9026C8BA11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4" b="52763"/>
          <a:stretch/>
        </p:blipFill>
        <p:spPr bwMode="auto">
          <a:xfrm>
            <a:off x="4988689" y="4247881"/>
            <a:ext cx="6829063" cy="2023695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04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36AC4200-C13F-4C11-8EF9-B31720F344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065395"/>
              </p:ext>
            </p:extLst>
          </p:nvPr>
        </p:nvGraphicFramePr>
        <p:xfrm>
          <a:off x="4726584" y="1061633"/>
          <a:ext cx="7373920" cy="250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459CBD1-AB68-4DDB-A906-4AE98743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603" y="3288225"/>
            <a:ext cx="1750611" cy="123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1D5F49A-0A8C-46CD-8549-C028ED40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4105" y="3324953"/>
            <a:ext cx="1750611" cy="124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47B7E7DF-6597-4060-8AF8-C7E6053ED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073681"/>
              </p:ext>
            </p:extLst>
          </p:nvPr>
        </p:nvGraphicFramePr>
        <p:xfrm>
          <a:off x="6260408" y="3324953"/>
          <a:ext cx="47793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B56EA4-898F-4331-B4D0-88C45BB8EB17}"/>
              </a:ext>
            </a:extLst>
          </p:cNvPr>
          <p:cNvSpPr txBox="1"/>
          <p:nvPr/>
        </p:nvSpPr>
        <p:spPr>
          <a:xfrm>
            <a:off x="1032210" y="4936954"/>
            <a:ext cx="4133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Бүртгэлд байгаа 500 таксины </a:t>
            </a:r>
            <a:r>
              <a:rPr lang="mn-MN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41%</a:t>
            </a:r>
            <a:r>
              <a:rPr lang="mn-M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буюу </a:t>
            </a:r>
            <a:r>
              <a:rPr lang="mn-M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208</a:t>
            </a:r>
            <a:r>
              <a:rPr lang="mn-M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тээврийн хэрэгсэл энэ оны эцэст насжилтаар хасагдана.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495844" y="824348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0" y="516571"/>
            <a:ext cx="1033077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800" dirty="0"/>
              <a:t>ТАКСИЙН ҮЙЛЧИЛГЭЭНИЙ </a:t>
            </a:r>
            <a:r>
              <a:rPr lang="mn-MN" sz="1800" dirty="0" smtClean="0"/>
              <a:t>ТАЛААР</a:t>
            </a:r>
            <a:endParaRPr lang="mn-MN" sz="1800" dirty="0"/>
          </a:p>
        </p:txBody>
      </p:sp>
      <p:pic>
        <p:nvPicPr>
          <p:cNvPr id="16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4" y="16090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46">
            <a:extLst>
              <a:ext uri="{FF2B5EF4-FFF2-40B4-BE49-F238E27FC236}">
                <a16:creationId xmlns:a16="http://schemas.microsoft.com/office/drawing/2014/main" xmlns="" id="{BC5E8267-E606-41D5-A0F9-353333E441E3}"/>
              </a:ext>
            </a:extLst>
          </p:cNvPr>
          <p:cNvSpPr txBox="1"/>
          <p:nvPr/>
        </p:nvSpPr>
        <p:spPr>
          <a:xfrm>
            <a:off x="1795684" y="1503431"/>
            <a:ext cx="2956631" cy="1240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27"/>
            <a:r>
              <a:rPr lang="mn-MN" sz="2400" spc="-1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Хувийн</a:t>
            </a:r>
            <a:r>
              <a:rPr lang="mn-MN" sz="2400" spc="-34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хэвшлийн    </a:t>
            </a:r>
            <a:r>
              <a:rPr lang="en-US" sz="4058" b="1" spc="-135" dirty="0">
                <a:solidFill>
                  <a:srgbClr val="C00000"/>
                </a:solidFill>
                <a:latin typeface="Ubuntu"/>
                <a:cs typeface="Arial" panose="020B0604020202020204" pitchFamily="34" charset="0"/>
              </a:rPr>
              <a:t>8</a:t>
            </a:r>
            <a:r>
              <a:rPr lang="mn-MN" sz="4058" b="1" spc="-135" dirty="0" smtClean="0">
                <a:solidFill>
                  <a:srgbClr val="C00000"/>
                </a:solidFill>
                <a:latin typeface="Ubuntu"/>
                <a:cs typeface="Ubuntu"/>
              </a:rPr>
              <a:t> </a:t>
            </a:r>
            <a:r>
              <a:rPr lang="mn-MN" sz="2000" b="1" spc="-13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такси үйлчилгээ эрхлэгч ААНБ</a:t>
            </a:r>
            <a:endParaRPr sz="4058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47">
            <a:extLst>
              <a:ext uri="{FF2B5EF4-FFF2-40B4-BE49-F238E27FC236}">
                <a16:creationId xmlns:a16="http://schemas.microsoft.com/office/drawing/2014/main" xmlns="" id="{224CFA7C-9774-4DB4-80D3-C7182F35CBA7}"/>
              </a:ext>
            </a:extLst>
          </p:cNvPr>
          <p:cNvSpPr/>
          <p:nvPr/>
        </p:nvSpPr>
        <p:spPr>
          <a:xfrm>
            <a:off x="1433508" y="2314395"/>
            <a:ext cx="387166" cy="387166"/>
          </a:xfrm>
          <a:custGeom>
            <a:avLst/>
            <a:gdLst/>
            <a:ahLst/>
            <a:cxnLst/>
            <a:rect l="l" t="t" r="r" b="b"/>
            <a:pathLst>
              <a:path w="186054" h="186055">
                <a:moveTo>
                  <a:pt x="93133" y="0"/>
                </a:moveTo>
                <a:lnTo>
                  <a:pt x="51989" y="8983"/>
                </a:lnTo>
                <a:lnTo>
                  <a:pt x="19061" y="35428"/>
                </a:lnTo>
                <a:lnTo>
                  <a:pt x="2205" y="71255"/>
                </a:lnTo>
                <a:lnTo>
                  <a:pt x="0" y="93777"/>
                </a:lnTo>
                <a:lnTo>
                  <a:pt x="216" y="99216"/>
                </a:lnTo>
                <a:lnTo>
                  <a:pt x="10531" y="136907"/>
                </a:lnTo>
                <a:lnTo>
                  <a:pt x="36949" y="168524"/>
                </a:lnTo>
                <a:lnTo>
                  <a:pt x="49636" y="172502"/>
                </a:lnTo>
                <a:lnTo>
                  <a:pt x="49203" y="173560"/>
                </a:lnTo>
                <a:lnTo>
                  <a:pt x="51972" y="176048"/>
                </a:lnTo>
                <a:lnTo>
                  <a:pt x="62152" y="181247"/>
                </a:lnTo>
                <a:lnTo>
                  <a:pt x="76958" y="184553"/>
                </a:lnTo>
                <a:lnTo>
                  <a:pt x="93040" y="185730"/>
                </a:lnTo>
                <a:lnTo>
                  <a:pt x="107045" y="184540"/>
                </a:lnTo>
                <a:lnTo>
                  <a:pt x="135810" y="175296"/>
                </a:lnTo>
                <a:lnTo>
                  <a:pt x="137706" y="174594"/>
                </a:lnTo>
                <a:lnTo>
                  <a:pt x="173461" y="139032"/>
                </a:lnTo>
                <a:lnTo>
                  <a:pt x="176428" y="133589"/>
                </a:lnTo>
                <a:lnTo>
                  <a:pt x="87007" y="133589"/>
                </a:lnTo>
                <a:lnTo>
                  <a:pt x="79023" y="130122"/>
                </a:lnTo>
                <a:lnTo>
                  <a:pt x="48416" y="100398"/>
                </a:lnTo>
                <a:lnTo>
                  <a:pt x="45478" y="93777"/>
                </a:lnTo>
                <a:lnTo>
                  <a:pt x="45748" y="91513"/>
                </a:lnTo>
                <a:lnTo>
                  <a:pt x="47994" y="86588"/>
                </a:lnTo>
                <a:lnTo>
                  <a:pt x="52066" y="83448"/>
                </a:lnTo>
                <a:lnTo>
                  <a:pt x="105938" y="83448"/>
                </a:lnTo>
                <a:lnTo>
                  <a:pt x="123544" y="65870"/>
                </a:lnTo>
                <a:lnTo>
                  <a:pt x="127068" y="62281"/>
                </a:lnTo>
                <a:lnTo>
                  <a:pt x="131150" y="57604"/>
                </a:lnTo>
                <a:lnTo>
                  <a:pt x="178835" y="57604"/>
                </a:lnTo>
                <a:lnTo>
                  <a:pt x="147038" y="17274"/>
                </a:lnTo>
                <a:lnTo>
                  <a:pt x="125053" y="5642"/>
                </a:lnTo>
                <a:lnTo>
                  <a:pt x="120455" y="3795"/>
                </a:lnTo>
                <a:lnTo>
                  <a:pt x="119149" y="3795"/>
                </a:lnTo>
                <a:lnTo>
                  <a:pt x="113870" y="2225"/>
                </a:lnTo>
                <a:lnTo>
                  <a:pt x="104754" y="616"/>
                </a:lnTo>
                <a:lnTo>
                  <a:pt x="93133" y="0"/>
                </a:lnTo>
                <a:close/>
              </a:path>
              <a:path w="186054" h="186055">
                <a:moveTo>
                  <a:pt x="139822" y="62426"/>
                </a:moveTo>
                <a:lnTo>
                  <a:pt x="144057" y="66640"/>
                </a:lnTo>
                <a:lnTo>
                  <a:pt x="144438" y="73019"/>
                </a:lnTo>
                <a:lnTo>
                  <a:pt x="141389" y="76821"/>
                </a:lnTo>
                <a:lnTo>
                  <a:pt x="91615" y="126501"/>
                </a:lnTo>
                <a:lnTo>
                  <a:pt x="87007" y="133589"/>
                </a:lnTo>
                <a:lnTo>
                  <a:pt x="176428" y="133589"/>
                </a:lnTo>
                <a:lnTo>
                  <a:pt x="178524" y="129035"/>
                </a:lnTo>
                <a:lnTo>
                  <a:pt x="182505" y="119333"/>
                </a:lnTo>
                <a:lnTo>
                  <a:pt x="184701" y="103209"/>
                </a:lnTo>
                <a:lnTo>
                  <a:pt x="185564" y="98683"/>
                </a:lnTo>
                <a:lnTo>
                  <a:pt x="185775" y="96701"/>
                </a:lnTo>
                <a:lnTo>
                  <a:pt x="185896" y="90296"/>
                </a:lnTo>
                <a:lnTo>
                  <a:pt x="185564" y="87171"/>
                </a:lnTo>
                <a:lnTo>
                  <a:pt x="184693" y="82685"/>
                </a:lnTo>
                <a:lnTo>
                  <a:pt x="182721" y="68029"/>
                </a:lnTo>
                <a:lnTo>
                  <a:pt x="181760" y="67195"/>
                </a:lnTo>
                <a:lnTo>
                  <a:pt x="180572" y="62615"/>
                </a:lnTo>
                <a:lnTo>
                  <a:pt x="140162" y="62615"/>
                </a:lnTo>
                <a:lnTo>
                  <a:pt x="139822" y="62426"/>
                </a:lnTo>
                <a:close/>
              </a:path>
              <a:path w="186054" h="186055">
                <a:moveTo>
                  <a:pt x="105938" y="83448"/>
                </a:moveTo>
                <a:lnTo>
                  <a:pt x="58139" y="83448"/>
                </a:lnTo>
                <a:lnTo>
                  <a:pt x="58280" y="83762"/>
                </a:lnTo>
                <a:lnTo>
                  <a:pt x="64312" y="86293"/>
                </a:lnTo>
                <a:lnTo>
                  <a:pt x="68719" y="92117"/>
                </a:lnTo>
                <a:lnTo>
                  <a:pt x="74832" y="98230"/>
                </a:lnTo>
                <a:lnTo>
                  <a:pt x="79898" y="102319"/>
                </a:lnTo>
                <a:lnTo>
                  <a:pt x="80858" y="104973"/>
                </a:lnTo>
                <a:lnTo>
                  <a:pt x="85165" y="104973"/>
                </a:lnTo>
                <a:lnTo>
                  <a:pt x="85394" y="104340"/>
                </a:lnTo>
                <a:lnTo>
                  <a:pt x="85143" y="104340"/>
                </a:lnTo>
                <a:lnTo>
                  <a:pt x="86183" y="102158"/>
                </a:lnTo>
                <a:lnTo>
                  <a:pt x="87207" y="102158"/>
                </a:lnTo>
                <a:lnTo>
                  <a:pt x="105938" y="83448"/>
                </a:lnTo>
                <a:close/>
              </a:path>
              <a:path w="186054" h="186055">
                <a:moveTo>
                  <a:pt x="85549" y="103910"/>
                </a:moveTo>
                <a:lnTo>
                  <a:pt x="85143" y="104340"/>
                </a:lnTo>
                <a:lnTo>
                  <a:pt x="85394" y="104340"/>
                </a:lnTo>
                <a:lnTo>
                  <a:pt x="85549" y="103910"/>
                </a:lnTo>
                <a:close/>
              </a:path>
              <a:path w="186054" h="186055">
                <a:moveTo>
                  <a:pt x="87207" y="102158"/>
                </a:moveTo>
                <a:lnTo>
                  <a:pt x="86183" y="102158"/>
                </a:lnTo>
                <a:lnTo>
                  <a:pt x="85549" y="103910"/>
                </a:lnTo>
                <a:lnTo>
                  <a:pt x="87207" y="102158"/>
                </a:lnTo>
                <a:close/>
              </a:path>
              <a:path w="186054" h="186055">
                <a:moveTo>
                  <a:pt x="180443" y="62119"/>
                </a:moveTo>
                <a:lnTo>
                  <a:pt x="139513" y="62119"/>
                </a:lnTo>
                <a:lnTo>
                  <a:pt x="140162" y="62615"/>
                </a:lnTo>
                <a:lnTo>
                  <a:pt x="180572" y="62615"/>
                </a:lnTo>
                <a:lnTo>
                  <a:pt x="180443" y="62119"/>
                </a:lnTo>
                <a:close/>
              </a:path>
              <a:path w="186054" h="186055">
                <a:moveTo>
                  <a:pt x="178835" y="57604"/>
                </a:moveTo>
                <a:lnTo>
                  <a:pt x="131150" y="57604"/>
                </a:lnTo>
                <a:lnTo>
                  <a:pt x="139822" y="62426"/>
                </a:lnTo>
                <a:lnTo>
                  <a:pt x="139513" y="62119"/>
                </a:lnTo>
                <a:lnTo>
                  <a:pt x="180443" y="62119"/>
                </a:lnTo>
                <a:lnTo>
                  <a:pt x="179888" y="59976"/>
                </a:lnTo>
                <a:lnTo>
                  <a:pt x="178835" y="57604"/>
                </a:lnTo>
                <a:close/>
              </a:path>
              <a:path w="186054" h="186055">
                <a:moveTo>
                  <a:pt x="117363" y="2553"/>
                </a:moveTo>
                <a:lnTo>
                  <a:pt x="119149" y="3795"/>
                </a:lnTo>
                <a:lnTo>
                  <a:pt x="120455" y="3795"/>
                </a:lnTo>
                <a:lnTo>
                  <a:pt x="117363" y="2553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19" name="object 48">
            <a:extLst>
              <a:ext uri="{FF2B5EF4-FFF2-40B4-BE49-F238E27FC236}">
                <a16:creationId xmlns:a16="http://schemas.microsoft.com/office/drawing/2014/main" xmlns="" id="{CD11C58C-0852-43EE-AEE8-5FA5AE7B4976}"/>
              </a:ext>
            </a:extLst>
          </p:cNvPr>
          <p:cNvSpPr/>
          <p:nvPr/>
        </p:nvSpPr>
        <p:spPr>
          <a:xfrm>
            <a:off x="1032210" y="1787537"/>
            <a:ext cx="617088" cy="784904"/>
          </a:xfrm>
          <a:custGeom>
            <a:avLst/>
            <a:gdLst/>
            <a:ahLst/>
            <a:cxnLst/>
            <a:rect l="l" t="t" r="r" b="b"/>
            <a:pathLst>
              <a:path w="296545" h="377189">
                <a:moveTo>
                  <a:pt x="220305" y="0"/>
                </a:moveTo>
                <a:lnTo>
                  <a:pt x="25924" y="0"/>
                </a:lnTo>
                <a:lnTo>
                  <a:pt x="24437" y="864"/>
                </a:lnTo>
                <a:lnTo>
                  <a:pt x="22100" y="1520"/>
                </a:lnTo>
                <a:lnTo>
                  <a:pt x="450" y="31727"/>
                </a:lnTo>
                <a:lnTo>
                  <a:pt x="781" y="38710"/>
                </a:lnTo>
                <a:lnTo>
                  <a:pt x="694" y="239346"/>
                </a:lnTo>
                <a:lnTo>
                  <a:pt x="663" y="274439"/>
                </a:lnTo>
                <a:lnTo>
                  <a:pt x="107" y="303443"/>
                </a:lnTo>
                <a:lnTo>
                  <a:pt x="0" y="342151"/>
                </a:lnTo>
                <a:lnTo>
                  <a:pt x="24725" y="375620"/>
                </a:lnTo>
                <a:lnTo>
                  <a:pt x="40068" y="376912"/>
                </a:lnTo>
                <a:lnTo>
                  <a:pt x="56578" y="376645"/>
                </a:lnTo>
                <a:lnTo>
                  <a:pt x="71381" y="376240"/>
                </a:lnTo>
                <a:lnTo>
                  <a:pt x="182444" y="376240"/>
                </a:lnTo>
                <a:lnTo>
                  <a:pt x="180611" y="368381"/>
                </a:lnTo>
                <a:lnTo>
                  <a:pt x="178998" y="361713"/>
                </a:lnTo>
                <a:lnTo>
                  <a:pt x="178998" y="353855"/>
                </a:lnTo>
                <a:lnTo>
                  <a:pt x="27245" y="353855"/>
                </a:lnTo>
                <a:lnTo>
                  <a:pt x="22306" y="350662"/>
                </a:lnTo>
                <a:lnTo>
                  <a:pt x="22197" y="239346"/>
                </a:lnTo>
                <a:lnTo>
                  <a:pt x="22277" y="51092"/>
                </a:lnTo>
                <a:lnTo>
                  <a:pt x="22712" y="27957"/>
                </a:lnTo>
                <a:lnTo>
                  <a:pt x="23277" y="25387"/>
                </a:lnTo>
                <a:lnTo>
                  <a:pt x="22359" y="25387"/>
                </a:lnTo>
                <a:lnTo>
                  <a:pt x="25934" y="23432"/>
                </a:lnTo>
                <a:lnTo>
                  <a:pt x="243046" y="22385"/>
                </a:lnTo>
                <a:lnTo>
                  <a:pt x="227116" y="6985"/>
                </a:lnTo>
                <a:lnTo>
                  <a:pt x="224308" y="4367"/>
                </a:lnTo>
                <a:lnTo>
                  <a:pt x="220305" y="0"/>
                </a:lnTo>
                <a:close/>
              </a:path>
              <a:path w="296545" h="377189">
                <a:moveTo>
                  <a:pt x="243046" y="22385"/>
                </a:moveTo>
                <a:lnTo>
                  <a:pt x="197942" y="22385"/>
                </a:lnTo>
                <a:lnTo>
                  <a:pt x="197942" y="91873"/>
                </a:lnTo>
                <a:lnTo>
                  <a:pt x="199162" y="93618"/>
                </a:lnTo>
                <a:lnTo>
                  <a:pt x="199925" y="94573"/>
                </a:lnTo>
                <a:lnTo>
                  <a:pt x="201491" y="96335"/>
                </a:lnTo>
                <a:lnTo>
                  <a:pt x="202990" y="97290"/>
                </a:lnTo>
                <a:lnTo>
                  <a:pt x="274565" y="97290"/>
                </a:lnTo>
                <a:lnTo>
                  <a:pt x="274565" y="239346"/>
                </a:lnTo>
                <a:lnTo>
                  <a:pt x="296089" y="239346"/>
                </a:lnTo>
                <a:lnTo>
                  <a:pt x="296089" y="76158"/>
                </a:lnTo>
                <a:lnTo>
                  <a:pt x="295694" y="74905"/>
                </a:lnTo>
                <a:lnTo>
                  <a:pt x="220327" y="74905"/>
                </a:lnTo>
                <a:lnTo>
                  <a:pt x="220327" y="32717"/>
                </a:lnTo>
                <a:lnTo>
                  <a:pt x="253734" y="32717"/>
                </a:lnTo>
                <a:lnTo>
                  <a:pt x="243046" y="22385"/>
                </a:lnTo>
                <a:close/>
              </a:path>
              <a:path w="296545" h="377189">
                <a:moveTo>
                  <a:pt x="197622" y="91415"/>
                </a:moveTo>
                <a:lnTo>
                  <a:pt x="197942" y="94773"/>
                </a:lnTo>
                <a:lnTo>
                  <a:pt x="197942" y="91873"/>
                </a:lnTo>
                <a:lnTo>
                  <a:pt x="197622" y="91415"/>
                </a:lnTo>
                <a:close/>
              </a:path>
              <a:path w="296545" h="377189">
                <a:moveTo>
                  <a:pt x="253734" y="32717"/>
                </a:moveTo>
                <a:lnTo>
                  <a:pt x="220327" y="32717"/>
                </a:lnTo>
                <a:lnTo>
                  <a:pt x="234767" y="45576"/>
                </a:lnTo>
                <a:lnTo>
                  <a:pt x="235322" y="46134"/>
                </a:lnTo>
                <a:lnTo>
                  <a:pt x="265097" y="74905"/>
                </a:lnTo>
                <a:lnTo>
                  <a:pt x="295694" y="74905"/>
                </a:lnTo>
                <a:lnTo>
                  <a:pt x="295366" y="73861"/>
                </a:lnTo>
                <a:lnTo>
                  <a:pt x="293936" y="71892"/>
                </a:lnTo>
                <a:lnTo>
                  <a:pt x="289278" y="67078"/>
                </a:lnTo>
                <a:lnTo>
                  <a:pt x="253734" y="32717"/>
                </a:lnTo>
                <a:close/>
              </a:path>
              <a:path w="296545" h="377189">
                <a:moveTo>
                  <a:pt x="23324" y="25171"/>
                </a:moveTo>
                <a:lnTo>
                  <a:pt x="22359" y="25387"/>
                </a:lnTo>
                <a:lnTo>
                  <a:pt x="23277" y="25387"/>
                </a:lnTo>
                <a:lnTo>
                  <a:pt x="23324" y="25171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0" name="object 49">
            <a:extLst>
              <a:ext uri="{FF2B5EF4-FFF2-40B4-BE49-F238E27FC236}">
                <a16:creationId xmlns:a16="http://schemas.microsoft.com/office/drawing/2014/main" xmlns="" id="{8BF8BD8B-E2DB-4D39-AAB2-39A97AFDF876}"/>
              </a:ext>
            </a:extLst>
          </p:cNvPr>
          <p:cNvSpPr/>
          <p:nvPr/>
        </p:nvSpPr>
        <p:spPr>
          <a:xfrm>
            <a:off x="1128788" y="2129731"/>
            <a:ext cx="42416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408" y="0"/>
                </a:lnTo>
              </a:path>
            </a:pathLst>
          </a:custGeom>
          <a:ln w="17218">
            <a:solidFill>
              <a:srgbClr val="064690"/>
            </a:solidFill>
          </a:ln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1" name="object 50">
            <a:extLst>
              <a:ext uri="{FF2B5EF4-FFF2-40B4-BE49-F238E27FC236}">
                <a16:creationId xmlns:a16="http://schemas.microsoft.com/office/drawing/2014/main" xmlns="" id="{63EBED1F-401E-4B89-B973-FBEA7A3AF56B}"/>
              </a:ext>
            </a:extLst>
          </p:cNvPr>
          <p:cNvSpPr/>
          <p:nvPr/>
        </p:nvSpPr>
        <p:spPr>
          <a:xfrm>
            <a:off x="1130586" y="2208469"/>
            <a:ext cx="425487" cy="36999"/>
          </a:xfrm>
          <a:custGeom>
            <a:avLst/>
            <a:gdLst/>
            <a:ahLst/>
            <a:cxnLst/>
            <a:rect l="l" t="t" r="r" b="b"/>
            <a:pathLst>
              <a:path w="204470" h="17780">
                <a:moveTo>
                  <a:pt x="6363" y="7"/>
                </a:moveTo>
                <a:lnTo>
                  <a:pt x="3027" y="2211"/>
                </a:lnTo>
                <a:lnTo>
                  <a:pt x="2073" y="2980"/>
                </a:lnTo>
                <a:lnTo>
                  <a:pt x="482" y="4575"/>
                </a:lnTo>
                <a:lnTo>
                  <a:pt x="0" y="6581"/>
                </a:lnTo>
                <a:lnTo>
                  <a:pt x="0" y="15016"/>
                </a:lnTo>
                <a:lnTo>
                  <a:pt x="2400" y="17261"/>
                </a:lnTo>
                <a:lnTo>
                  <a:pt x="203575" y="17261"/>
                </a:lnTo>
                <a:lnTo>
                  <a:pt x="204353" y="3384"/>
                </a:lnTo>
                <a:lnTo>
                  <a:pt x="196930" y="1130"/>
                </a:lnTo>
                <a:lnTo>
                  <a:pt x="164134" y="929"/>
                </a:lnTo>
                <a:lnTo>
                  <a:pt x="15238" y="908"/>
                </a:lnTo>
                <a:lnTo>
                  <a:pt x="6363" y="7"/>
                </a:lnTo>
                <a:close/>
              </a:path>
              <a:path w="204470" h="17780">
                <a:moveTo>
                  <a:pt x="162420" y="0"/>
                </a:moveTo>
                <a:lnTo>
                  <a:pt x="129142" y="43"/>
                </a:lnTo>
                <a:lnTo>
                  <a:pt x="122135" y="178"/>
                </a:lnTo>
                <a:lnTo>
                  <a:pt x="109403" y="772"/>
                </a:lnTo>
                <a:lnTo>
                  <a:pt x="102452" y="908"/>
                </a:lnTo>
                <a:lnTo>
                  <a:pt x="164094" y="908"/>
                </a:lnTo>
                <a:lnTo>
                  <a:pt x="16242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2" name="object 51">
            <a:extLst>
              <a:ext uri="{FF2B5EF4-FFF2-40B4-BE49-F238E27FC236}">
                <a16:creationId xmlns:a16="http://schemas.microsoft.com/office/drawing/2014/main" xmlns="" id="{A88633A4-A793-48FA-81FC-C6FFB14F33EF}"/>
              </a:ext>
            </a:extLst>
          </p:cNvPr>
          <p:cNvSpPr/>
          <p:nvPr/>
        </p:nvSpPr>
        <p:spPr>
          <a:xfrm>
            <a:off x="1130578" y="2307098"/>
            <a:ext cx="391131" cy="36999"/>
          </a:xfrm>
          <a:custGeom>
            <a:avLst/>
            <a:gdLst/>
            <a:ahLst/>
            <a:cxnLst/>
            <a:rect l="l" t="t" r="r" b="b"/>
            <a:pathLst>
              <a:path w="187959" h="17780">
                <a:moveTo>
                  <a:pt x="7025" y="17218"/>
                </a:moveTo>
                <a:lnTo>
                  <a:pt x="4823" y="17218"/>
                </a:lnTo>
                <a:lnTo>
                  <a:pt x="7297" y="17363"/>
                </a:lnTo>
                <a:lnTo>
                  <a:pt x="7025" y="17218"/>
                </a:lnTo>
                <a:close/>
              </a:path>
              <a:path w="187959" h="17780">
                <a:moveTo>
                  <a:pt x="186767" y="0"/>
                </a:moveTo>
                <a:lnTo>
                  <a:pt x="5068" y="0"/>
                </a:lnTo>
                <a:lnTo>
                  <a:pt x="3" y="4212"/>
                </a:lnTo>
                <a:lnTo>
                  <a:pt x="0" y="11736"/>
                </a:lnTo>
                <a:lnTo>
                  <a:pt x="3142" y="15148"/>
                </a:lnTo>
                <a:lnTo>
                  <a:pt x="7025" y="17218"/>
                </a:lnTo>
                <a:lnTo>
                  <a:pt x="166042" y="17218"/>
                </a:lnTo>
                <a:lnTo>
                  <a:pt x="170474" y="13378"/>
                </a:lnTo>
                <a:lnTo>
                  <a:pt x="178433" y="6634"/>
                </a:lnTo>
                <a:lnTo>
                  <a:pt x="184410" y="4330"/>
                </a:lnTo>
                <a:lnTo>
                  <a:pt x="187479" y="1381"/>
                </a:lnTo>
                <a:lnTo>
                  <a:pt x="187689" y="861"/>
                </a:lnTo>
                <a:lnTo>
                  <a:pt x="186637" y="270"/>
                </a:lnTo>
                <a:lnTo>
                  <a:pt x="186767" y="0"/>
                </a:lnTo>
                <a:close/>
              </a:path>
              <a:path w="187959" h="17780">
                <a:moveTo>
                  <a:pt x="2070" y="14577"/>
                </a:moveTo>
                <a:lnTo>
                  <a:pt x="3902" y="15974"/>
                </a:lnTo>
                <a:lnTo>
                  <a:pt x="3142" y="15148"/>
                </a:lnTo>
                <a:lnTo>
                  <a:pt x="2070" y="14577"/>
                </a:lnTo>
                <a:close/>
              </a:path>
              <a:path w="187959" h="17780">
                <a:moveTo>
                  <a:pt x="187897" y="979"/>
                </a:moveTo>
                <a:lnTo>
                  <a:pt x="187479" y="1381"/>
                </a:lnTo>
                <a:lnTo>
                  <a:pt x="186771" y="3135"/>
                </a:lnTo>
                <a:lnTo>
                  <a:pt x="187897" y="979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3" name="object 52">
            <a:extLst>
              <a:ext uri="{FF2B5EF4-FFF2-40B4-BE49-F238E27FC236}">
                <a16:creationId xmlns:a16="http://schemas.microsoft.com/office/drawing/2014/main" xmlns="" id="{F08017D0-1C2D-4DC5-A3CD-C5AD981F1420}"/>
              </a:ext>
            </a:extLst>
          </p:cNvPr>
          <p:cNvSpPr/>
          <p:nvPr/>
        </p:nvSpPr>
        <p:spPr>
          <a:xfrm>
            <a:off x="1130586" y="2405632"/>
            <a:ext cx="295991" cy="36999"/>
          </a:xfrm>
          <a:custGeom>
            <a:avLst/>
            <a:gdLst/>
            <a:ahLst/>
            <a:cxnLst/>
            <a:rect l="l" t="t" r="r" b="b"/>
            <a:pathLst>
              <a:path w="142240" h="17780">
                <a:moveTo>
                  <a:pt x="142055" y="0"/>
                </a:moveTo>
                <a:lnTo>
                  <a:pt x="5723" y="0"/>
                </a:lnTo>
                <a:lnTo>
                  <a:pt x="3157" y="1692"/>
                </a:lnTo>
                <a:lnTo>
                  <a:pt x="824" y="3765"/>
                </a:lnTo>
                <a:lnTo>
                  <a:pt x="31" y="4997"/>
                </a:lnTo>
                <a:lnTo>
                  <a:pt x="0" y="14102"/>
                </a:lnTo>
                <a:lnTo>
                  <a:pt x="4931" y="17218"/>
                </a:lnTo>
                <a:lnTo>
                  <a:pt x="135990" y="17218"/>
                </a:lnTo>
                <a:lnTo>
                  <a:pt x="136094" y="15801"/>
                </a:lnTo>
                <a:lnTo>
                  <a:pt x="136734" y="14483"/>
                </a:lnTo>
                <a:lnTo>
                  <a:pt x="138675" y="9536"/>
                </a:lnTo>
                <a:lnTo>
                  <a:pt x="141479" y="2548"/>
                </a:lnTo>
                <a:lnTo>
                  <a:pt x="141998" y="2548"/>
                </a:lnTo>
                <a:lnTo>
                  <a:pt x="142055" y="0"/>
                </a:lnTo>
                <a:close/>
              </a:path>
              <a:path w="142240" h="17780">
                <a:moveTo>
                  <a:pt x="141998" y="2548"/>
                </a:moveTo>
                <a:lnTo>
                  <a:pt x="141479" y="2548"/>
                </a:lnTo>
                <a:lnTo>
                  <a:pt x="141944" y="4997"/>
                </a:lnTo>
                <a:lnTo>
                  <a:pt x="141998" y="2548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4" name="object 53">
            <a:extLst>
              <a:ext uri="{FF2B5EF4-FFF2-40B4-BE49-F238E27FC236}">
                <a16:creationId xmlns:a16="http://schemas.microsoft.com/office/drawing/2014/main" xmlns="" id="{3CCD9F76-432B-4B3F-AC1C-E838FB9D305F}"/>
              </a:ext>
            </a:extLst>
          </p:cNvPr>
          <p:cNvSpPr/>
          <p:nvPr/>
        </p:nvSpPr>
        <p:spPr>
          <a:xfrm>
            <a:off x="1128787" y="2015072"/>
            <a:ext cx="265599" cy="36999"/>
          </a:xfrm>
          <a:custGeom>
            <a:avLst/>
            <a:gdLst/>
            <a:ahLst/>
            <a:cxnLst/>
            <a:rect l="l" t="t" r="r" b="b"/>
            <a:pathLst>
              <a:path w="127634" h="17780">
                <a:moveTo>
                  <a:pt x="124446" y="0"/>
                </a:moveTo>
                <a:lnTo>
                  <a:pt x="5328" y="0"/>
                </a:lnTo>
                <a:lnTo>
                  <a:pt x="4157" y="629"/>
                </a:lnTo>
                <a:lnTo>
                  <a:pt x="2026" y="2664"/>
                </a:lnTo>
                <a:lnTo>
                  <a:pt x="0" y="5641"/>
                </a:lnTo>
                <a:lnTo>
                  <a:pt x="0" y="13186"/>
                </a:lnTo>
                <a:lnTo>
                  <a:pt x="4414" y="17218"/>
                </a:lnTo>
                <a:lnTo>
                  <a:pt x="123879" y="17218"/>
                </a:lnTo>
                <a:lnTo>
                  <a:pt x="127422" y="11012"/>
                </a:lnTo>
                <a:lnTo>
                  <a:pt x="127422" y="5342"/>
                </a:lnTo>
                <a:lnTo>
                  <a:pt x="124446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  <p:sp>
        <p:nvSpPr>
          <p:cNvPr id="25" name="object 54">
            <a:extLst>
              <a:ext uri="{FF2B5EF4-FFF2-40B4-BE49-F238E27FC236}">
                <a16:creationId xmlns:a16="http://schemas.microsoft.com/office/drawing/2014/main" xmlns="" id="{189DB6BB-75AD-46D6-A00B-D5CCA5AA2861}"/>
              </a:ext>
            </a:extLst>
          </p:cNvPr>
          <p:cNvSpPr/>
          <p:nvPr/>
        </p:nvSpPr>
        <p:spPr>
          <a:xfrm>
            <a:off x="1130588" y="1914720"/>
            <a:ext cx="270884" cy="38320"/>
          </a:xfrm>
          <a:custGeom>
            <a:avLst/>
            <a:gdLst/>
            <a:ahLst/>
            <a:cxnLst/>
            <a:rect l="l" t="t" r="r" b="b"/>
            <a:pathLst>
              <a:path w="130175" h="18414">
                <a:moveTo>
                  <a:pt x="4776" y="1663"/>
                </a:moveTo>
                <a:lnTo>
                  <a:pt x="0" y="2387"/>
                </a:lnTo>
                <a:lnTo>
                  <a:pt x="0" y="14796"/>
                </a:lnTo>
                <a:lnTo>
                  <a:pt x="1573" y="18089"/>
                </a:lnTo>
                <a:lnTo>
                  <a:pt x="123605" y="18089"/>
                </a:lnTo>
                <a:lnTo>
                  <a:pt x="129880" y="11012"/>
                </a:lnTo>
                <a:lnTo>
                  <a:pt x="121875" y="1732"/>
                </a:lnTo>
                <a:lnTo>
                  <a:pt x="4776" y="1663"/>
                </a:lnTo>
                <a:close/>
              </a:path>
              <a:path w="130175" h="18414">
                <a:moveTo>
                  <a:pt x="120380" y="0"/>
                </a:moveTo>
                <a:lnTo>
                  <a:pt x="108036" y="1732"/>
                </a:lnTo>
                <a:lnTo>
                  <a:pt x="121875" y="1732"/>
                </a:lnTo>
                <a:lnTo>
                  <a:pt x="120380" y="0"/>
                </a:lnTo>
                <a:close/>
              </a:path>
            </a:pathLst>
          </a:custGeom>
          <a:solidFill>
            <a:srgbClr val="064690"/>
          </a:solidFill>
        </p:spPr>
        <p:txBody>
          <a:bodyPr wrap="square" lIns="0" tIns="0" rIns="0" bIns="0" rtlCol="0"/>
          <a:lstStyle/>
          <a:p>
            <a:endParaRPr sz="3746"/>
          </a:p>
        </p:txBody>
      </p:sp>
    </p:spTree>
    <p:extLst>
      <p:ext uri="{BB962C8B-B14F-4D97-AF65-F5344CB8AC3E}">
        <p14:creationId xmlns:p14="http://schemas.microsoft.com/office/powerpoint/2010/main" val="28856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238669" y="902367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155031" y="349686"/>
            <a:ext cx="1033077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400" dirty="0" smtClean="0"/>
              <a:t>АВТОТЭЭВРИЙН ТУХАЙ ХУУЛЬ ТОГТООМЖ, ТҮҮНТЭЙ НИЙЦҮҮЛЭН </a:t>
            </a:r>
          </a:p>
          <a:p>
            <a:r>
              <a:rPr lang="mn-MN" sz="1400" dirty="0" smtClean="0"/>
              <a:t>ЭРХ БҮХИЙ БАЙГУУЛЛАГААС ГАРГАСАН СТАНДАРТ, ДҮРЭМ, ЖУРМЫГ ХЭРЭГЖҮҮЛЭХ</a:t>
            </a:r>
            <a:endParaRPr lang="mn-MN" sz="1400" dirty="0"/>
          </a:p>
        </p:txBody>
      </p:sp>
      <p:pic>
        <p:nvPicPr>
          <p:cNvPr id="7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" y="15409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69" y="931829"/>
            <a:ext cx="8392028" cy="5855874"/>
          </a:xfrm>
        </p:spPr>
      </p:pic>
    </p:spTree>
    <p:extLst>
      <p:ext uri="{BB962C8B-B14F-4D97-AF65-F5344CB8AC3E}">
        <p14:creationId xmlns:p14="http://schemas.microsoft.com/office/powerpoint/2010/main" val="2015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210041" y="8356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306029" y="381576"/>
            <a:ext cx="1033077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400" dirty="0" smtClean="0"/>
              <a:t>АЧАА ТЭЭВЭРЛЭЛТ БОЛОН ЧИГЛЭЛИЙН ТЭЭВРИЙН ХЭРЭГСЛЭЭР ЗОРЧИХ ЗӨВШӨӨРӨЛ</a:t>
            </a:r>
            <a:endParaRPr lang="mn-MN" sz="1400" dirty="0"/>
          </a:p>
        </p:txBody>
      </p:sp>
      <p:pic>
        <p:nvPicPr>
          <p:cNvPr id="18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1" y="2352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082621"/>
              </p:ext>
            </p:extLst>
          </p:nvPr>
        </p:nvGraphicFramePr>
        <p:xfrm>
          <a:off x="4916029" y="909503"/>
          <a:ext cx="7307484" cy="304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 descr="C:\Users\Urnaa\Desktop\Хүүхдийн автобус\uu\last 2.jpg">
            <a:extLst>
              <a:ext uri="{FF2B5EF4-FFF2-40B4-BE49-F238E27FC236}">
                <a16:creationId xmlns:a16="http://schemas.microsoft.com/office/drawing/2014/main" xmlns="" id="{1F4BC54D-EF0F-4B20-A26C-B97E30C818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9" y="3931603"/>
            <a:ext cx="2221703" cy="1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Urnaa\Desktop\Хүүхдийн автобус\uu\last 1.jpg">
            <a:extLst>
              <a:ext uri="{FF2B5EF4-FFF2-40B4-BE49-F238E27FC236}">
                <a16:creationId xmlns:a16="http://schemas.microsoft.com/office/drawing/2014/main" xmlns="" id="{F0DA66EA-1514-4545-A81D-6E312442431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28" y="4590513"/>
            <a:ext cx="2221703" cy="1743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6CDC4018-3E85-4054-A6C1-5941B76755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742" y="1412112"/>
          <a:ext cx="4543816" cy="237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499">
                  <a:extLst>
                    <a:ext uri="{9D8B030D-6E8A-4147-A177-3AD203B41FA5}">
                      <a16:colId xmlns:a16="http://schemas.microsoft.com/office/drawing/2014/main" xmlns="" val="204574263"/>
                    </a:ext>
                  </a:extLst>
                </a:gridCol>
                <a:gridCol w="1803025">
                  <a:extLst>
                    <a:ext uri="{9D8B030D-6E8A-4147-A177-3AD203B41FA5}">
                      <a16:colId xmlns:a16="http://schemas.microsoft.com/office/drawing/2014/main" xmlns="" val="3300202872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xmlns="" val="2622190625"/>
                    </a:ext>
                  </a:extLst>
                </a:gridCol>
                <a:gridCol w="1082646">
                  <a:extLst>
                    <a:ext uri="{9D8B030D-6E8A-4147-A177-3AD203B41FA5}">
                      <a16:colId xmlns:a16="http://schemas.microsoft.com/office/drawing/2014/main" xmlns="" val="76604971"/>
                    </a:ext>
                  </a:extLst>
                </a:gridCol>
              </a:tblGrid>
              <a:tr h="540641">
                <a:tc>
                  <a:txBody>
                    <a:bodyPr/>
                    <a:lstStyle/>
                    <a:p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Д/Д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Зөвшөөрлийн төрөл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ААНБ-ын тоо</a:t>
                      </a:r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ТХ-ийн тоо</a:t>
                      </a:r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58512"/>
                  </a:ext>
                </a:extLst>
              </a:tr>
              <a:tr h="684812">
                <a:tc>
                  <a:txBody>
                    <a:bodyPr/>
                    <a:lstStyle/>
                    <a:p>
                      <a:pPr algn="ctr"/>
                      <a:r>
                        <a:rPr lang="mn-M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Ажилчдын автобус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mn-M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969029"/>
                  </a:ext>
                </a:extLst>
              </a:tr>
              <a:tr h="684812">
                <a:tc>
                  <a:txBody>
                    <a:bodyPr/>
                    <a:lstStyle/>
                    <a:p>
                      <a:pPr algn="ctr"/>
                      <a:r>
                        <a:rPr lang="mn-M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Хүүхдийн автобус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mn-M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9415477"/>
                  </a:ext>
                </a:extLst>
              </a:tr>
              <a:tr h="459875">
                <a:tc gridSpan="2">
                  <a:txBody>
                    <a:bodyPr/>
                    <a:lstStyle/>
                    <a:p>
                      <a:pPr algn="ctr"/>
                      <a:r>
                        <a:rPr lang="mn-M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Дүн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mn-M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mn-M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6808991"/>
                  </a:ext>
                </a:extLst>
              </a:tr>
            </a:tbl>
          </a:graphicData>
        </a:graphic>
      </p:graphicFrame>
      <p:pic>
        <p:nvPicPr>
          <p:cNvPr id="23" name="Picture 3" descr="C:\Users\nntg077\Desktop\EC 001.jpg">
            <a:extLst>
              <a:ext uri="{FF2B5EF4-FFF2-40B4-BE49-F238E27FC236}">
                <a16:creationId xmlns:a16="http://schemas.microsoft.com/office/drawing/2014/main" xmlns="" id="{2BCB6F53-C298-4ED0-B2D4-F24E59C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411561" y="4293031"/>
            <a:ext cx="3768917" cy="2040922"/>
          </a:xfrm>
          <a:prstGeom prst="rect">
            <a:avLst/>
          </a:prstGeom>
          <a:noFill/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9158634" y="3931603"/>
            <a:ext cx="208280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400" dirty="0" smtClean="0"/>
              <a:t>“ЕС” ЗӨВШӨӨРӨЛ”</a:t>
            </a:r>
            <a:endParaRPr lang="mn-MN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35" y="3956729"/>
            <a:ext cx="1838737" cy="261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65" y="3961203"/>
            <a:ext cx="1233729" cy="2605650"/>
          </a:xfrm>
          <a:prstGeom prst="rect">
            <a:avLst/>
          </a:prstGeom>
        </p:spPr>
      </p:pic>
      <p:pic>
        <p:nvPicPr>
          <p:cNvPr id="21" name="Picture 20" descr="C:\Users\bolortsetseg.bo\Documents\Received Files\download (2)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41" y="3931603"/>
            <a:ext cx="1618084" cy="2629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5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D63C31E9-450B-4A2E-9A29-8B77785148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079245"/>
              </p:ext>
            </p:extLst>
          </p:nvPr>
        </p:nvGraphicFramePr>
        <p:xfrm>
          <a:off x="310607" y="2166629"/>
          <a:ext cx="2814565" cy="174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xmlns="" id="{561BF9A0-D4DA-4F96-A0FE-E760BEB9B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2180849"/>
              </p:ext>
            </p:extLst>
          </p:nvPr>
        </p:nvGraphicFramePr>
        <p:xfrm>
          <a:off x="3125172" y="2081071"/>
          <a:ext cx="3056471" cy="2024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476794" y="9118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0" y="516571"/>
            <a:ext cx="1033077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400" dirty="0" smtClean="0"/>
              <a:t>АВТО ҮЙЛЧИЛГЭЭ</a:t>
            </a:r>
            <a:endParaRPr lang="mn-MN" sz="1400" dirty="0"/>
          </a:p>
        </p:txBody>
      </p:sp>
      <p:pic>
        <p:nvPicPr>
          <p:cNvPr id="23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1" y="9281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254" y="4793778"/>
            <a:ext cx="1870231" cy="1536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54" y="2583542"/>
            <a:ext cx="1844025" cy="14638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563312E-62C9-4B05-94FE-E32B516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634" y="4793778"/>
            <a:ext cx="3683990" cy="1651996"/>
          </a:xfrm>
        </p:spPr>
        <p:txBody>
          <a:bodyPr>
            <a:normAutofit fontScale="90000"/>
          </a:bodyPr>
          <a:lstStyle/>
          <a:p>
            <a:pPr algn="just"/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Нийслэлийн хэмжээнд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оны байдлаар авто үйлчилгээ эрхлэгч нийт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1091 иргэн, аж ахуйн нэгж байгууллага бүртгэгдсэнээс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763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аж ахуйн нэгж, байгууллага,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иргэн үйл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ажиллагаа эрхэлж байна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mn-M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56923258"/>
              </p:ext>
            </p:extLst>
          </p:nvPr>
        </p:nvGraphicFramePr>
        <p:xfrm>
          <a:off x="5958913" y="2138696"/>
          <a:ext cx="5375890" cy="2875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22413" y="1130131"/>
            <a:ext cx="11781866" cy="913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Авто үйлчилгээ эрхлэгчдийн үйл ажиллагаанд ангилал тогтоох тухай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2021.03.18-ны байдлаар нийт 359 иргэн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, аж ахуйн нэгж, байгууллагын үйл ажиллагаанд ангилал тогтоон гэрчилгээ олгон ажилласан.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725003"/>
              </p:ext>
            </p:extLst>
          </p:nvPr>
        </p:nvGraphicFramePr>
        <p:xfrm>
          <a:off x="475277" y="4047363"/>
          <a:ext cx="5483635" cy="27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214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Төрийн үйлчилгээг иргэдэд түргэн шуурхай хүргэх ажлын хүрээнд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2602424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mn-MN" sz="1900" dirty="0">
                <a:latin typeface="Arial" pitchFamily="34" charset="0"/>
                <a:cs typeface="Arial" pitchFamily="34" charset="0"/>
              </a:rPr>
              <a:t>Авто үйлчилгээ эрхлэгчдийн үйл ажиллагаанд ангилал тогтоох ажлыг </a:t>
            </a:r>
            <a:r>
              <a:rPr lang="mn-MN" sz="1900" i="1" dirty="0">
                <a:latin typeface="Arial" pitchFamily="34" charset="0"/>
                <a:cs typeface="Arial" pitchFamily="34" charset="0"/>
              </a:rPr>
              <a:t>иргэдэд</a:t>
            </a:r>
            <a:r>
              <a:rPr lang="en-US" sz="1900" i="1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900" i="1" dirty="0">
                <a:latin typeface="Arial" pitchFamily="34" charset="0"/>
                <a:cs typeface="Arial" pitchFamily="34" charset="0"/>
              </a:rPr>
              <a:t>нээлттэй, түргэн шуурхай үйлчлэх зорилгоор </a:t>
            </a:r>
            <a:r>
              <a:rPr lang="mn-MN" sz="19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19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mongolia.mn </a:t>
            </a:r>
            <a:r>
              <a:rPr lang="mn-MN" sz="1900" dirty="0">
                <a:latin typeface="Arial" pitchFamily="34" charset="0"/>
                <a:cs typeface="Arial" pitchFamily="34" charset="0"/>
              </a:rPr>
              <a:t>сайт ашиглан авто үйлчилгээ эрхлэгчдэд ангиллын гэрчилгээг онлайнаар олгох ажлыг мэргэжлийн байгууллагатай хамтран хийж байна.</a:t>
            </a:r>
            <a:endParaRPr lang="en-US" sz="1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06" y="1601794"/>
            <a:ext cx="8291593" cy="4799000"/>
          </a:xfrm>
          <a:prstGeom prst="rect">
            <a:avLst/>
          </a:prstGeom>
        </p:spPr>
      </p:pic>
      <p:pic>
        <p:nvPicPr>
          <p:cNvPr id="5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070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957242" y="1237356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89995-4F9F-4A4F-B8AA-C66D396F7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1817511"/>
            <a:ext cx="11015133" cy="4359452"/>
          </a:xfrm>
        </p:spPr>
        <p:txBody>
          <a:bodyPr/>
          <a:lstStyle/>
          <a:p>
            <a:pPr marL="0" indent="0" algn="just">
              <a:buNone/>
            </a:pP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mn-MN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9CD3A03-906D-43E9-8FD3-6867183A18E9}"/>
              </a:ext>
            </a:extLst>
          </p:cNvPr>
          <p:cNvCxnSpPr>
            <a:cxnSpLocks/>
          </p:cNvCxnSpPr>
          <p:nvPr/>
        </p:nvCxnSpPr>
        <p:spPr>
          <a:xfrm>
            <a:off x="1476794" y="911892"/>
            <a:ext cx="8163498" cy="0"/>
          </a:xfrm>
          <a:prstGeom prst="line">
            <a:avLst/>
          </a:prstGeom>
          <a:ln w="38100">
            <a:solidFill>
              <a:srgbClr val="BA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CE03FDC-B5B5-4B94-911B-5AC3D8605ED4}"/>
              </a:ext>
            </a:extLst>
          </p:cNvPr>
          <p:cNvSpPr txBox="1">
            <a:spLocks/>
          </p:cNvSpPr>
          <p:nvPr/>
        </p:nvSpPr>
        <p:spPr>
          <a:xfrm>
            <a:off x="0" y="542560"/>
            <a:ext cx="1033077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427" algn="ctr">
              <a:defRPr sz="1600" b="1" spc="-1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mn-MN" sz="1800" dirty="0" smtClean="0"/>
              <a:t>ТЕХНИКИЙН ХЯНАЛТЫН ҮЗЛЭГИЙН ТӨВ</a:t>
            </a:r>
            <a:endParaRPr lang="mn-MN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999437"/>
            <a:ext cx="4559560" cy="256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69" y="1086190"/>
            <a:ext cx="4093028" cy="272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3814876"/>
            <a:ext cx="4397001" cy="2931334"/>
          </a:xfrm>
          <a:prstGeom prst="rect">
            <a:avLst/>
          </a:prstGeom>
        </p:spPr>
      </p:pic>
      <p:pic>
        <p:nvPicPr>
          <p:cNvPr id="16" name="Picture 4" descr="Image result for нийслэлийн тээврийн газар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8503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44" y="4026534"/>
            <a:ext cx="5059253" cy="246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4161009" y="2752408"/>
            <a:ext cx="3610946" cy="2672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2020 онд Монгол улсын стандарт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MNS 5044:2010 “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Автотээврийн хэрэгслийн техникийн хяналтын үзлэгийн төв – Ангилал – Ерөнхий шаардлага” хангасан шинэ төвийг барьж, ашиглалтад оруулаад байна.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12421</TotalTime>
  <Words>1443</Words>
  <Application>Microsoft Office PowerPoint</Application>
  <PresentationFormat>Widescreen</PresentationFormat>
  <Paragraphs>312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맑은 고딕</vt:lpstr>
      <vt:lpstr>PMingLiU</vt:lpstr>
      <vt:lpstr>Arial</vt:lpstr>
      <vt:lpstr>Calibri</vt:lpstr>
      <vt:lpstr>Calibri Light</vt:lpstr>
      <vt:lpstr>Lato Light</vt:lpstr>
      <vt:lpstr>Lato Regular</vt:lpstr>
      <vt:lpstr>Open Sans</vt:lpstr>
      <vt:lpstr>Raleway Light</vt:lpstr>
      <vt:lpstr>Roboto Black</vt:lpstr>
      <vt:lpstr>Tahoma</vt:lpstr>
      <vt:lpstr>Times New Roman</vt:lpstr>
      <vt:lpstr>Ubuntu</vt:lpstr>
      <vt:lpstr>1_Office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Нийслэлийн хэмжээнд 2020 оны байдлаар авто үйлчилгээ эрхлэгч нийт 1091 иргэн, аж ахуйн нэгж байгууллага бүртгэгдсэнээс  763 аж ахуйн нэгж, байгууллага, 328 иргэн үйл ажиллагаа эрхэлж байна. </vt:lpstr>
      <vt:lpstr>Төрийн үйлчилгээг иргэдэд түргэн шуурхай хүргэх ажлын хүрээнд</vt:lpstr>
      <vt:lpstr>PowerPoint Presentation</vt:lpstr>
      <vt:lpstr>PowerPoint Presentation</vt:lpstr>
      <vt:lpstr> Нийтийн тээврийн үйлчилгээний бүртгэлийн санд 2020 оны жилийн эцсийн байдлаар 1263 тээврийн хэрэгсэл байгаа бөгөөд дундаж насжилт 9,5 жил байна.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Тохижуулах шаардлагатай байгаа зогсоол, байршил /иргэдийн санал, судлагдсан байршил/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ТУЛГАМДАЖ БУЙ АСУУДАЛ </vt:lpstr>
      <vt:lpstr>ЦААШИД ХЭРЭГЖҮҮЛЭХ АРГА ХЭМЖЭЭ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Altangerel Davaajargal</dc:creator>
  <cp:lastModifiedBy>Munkhbayar.my</cp:lastModifiedBy>
  <cp:revision>2727</cp:revision>
  <cp:lastPrinted>2020-09-18T07:27:31Z</cp:lastPrinted>
  <dcterms:created xsi:type="dcterms:W3CDTF">2018-09-18T05:33:29Z</dcterms:created>
  <dcterms:modified xsi:type="dcterms:W3CDTF">2021-03-19T02:19:15Z</dcterms:modified>
</cp:coreProperties>
</file>