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60" r:id="rId5"/>
    <p:sldId id="261" r:id="rId6"/>
    <p:sldId id="264" r:id="rId7"/>
    <p:sldId id="263" r:id="rId8"/>
    <p:sldId id="262" r:id="rId9"/>
    <p:sldId id="265"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A06"/>
    <a:srgbClr val="7ABC32"/>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711" autoAdjust="0"/>
  </p:normalViewPr>
  <p:slideViewPr>
    <p:cSldViewPr>
      <p:cViewPr varScale="1">
        <p:scale>
          <a:sx n="86" d="100"/>
          <a:sy n="86" d="100"/>
        </p:scale>
        <p:origin x="1530" y="96"/>
      </p:cViewPr>
      <p:guideLst>
        <p:guide orient="horz" pos="2160"/>
        <p:guide pos="2880"/>
      </p:guideLst>
    </p:cSldViewPr>
  </p:slideViewPr>
  <p:outlineViewPr>
    <p:cViewPr>
      <p:scale>
        <a:sx n="33" d="100"/>
        <a:sy n="33" d="100"/>
      </p:scale>
      <p:origin x="0" y="762"/>
    </p:cViewPr>
  </p:outlin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6.8376068376068376E-3"/>
                  <c:y val="-9.96126175982292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54-47E4-AF60-11C783CA488C}"/>
                </c:ext>
              </c:extLst>
            </c:dLbl>
            <c:dLbl>
              <c:idx val="1"/>
              <c:layout>
                <c:manualLayout>
                  <c:x val="1.3675213675213675E-2"/>
                  <c:y val="-0.3320420586607636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D54-47E4-AF60-11C783CA488C}"/>
                </c:ext>
              </c:extLst>
            </c:dLbl>
            <c:dLbl>
              <c:idx val="2"/>
              <c:layout>
                <c:manualLayout>
                  <c:x val="2.7350427350427267E-2"/>
                  <c:y val="-8.85445489762037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D54-47E4-AF60-11C783CA488C}"/>
                </c:ext>
              </c:extLst>
            </c:dLbl>
            <c:dLbl>
              <c:idx val="3"/>
              <c:layout>
                <c:manualLayout>
                  <c:x val="-8.3569784832131234E-17"/>
                  <c:y val="-0.1051466519092418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54-47E4-AF60-11C783CA48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0">
                  <c:v>Хүсэлт 54</c:v>
                </c:pt>
                <c:pt idx="1">
                  <c:v>Санал  8</c:v>
                </c:pt>
                <c:pt idx="2">
                  <c:v>Талархал 2</c:v>
                </c:pt>
                <c:pt idx="3">
                  <c:v>Гомдол 30</c:v>
                </c:pt>
              </c:strCache>
            </c:strRef>
          </c:cat>
          <c:val>
            <c:numRef>
              <c:f>'2016'!$B$2:$B$5</c:f>
              <c:numCache>
                <c:formatCode>0.00%</c:formatCode>
                <c:ptCount val="4"/>
                <c:pt idx="0">
                  <c:v>0.56840000000000002</c:v>
                </c:pt>
                <c:pt idx="1">
                  <c:v>8.4199999999999997E-2</c:v>
                </c:pt>
                <c:pt idx="2">
                  <c:v>2.1100000000000001E-2</c:v>
                </c:pt>
                <c:pt idx="3">
                  <c:v>0.31580000000000003</c:v>
                </c:pt>
              </c:numCache>
            </c:numRef>
          </c:val>
          <c:extLst>
            <c:ext xmlns:c16="http://schemas.microsoft.com/office/drawing/2014/chart" uri="{C3380CC4-5D6E-409C-BE32-E72D297353CC}">
              <c16:uniqueId val="{00000004-4D54-47E4-AF60-11C783CA488C}"/>
            </c:ext>
          </c:extLst>
        </c:ser>
        <c:dLbls>
          <c:showLegendKey val="0"/>
          <c:showVal val="1"/>
          <c:showCatName val="0"/>
          <c:showSerName val="0"/>
          <c:showPercent val="0"/>
          <c:showBubbleSize val="0"/>
        </c:dLbls>
        <c:gapWidth val="150"/>
        <c:shape val="box"/>
        <c:axId val="153787776"/>
        <c:axId val="241891584"/>
        <c:axId val="0"/>
      </c:bar3DChart>
      <c:catAx>
        <c:axId val="153787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891584"/>
        <c:crosses val="autoZero"/>
        <c:auto val="1"/>
        <c:lblAlgn val="ctr"/>
        <c:lblOffset val="100"/>
        <c:noMultiLvlLbl val="0"/>
      </c:catAx>
      <c:valAx>
        <c:axId val="241891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78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B01D1AD5-9E4B-4917-874B-CD2CD3B97697}" type="datetimeFigureOut">
              <a:rPr lang="en-US" smtClean="0"/>
              <a:t>8/24/2021</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32102D8E-955F-4C1F-8F3F-5B99A1D1F338}" type="slidenum">
              <a:rPr lang="en-US" smtClean="0"/>
              <a:t>‹#›</a:t>
            </a:fld>
            <a:endParaRPr lang="en-US"/>
          </a:p>
        </p:txBody>
      </p:sp>
    </p:spTree>
    <p:extLst>
      <p:ext uri="{BB962C8B-B14F-4D97-AF65-F5344CB8AC3E}">
        <p14:creationId xmlns:p14="http://schemas.microsoft.com/office/powerpoint/2010/main" val="4014707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6BB43F90-C796-4C5C-9D75-11642CFA0B50}" type="datetimeFigureOut">
              <a:rPr lang="en-US" smtClean="0"/>
              <a:t>8/24/2021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9EC4450A-C4F8-45E7-962A-1D0ECFB0E346}" type="slidenum">
              <a:rPr lang="en-US" smtClean="0"/>
              <a:t>‹#›</a:t>
            </a:fld>
            <a:endParaRPr lang="en-US"/>
          </a:p>
        </p:txBody>
      </p:sp>
    </p:spTree>
    <p:extLst>
      <p:ext uri="{BB962C8B-B14F-4D97-AF65-F5344CB8AC3E}">
        <p14:creationId xmlns:p14="http://schemas.microsoft.com/office/powerpoint/2010/main" val="96789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C4450A-C4F8-45E7-962A-1D0ECFB0E346}" type="slidenum">
              <a:rPr lang="en-US" smtClean="0"/>
              <a:t>3</a:t>
            </a:fld>
            <a:endParaRPr lang="en-US"/>
          </a:p>
        </p:txBody>
      </p:sp>
    </p:spTree>
    <p:extLst>
      <p:ext uri="{BB962C8B-B14F-4D97-AF65-F5344CB8AC3E}">
        <p14:creationId xmlns:p14="http://schemas.microsoft.com/office/powerpoint/2010/main" val="16878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Microsoft_Word.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9283" y="4345230"/>
            <a:ext cx="7329840" cy="859205"/>
          </a:xfrm>
        </p:spPr>
        <p:txBody>
          <a:bodyPr>
            <a:normAutofit fontScale="90000"/>
          </a:bodyPr>
          <a:lstStyle/>
          <a:p>
            <a:pPr algn="ctr">
              <a:spcBef>
                <a:spcPct val="20000"/>
              </a:spcBef>
              <a:defRPr/>
            </a:pPr>
            <a:r>
              <a:rPr lang="mn-MN" dirty="0" smtClean="0">
                <a:effectLst>
                  <a:outerShdw blurRad="38100" dist="38100" dir="2700000" algn="tl">
                    <a:srgbClr val="000000">
                      <a:alpha val="43137"/>
                    </a:srgbClr>
                  </a:outerShdw>
                </a:effectLst>
              </a:rPr>
              <a:t>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2020 </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оны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3-р сарын өргөдөл</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a:t>
            </a:r>
            <a:br>
              <a:rPr lang="mn-MN" b="1" dirty="0">
                <a:ln w="19050">
                  <a:solidFill>
                    <a:schemeClr val="tx2">
                      <a:tint val="1000"/>
                    </a:schemeClr>
                  </a:solidFill>
                  <a:prstDash val="solid"/>
                </a:ln>
                <a:effectLst>
                  <a:outerShdw blurRad="50000" dist="50800" dir="7500000" algn="tl">
                    <a:srgbClr val="000000">
                      <a:shade val="5000"/>
                      <a:alpha val="35000"/>
                    </a:srgbClr>
                  </a:outerShdw>
                </a:effectLst>
              </a:rPr>
            </a:br>
            <a:r>
              <a:rPr lang="mn-MN" b="1" dirty="0">
                <a:ln w="19050">
                  <a:solidFill>
                    <a:schemeClr val="tx2">
                      <a:tint val="1000"/>
                    </a:schemeClr>
                  </a:solidFill>
                  <a:prstDash val="solid"/>
                </a:ln>
                <a:effectLst>
                  <a:outerShdw blurRad="50000" dist="50800" dir="7500000" algn="tl">
                    <a:srgbClr val="000000">
                      <a:shade val="5000"/>
                      <a:alpha val="35000"/>
                    </a:srgbClr>
                  </a:outerShdw>
                </a:effectLst>
              </a:rPr>
              <a:t> гомдлын шийдвэрлэлтийн тайлан</a:t>
            </a:r>
            <a:endParaRPr lang="en-US"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029283" y="5719575"/>
            <a:ext cx="7329840" cy="45811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mn-MN" sz="1800" b="1" dirty="0" smtClean="0">
                <a:ln/>
                <a:solidFill>
                  <a:schemeClr val="accent3"/>
                </a:solidFill>
                <a:latin typeface="Arial" pitchFamily="34" charset="0"/>
                <a:cs typeface="Arial" pitchFamily="34" charset="0"/>
              </a:rPr>
              <a:t>ЗАХИРГААНЫ УДИРДЛАГА, </a:t>
            </a:r>
            <a:r>
              <a:rPr lang="mn-MN" sz="1800" b="1" dirty="0">
                <a:ln/>
                <a:solidFill>
                  <a:schemeClr val="accent3"/>
                </a:solidFill>
                <a:latin typeface="Arial" pitchFamily="34" charset="0"/>
                <a:cs typeface="Arial" pitchFamily="34" charset="0"/>
              </a:rPr>
              <a:t>САНХҮҮГИЙН ХЭЛТЭС</a:t>
            </a:r>
            <a:endParaRPr lang="en-US" sz="1800" b="1" dirty="0">
              <a:ln/>
              <a:solidFill>
                <a:schemeClr val="accent3"/>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655" y="1749245"/>
            <a:ext cx="2993096" cy="24432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1493803" y="631428"/>
            <a:ext cx="6400800" cy="765572"/>
          </a:xfrm>
          <a:prstGeom prst="rect">
            <a:avLst/>
          </a:prstGeom>
          <a:effectLst/>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a:solidFill>
                  <a:srgbClr val="2A5A06"/>
                </a:solidFill>
                <a:latin typeface="+mj-lt"/>
                <a:ea typeface="+mj-ea"/>
                <a:cs typeface="+mj-cs"/>
              </a:defRPr>
            </a:lvl1pPr>
          </a:lstStyle>
          <a:p>
            <a:pPr algn="ct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УЛААНБААТАР ХОТЫН ЗАХИРАГЧИЙН АЖЛЫН АЛБА </a:t>
            </a:r>
            <a: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endParaRPr lang="en-US" sz="2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2400" dirty="0">
                <a:latin typeface="Arial" panose="020B0604020202020204" pitchFamily="34" charset="0"/>
                <a:cs typeface="Arial" panose="020B0604020202020204" pitchFamily="34" charset="0"/>
              </a:rPr>
              <a:t>Нийт ирсэн  </a:t>
            </a:r>
            <a:r>
              <a:rPr lang="mn-MN" sz="2400" dirty="0" smtClean="0">
                <a:latin typeface="Arial" panose="020B0604020202020204" pitchFamily="34" charset="0"/>
                <a:cs typeface="Arial" panose="020B0604020202020204" pitchFamily="34" charset="0"/>
              </a:rPr>
              <a:t>95 </a:t>
            </a:r>
            <a:r>
              <a:rPr lang="mn-MN" sz="2400" dirty="0">
                <a:latin typeface="Arial" panose="020B0604020202020204" pitchFamily="34" charset="0"/>
                <a:cs typeface="Arial" panose="020B0604020202020204" pitchFamily="34" charset="0"/>
              </a:rPr>
              <a:t>өргөдөл, хүсэлт,  гомдлоос:</a:t>
            </a:r>
            <a:endParaRPr lang="en-US" sz="2400" dirty="0"/>
          </a:p>
        </p:txBody>
      </p:sp>
      <p:sp>
        <p:nvSpPr>
          <p:cNvPr id="3" name="Content Placeholder 2"/>
          <p:cNvSpPr>
            <a:spLocks noGrp="1"/>
          </p:cNvSpPr>
          <p:nvPr>
            <p:ph idx="1"/>
          </p:nvPr>
        </p:nvSpPr>
        <p:spPr>
          <a:xfrm>
            <a:off x="601670" y="2665475"/>
            <a:ext cx="7940660" cy="2748690"/>
          </a:xfrm>
        </p:spPr>
        <p:txBody>
          <a:bodyPr>
            <a:normAutofit fontScale="925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Хугацаанд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нь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72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76 %</a:t>
            </a:r>
          </a:p>
          <a:p>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 хэтэрч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2  буюу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2%</a:t>
            </a:r>
          </a:p>
          <a:p>
            <a:pPr marL="0" indent="0">
              <a:buNone/>
            </a:pP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Шийдвэрлэх шатандаа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байгаа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2</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1</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2</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2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t>
            </a:r>
            <a: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r>
            <a:b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b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28720" y="69490"/>
            <a:ext cx="6558080" cy="763525"/>
          </a:xfrm>
        </p:spPr>
        <p:txBody>
          <a:bodyPr>
            <a:normAutofit/>
          </a:bodyPr>
          <a:lstStyle/>
          <a:p>
            <a:pPr algn="ctr"/>
            <a:r>
              <a:rPr lang="mn-MN" sz="2200" b="1" dirty="0">
                <a:solidFill>
                  <a:srgbClr val="2A5A06"/>
                </a:solidFill>
                <a:latin typeface="Arial" panose="020B0604020202020204" pitchFamily="34" charset="0"/>
                <a:cs typeface="Arial" panose="020B0604020202020204" pitchFamily="34" charset="0"/>
              </a:rPr>
              <a:t>Өргөдөл, гомдол шийдвэрлэлтийн график </a:t>
            </a:r>
            <a:br>
              <a:rPr lang="mn-MN" sz="2200" b="1" dirty="0">
                <a:solidFill>
                  <a:srgbClr val="2A5A06"/>
                </a:solidFill>
                <a:latin typeface="Arial" panose="020B0604020202020204" pitchFamily="34" charset="0"/>
                <a:cs typeface="Arial" panose="020B0604020202020204" pitchFamily="34" charset="0"/>
              </a:rPr>
            </a:br>
            <a:r>
              <a:rPr lang="mn-MN" sz="2200" b="1" dirty="0" smtClean="0">
                <a:solidFill>
                  <a:srgbClr val="2A5A06"/>
                </a:solidFill>
                <a:latin typeface="Arial" panose="020B0604020202020204" pitchFamily="34" charset="0"/>
                <a:cs typeface="Arial" panose="020B0604020202020204" pitchFamily="34" charset="0"/>
              </a:rPr>
              <a:t>2020 </a:t>
            </a:r>
            <a:r>
              <a:rPr lang="mn-MN" sz="2200" b="1" dirty="0">
                <a:solidFill>
                  <a:srgbClr val="2A5A06"/>
                </a:solidFill>
                <a:latin typeface="Arial" panose="020B0604020202020204" pitchFamily="34" charset="0"/>
                <a:cs typeface="Arial" panose="020B0604020202020204" pitchFamily="34" charset="0"/>
              </a:rPr>
              <a:t>оны </a:t>
            </a:r>
            <a:r>
              <a:rPr lang="mn-MN" sz="2200" b="1" dirty="0" smtClean="0">
                <a:solidFill>
                  <a:srgbClr val="2A5A06"/>
                </a:solidFill>
                <a:latin typeface="Arial" panose="020B0604020202020204" pitchFamily="34" charset="0"/>
                <a:cs typeface="Arial" panose="020B0604020202020204" pitchFamily="34" charset="0"/>
              </a:rPr>
              <a:t>03-р сар</a:t>
            </a:r>
            <a:r>
              <a:rPr lang="mn-MN" sz="2200" b="1" dirty="0">
                <a:solidFill>
                  <a:srgbClr val="2A5A06"/>
                </a:solidFill>
                <a:latin typeface="Arial" panose="020B0604020202020204" pitchFamily="34" charset="0"/>
                <a:cs typeface="Arial" panose="020B0604020202020204" pitchFamily="34" charset="0"/>
              </a:rPr>
              <a:t>д</a:t>
            </a:r>
            <a:endParaRPr lang="en-US" sz="2200" b="1" dirty="0">
              <a:solidFill>
                <a:srgbClr val="2A5A06"/>
              </a:solidFill>
            </a:endParaRPr>
          </a:p>
        </p:txBody>
      </p:sp>
      <p:graphicFrame>
        <p:nvGraphicFramePr>
          <p:cNvPr id="7" name="Content Placeholder 3"/>
          <p:cNvGraphicFramePr>
            <a:graphicFrameLocks/>
          </p:cNvGraphicFramePr>
          <p:nvPr>
            <p:extLst>
              <p:ext uri="{D42A27DB-BD31-4B8C-83A1-F6EECF244321}">
                <p14:modId xmlns:p14="http://schemas.microsoft.com/office/powerpoint/2010/main" val="2922679661"/>
              </p:ext>
            </p:extLst>
          </p:nvPr>
        </p:nvGraphicFramePr>
        <p:xfrm>
          <a:off x="1525637" y="3887115"/>
          <a:ext cx="7016691" cy="2476602"/>
        </p:xfrm>
        <a:graphic>
          <a:graphicData uri="http://schemas.openxmlformats.org/drawingml/2006/table">
            <a:tbl>
              <a:tblPr firstRow="1" bandRow="1">
                <a:tableStyleId>{5C22544A-7EE6-4342-B048-85BDC9FD1C3A}</a:tableStyleId>
              </a:tblPr>
              <a:tblGrid>
                <a:gridCol w="2893657">
                  <a:extLst>
                    <a:ext uri="{9D8B030D-6E8A-4147-A177-3AD203B41FA5}">
                      <a16:colId xmlns:a16="http://schemas.microsoft.com/office/drawing/2014/main" val="20000"/>
                    </a:ext>
                  </a:extLst>
                </a:gridCol>
                <a:gridCol w="1276295">
                  <a:extLst>
                    <a:ext uri="{9D8B030D-6E8A-4147-A177-3AD203B41FA5}">
                      <a16:colId xmlns:a16="http://schemas.microsoft.com/office/drawing/2014/main" val="20001"/>
                    </a:ext>
                  </a:extLst>
                </a:gridCol>
                <a:gridCol w="1196140">
                  <a:extLst>
                    <a:ext uri="{9D8B030D-6E8A-4147-A177-3AD203B41FA5}">
                      <a16:colId xmlns:a16="http://schemas.microsoft.com/office/drawing/2014/main" val="20002"/>
                    </a:ext>
                  </a:extLst>
                </a:gridCol>
                <a:gridCol w="1650599">
                  <a:extLst>
                    <a:ext uri="{9D8B030D-6E8A-4147-A177-3AD203B41FA5}">
                      <a16:colId xmlns:a16="http://schemas.microsoft.com/office/drawing/2014/main" val="20003"/>
                    </a:ext>
                  </a:extLst>
                </a:gridCol>
              </a:tblGrid>
              <a:tr h="544078">
                <a:tc gridSpan="4">
                  <a:txBody>
                    <a:bodyPr/>
                    <a:lstStyle/>
                    <a:p>
                      <a:pPr algn="ctr"/>
                      <a:r>
                        <a:rPr lang="mn-MN" sz="1600" b="1" dirty="0" smtClean="0">
                          <a:solidFill>
                            <a:srgbClr val="2A5A06"/>
                          </a:solidFill>
                          <a:latin typeface="Arial" panose="020B0604020202020204" pitchFamily="34" charset="0"/>
                          <a:cs typeface="Arial" panose="020B0604020202020204" pitchFamily="34" charset="0"/>
                        </a:rPr>
                        <a:t>Өргөдөл, гомдлын шийдвэрлэлтийн  дундаж хугацаа:</a:t>
                      </a:r>
                      <a:endParaRPr lang="en-US" sz="1600" b="1" dirty="0">
                        <a:solidFill>
                          <a:srgbClr val="2A5A06"/>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71368">
                <a:tc>
                  <a:txBody>
                    <a:bodyPr/>
                    <a:lstStyle/>
                    <a:p>
                      <a:pPr algn="ctr"/>
                      <a:r>
                        <a:rPr lang="mn-MN" sz="1400" b="1" dirty="0" smtClean="0">
                          <a:solidFill>
                            <a:srgbClr val="2A5A06"/>
                          </a:solidFill>
                          <a:latin typeface="Arial" panose="020B0604020202020204" pitchFamily="34" charset="0"/>
                          <a:cs typeface="Arial" panose="020B0604020202020204" pitchFamily="34" charset="0"/>
                        </a:rPr>
                        <a:t>Дундаж</a:t>
                      </a:r>
                      <a:r>
                        <a:rPr lang="mn-MN" sz="1400" b="1" baseline="0" dirty="0" smtClean="0">
                          <a:solidFill>
                            <a:srgbClr val="2A5A06"/>
                          </a:solidFill>
                          <a:latin typeface="Arial" panose="020B0604020202020204" pitchFamily="34" charset="0"/>
                          <a:cs typeface="Arial" panose="020B0604020202020204" pitchFamily="34" charset="0"/>
                        </a:rPr>
                        <a:t>  хугацаа </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Хоног </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Цаг</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минут</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10001"/>
                  </a:ext>
                </a:extLst>
              </a:tr>
              <a:tr h="664309">
                <a:tc>
                  <a:txBody>
                    <a:bodyPr/>
                    <a:lstStyle/>
                    <a:p>
                      <a:pPr marL="0" indent="0" algn="ctr">
                        <a:buNone/>
                      </a:pPr>
                      <a:r>
                        <a:rPr lang="mn-MN" sz="1400" b="1" dirty="0" smtClean="0">
                          <a:solidFill>
                            <a:srgbClr val="2A5A06"/>
                          </a:solidFill>
                          <a:latin typeface="Arial" panose="020B0604020202020204" pitchFamily="34" charset="0"/>
                          <a:cs typeface="Arial" panose="020B0604020202020204" pitchFamily="34" charset="0"/>
                        </a:rPr>
                        <a:t>2019 оны </a:t>
                      </a:r>
                    </a:p>
                    <a:p>
                      <a:pPr marL="0" indent="0" algn="ctr">
                        <a:buNone/>
                      </a:pPr>
                      <a:r>
                        <a:rPr lang="mn-MN" sz="1400" b="1" dirty="0" smtClean="0">
                          <a:solidFill>
                            <a:srgbClr val="2A5A06"/>
                          </a:solidFill>
                          <a:latin typeface="Arial" panose="020B0604020202020204" pitchFamily="34" charset="0"/>
                          <a:cs typeface="Arial" panose="020B0604020202020204" pitchFamily="34" charset="0"/>
                        </a:rPr>
                        <a:t>3-р сард</a:t>
                      </a:r>
                      <a:r>
                        <a:rPr lang="mn-MN" sz="1400" b="1" baseline="0" dirty="0" smtClean="0">
                          <a:solidFill>
                            <a:srgbClr val="2A5A06"/>
                          </a:solidFill>
                          <a:latin typeface="Arial" panose="020B0604020202020204" pitchFamily="34" charset="0"/>
                          <a:cs typeface="Arial" panose="020B0604020202020204" pitchFamily="34" charset="0"/>
                        </a:rPr>
                        <a:t>-51</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mn-MN" sz="1400" b="1" dirty="0" smtClean="0">
                          <a:solidFill>
                            <a:srgbClr val="2A5A06"/>
                          </a:solidFill>
                          <a:latin typeface="Arial" panose="020B0604020202020204" pitchFamily="34" charset="0"/>
                          <a:cs typeface="Arial" panose="020B0604020202020204" pitchFamily="34" charset="0"/>
                        </a:rPr>
                        <a:t>11</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en-US" sz="1400" b="1" dirty="0" smtClean="0">
                          <a:solidFill>
                            <a:srgbClr val="2A5A06"/>
                          </a:solidFill>
                          <a:latin typeface="Arial" panose="020B0604020202020204" pitchFamily="34" charset="0"/>
                          <a:cs typeface="Arial" panose="020B0604020202020204" pitchFamily="34" charset="0"/>
                        </a:rPr>
                        <a:t>1</a:t>
                      </a:r>
                      <a:r>
                        <a:rPr lang="mn-MN" sz="1400" b="1" dirty="0" smtClean="0">
                          <a:solidFill>
                            <a:srgbClr val="2A5A06"/>
                          </a:solidFill>
                          <a:latin typeface="Arial" panose="020B0604020202020204" pitchFamily="34" charset="0"/>
                          <a:cs typeface="Arial" panose="020B0604020202020204"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mn-MN" sz="1400" b="1" dirty="0" smtClean="0">
                          <a:solidFill>
                            <a:srgbClr val="2A5A06"/>
                          </a:solidFill>
                          <a:latin typeface="Arial" panose="020B0604020202020204" pitchFamily="34" charset="0"/>
                          <a:cs typeface="Arial" panose="020B0604020202020204" pitchFamily="34" charset="0"/>
                        </a:rPr>
                        <a:t>12</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76980768"/>
                  </a:ext>
                </a:extLst>
              </a:tr>
              <a:tr h="796847">
                <a:tc>
                  <a:txBody>
                    <a:bodyPr/>
                    <a:lstStyle/>
                    <a:p>
                      <a:pPr marL="0" indent="0" algn="ctr">
                        <a:buNone/>
                      </a:pPr>
                      <a:r>
                        <a:rPr lang="mn-MN" sz="1400" b="1" dirty="0" smtClean="0">
                          <a:solidFill>
                            <a:srgbClr val="2A5A06"/>
                          </a:solidFill>
                          <a:latin typeface="Arial" panose="020B0604020202020204" pitchFamily="34" charset="0"/>
                          <a:cs typeface="Arial" panose="020B0604020202020204" pitchFamily="34" charset="0"/>
                        </a:rPr>
                        <a:t>2020 оны </a:t>
                      </a:r>
                    </a:p>
                    <a:p>
                      <a:pPr marL="0" indent="0" algn="ctr">
                        <a:buNone/>
                      </a:pPr>
                      <a:r>
                        <a:rPr lang="mn-MN" sz="1400" b="1" dirty="0" smtClean="0">
                          <a:solidFill>
                            <a:srgbClr val="2A5A06"/>
                          </a:solidFill>
                          <a:latin typeface="Arial" panose="020B0604020202020204" pitchFamily="34" charset="0"/>
                          <a:cs typeface="Arial" panose="020B0604020202020204" pitchFamily="34" charset="0"/>
                        </a:rPr>
                        <a:t> 3-р сард</a:t>
                      </a:r>
                      <a:r>
                        <a:rPr lang="mn-MN" sz="1400" b="1" baseline="0" dirty="0" smtClean="0">
                          <a:solidFill>
                            <a:srgbClr val="2A5A06"/>
                          </a:solidFill>
                          <a:latin typeface="Arial" panose="020B0604020202020204" pitchFamily="34" charset="0"/>
                          <a:cs typeface="Arial" panose="020B0604020202020204" pitchFamily="34" charset="0"/>
                        </a:rPr>
                        <a:t>-74</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1</a:t>
                      </a:r>
                      <a:r>
                        <a:rPr lang="en-US" sz="1400" b="1" dirty="0" smtClean="0">
                          <a:solidFill>
                            <a:srgbClr val="2A5A06"/>
                          </a:solidFill>
                          <a:latin typeface="Arial" panose="020B0604020202020204" pitchFamily="34" charset="0"/>
                          <a:cs typeface="Arial" panose="020B0604020202020204" pitchFamily="34" charset="0"/>
                        </a:rPr>
                        <a:t>4</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13</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74</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10003"/>
                  </a:ext>
                </a:extLst>
              </a:tr>
            </a:tbl>
          </a:graphicData>
        </a:graphic>
      </p:graphicFrame>
      <p:graphicFrame>
        <p:nvGraphicFramePr>
          <p:cNvPr id="5" name="Chart 4"/>
          <p:cNvGraphicFramePr/>
          <p:nvPr>
            <p:extLst>
              <p:ext uri="{D42A27DB-BD31-4B8C-83A1-F6EECF244321}">
                <p14:modId xmlns:p14="http://schemas.microsoft.com/office/powerpoint/2010/main" val="1981502876"/>
              </p:ext>
            </p:extLst>
          </p:nvPr>
        </p:nvGraphicFramePr>
        <p:xfrm>
          <a:off x="1525637" y="825362"/>
          <a:ext cx="7016692" cy="28108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1319" y="449851"/>
            <a:ext cx="6558080" cy="763525"/>
          </a:xfrm>
        </p:spPr>
        <p:txBody>
          <a:bodyPr>
            <a:normAutofit fontScale="90000"/>
          </a:bodyPr>
          <a:lstStyle/>
          <a:p>
            <a:pPr algn="ctr"/>
            <a:r>
              <a:rPr lang="mn-MN" sz="2400" b="1" dirty="0">
                <a:solidFill>
                  <a:srgbClr val="2A5A06"/>
                </a:solidFill>
                <a:latin typeface="Arial" panose="020B0604020202020204" pitchFamily="34" charset="0"/>
                <a:cs typeface="Arial" panose="020B0604020202020204" pitchFamily="34" charset="0"/>
              </a:rPr>
              <a:t>Өргөдөл, гомдлын </a:t>
            </a:r>
            <a:r>
              <a:rPr lang="mn-MN" sz="2400" b="1" dirty="0" smtClean="0">
                <a:solidFill>
                  <a:srgbClr val="2A5A06"/>
                </a:solidFill>
                <a:latin typeface="Arial" panose="020B0604020202020204" pitchFamily="34" charset="0"/>
                <a:cs typeface="Arial" panose="020B0604020202020204" pitchFamily="34" charset="0"/>
              </a:rPr>
              <a:t>шийдвэрлэлтийн    </a:t>
            </a:r>
            <a:r>
              <a:rPr lang="mn-MN" sz="2400" b="1" dirty="0">
                <a:solidFill>
                  <a:srgbClr val="2A5A06"/>
                </a:solidFill>
                <a:latin typeface="Arial" panose="020B0604020202020204" pitchFamily="34" charset="0"/>
                <a:cs typeface="Arial" panose="020B0604020202020204" pitchFamily="34" charset="0"/>
              </a:rPr>
              <a:t>нэгдсэн тайлан (хэлтсээр</a:t>
            </a:r>
            <a:r>
              <a:rPr lang="mn-MN" sz="2400" b="1" dirty="0" smtClean="0">
                <a:solidFill>
                  <a:srgbClr val="2A5A06"/>
                </a:solidFill>
                <a:latin typeface="Arial" panose="020B0604020202020204" pitchFamily="34" charset="0"/>
                <a:cs typeface="Arial" panose="020B0604020202020204" pitchFamily="34" charset="0"/>
              </a:rPr>
              <a:t>)</a:t>
            </a:r>
            <a:endParaRPr lang="en-US" dirty="0">
              <a:solidFill>
                <a:srgbClr val="2A5A06"/>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412269849"/>
              </p:ext>
            </p:extLst>
          </p:nvPr>
        </p:nvGraphicFramePr>
        <p:xfrm>
          <a:off x="448965" y="1443835"/>
          <a:ext cx="8246071" cy="4733855"/>
        </p:xfrm>
        <a:graphic>
          <a:graphicData uri="http://schemas.openxmlformats.org/drawingml/2006/table">
            <a:tbl>
              <a:tblPr firstRow="1" firstCol="1" bandRow="1">
                <a:tableStyleId>{5C22544A-7EE6-4342-B048-85BDC9FD1C3A}</a:tableStyleId>
              </a:tblPr>
              <a:tblGrid>
                <a:gridCol w="477486">
                  <a:extLst>
                    <a:ext uri="{9D8B030D-6E8A-4147-A177-3AD203B41FA5}">
                      <a16:colId xmlns:a16="http://schemas.microsoft.com/office/drawing/2014/main" val="20000"/>
                    </a:ext>
                  </a:extLst>
                </a:gridCol>
                <a:gridCol w="3492844">
                  <a:extLst>
                    <a:ext uri="{9D8B030D-6E8A-4147-A177-3AD203B41FA5}">
                      <a16:colId xmlns:a16="http://schemas.microsoft.com/office/drawing/2014/main" val="20001"/>
                    </a:ext>
                  </a:extLst>
                </a:gridCol>
                <a:gridCol w="610820">
                  <a:extLst>
                    <a:ext uri="{9D8B030D-6E8A-4147-A177-3AD203B41FA5}">
                      <a16:colId xmlns:a16="http://schemas.microsoft.com/office/drawing/2014/main" val="20002"/>
                    </a:ext>
                  </a:extLst>
                </a:gridCol>
                <a:gridCol w="458115">
                  <a:extLst>
                    <a:ext uri="{9D8B030D-6E8A-4147-A177-3AD203B41FA5}">
                      <a16:colId xmlns:a16="http://schemas.microsoft.com/office/drawing/2014/main" val="20003"/>
                    </a:ext>
                  </a:extLst>
                </a:gridCol>
                <a:gridCol w="610820">
                  <a:extLst>
                    <a:ext uri="{9D8B030D-6E8A-4147-A177-3AD203B41FA5}">
                      <a16:colId xmlns:a16="http://schemas.microsoft.com/office/drawing/2014/main" val="20004"/>
                    </a:ext>
                  </a:extLst>
                </a:gridCol>
                <a:gridCol w="610820">
                  <a:extLst>
                    <a:ext uri="{9D8B030D-6E8A-4147-A177-3AD203B41FA5}">
                      <a16:colId xmlns:a16="http://schemas.microsoft.com/office/drawing/2014/main" val="20005"/>
                    </a:ext>
                  </a:extLst>
                </a:gridCol>
                <a:gridCol w="610820">
                  <a:extLst>
                    <a:ext uri="{9D8B030D-6E8A-4147-A177-3AD203B41FA5}">
                      <a16:colId xmlns:a16="http://schemas.microsoft.com/office/drawing/2014/main" val="20006"/>
                    </a:ext>
                  </a:extLst>
                </a:gridCol>
                <a:gridCol w="695099">
                  <a:extLst>
                    <a:ext uri="{9D8B030D-6E8A-4147-A177-3AD203B41FA5}">
                      <a16:colId xmlns:a16="http://schemas.microsoft.com/office/drawing/2014/main" val="20007"/>
                    </a:ext>
                  </a:extLst>
                </a:gridCol>
                <a:gridCol w="679247">
                  <a:extLst>
                    <a:ext uri="{9D8B030D-6E8A-4147-A177-3AD203B41FA5}">
                      <a16:colId xmlns:a16="http://schemas.microsoft.com/office/drawing/2014/main" val="20008"/>
                    </a:ext>
                  </a:extLst>
                </a:gridCol>
              </a:tblGrid>
              <a:tr h="305410">
                <a:tc rowSpan="2">
                  <a:txBody>
                    <a:bodyPr/>
                    <a:lstStyle/>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r>
                        <a:rPr lang="mn-MN" sz="1400" b="1" dirty="0" smtClean="0">
                          <a:solidFill>
                            <a:srgbClr val="2A5A06"/>
                          </a:solidFill>
                          <a:effectLst/>
                        </a:rPr>
                        <a:t>№</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Хэлтэс</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Нийт</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gridSpan="2">
                  <a:txBody>
                    <a:bodyPr/>
                    <a:lstStyle/>
                    <a:p>
                      <a:pPr marL="0" marR="0" algn="ctr">
                        <a:spcBef>
                          <a:spcPts val="0"/>
                        </a:spcBef>
                        <a:spcAft>
                          <a:spcPts val="0"/>
                        </a:spcAft>
                      </a:pPr>
                      <a:r>
                        <a:rPr lang="mn-MN" sz="1100" dirty="0">
                          <a:solidFill>
                            <a:srgbClr val="2A5A06"/>
                          </a:solidFill>
                          <a:effectLst/>
                        </a:rPr>
                        <a:t>Хяналтанд</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gridSpan="4">
                  <a:txBody>
                    <a:bodyPr/>
                    <a:lstStyle/>
                    <a:p>
                      <a:pPr marL="0" marR="0" algn="ctr">
                        <a:spcBef>
                          <a:spcPts val="0"/>
                        </a:spcBef>
                        <a:spcAft>
                          <a:spcPts val="0"/>
                        </a:spcAft>
                      </a:pPr>
                      <a:r>
                        <a:rPr lang="mn-MN" sz="1100" dirty="0">
                          <a:solidFill>
                            <a:srgbClr val="2A5A06"/>
                          </a:solidFill>
                          <a:effectLst/>
                        </a:rPr>
                        <a:t>Шийдвэрлэж хариу өгсөн</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spcBef>
                          <a:spcPts val="0"/>
                        </a:spcBef>
                        <a:spcAft>
                          <a:spcPts val="0"/>
                        </a:spcAft>
                      </a:pPr>
                      <a:r>
                        <a:rPr lang="mn-MN" sz="1200" b="1" dirty="0">
                          <a:solidFill>
                            <a:srgbClr val="2A5A06"/>
                          </a:solidFill>
                          <a:effectLst/>
                        </a:rPr>
                        <a:t>Хугацаандаа байгаа</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Хувь </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 </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хувь</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  хувь</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1"/>
                  </a:ext>
                </a:extLst>
              </a:tr>
              <a:tr h="370149">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Захиргааны удирдлага, санхүүгийн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2"/>
                  </a:ext>
                </a:extLst>
              </a:tr>
              <a:tr h="437576">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Хүнс үйлдвэрлэл, худалдаа үйлчилгээний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13.89%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83.33%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C00000"/>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3"/>
                  </a:ext>
                </a:extLst>
              </a:tr>
              <a:tr h="446635">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Хотын инженерийн байгууламжийн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28.57%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C00000"/>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4"/>
                  </a:ext>
                </a:extLst>
              </a:tr>
              <a:tr h="446005">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Хотын тохижилт, цэцэрлэгжүүлэлтийн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5"/>
                  </a:ext>
                </a:extLst>
              </a:tr>
              <a:tr h="521861">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Хог хаягдлын удирдлага, зохицуулалтын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21.05%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78.95%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382464376"/>
                  </a:ext>
                </a:extLst>
              </a:tr>
              <a:tr h="521861">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Дотоод хяналтын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6"/>
                  </a:ext>
                </a:extLst>
              </a:tr>
              <a:tr h="495438">
                <a:tc gridSpan="2">
                  <a:txBody>
                    <a:bodyPr/>
                    <a:lstStyle/>
                    <a:p>
                      <a:pPr algn="ctr" fontAlgn="ctr"/>
                      <a:r>
                        <a:rPr lang="mn-MN" sz="1200" b="1" i="0" u="none" strike="noStrike">
                          <a:solidFill>
                            <a:srgbClr val="2A5A06"/>
                          </a:solidFill>
                          <a:effectLst/>
                          <a:latin typeface="Arial" panose="020B0604020202020204" pitchFamily="34" charset="0"/>
                        </a:rPr>
                        <a:t>Нийт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a:txBody>
                    <a:bodyPr/>
                    <a:lstStyle/>
                    <a:p>
                      <a:pPr algn="ctr" fontAlgn="ctr"/>
                      <a:r>
                        <a:rPr lang="en-US" sz="1200" b="1" i="0" u="none" strike="noStrike">
                          <a:solidFill>
                            <a:srgbClr val="2A5A06"/>
                          </a:solidFill>
                          <a:effectLst/>
                          <a:latin typeface="Arial" panose="020B0604020202020204" pitchFamily="34" charset="0"/>
                        </a:rPr>
                        <a:t>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20.43%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77.42%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C00000"/>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2.15%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3528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527605"/>
            <a:ext cx="7482545" cy="763525"/>
          </a:xfrm>
        </p:spPr>
        <p:txBody>
          <a:bodyPr>
            <a:normAutofit/>
          </a:bodyPr>
          <a:lstStyle/>
          <a:p>
            <a:pPr algn="ctr"/>
            <a:r>
              <a:rPr lang="mn-MN" sz="2400" dirty="0" smtClean="0">
                <a:solidFill>
                  <a:srgbClr val="2A5A06"/>
                </a:solidFill>
                <a:latin typeface="Arial" pitchFamily="34" charset="0"/>
                <a:cs typeface="Arial" pitchFamily="34" charset="0"/>
              </a:rPr>
              <a:t>2020 оны 03-р сард </a:t>
            </a:r>
            <a:r>
              <a:rPr lang="mn-MN" sz="2400" dirty="0">
                <a:solidFill>
                  <a:srgbClr val="2A5A06"/>
                </a:solidFill>
                <a:latin typeface="Arial" pitchFamily="34" charset="0"/>
                <a:cs typeface="Arial" pitchFamily="34" charset="0"/>
              </a:rPr>
              <a:t>хандсан гол асуудлууд</a:t>
            </a:r>
            <a:endParaRPr lang="en-US" sz="2400" dirty="0">
              <a:solidFill>
                <a:srgbClr val="2A5A06"/>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3398862"/>
              </p:ext>
            </p:extLst>
          </p:nvPr>
        </p:nvGraphicFramePr>
        <p:xfrm>
          <a:off x="1212490" y="4160532"/>
          <a:ext cx="3512215" cy="2284844"/>
        </p:xfrm>
        <a:graphic>
          <a:graphicData uri="http://schemas.openxmlformats.org/presentationml/2006/ole">
            <mc:AlternateContent xmlns:mc="http://schemas.openxmlformats.org/markup-compatibility/2006">
              <mc:Choice xmlns:v="urn:schemas-microsoft-com:vml" Requires="v">
                <p:oleObj spid="_x0000_s2121" name="Document" r:id="rId3" imgW="5921912" imgH="3423072" progId="Word.Document.12">
                  <p:embed/>
                </p:oleObj>
              </mc:Choice>
              <mc:Fallback>
                <p:oleObj name="Document" r:id="rId3" imgW="5921912" imgH="3423072" progId="Word.Document.12">
                  <p:embed/>
                  <p:pic>
                    <p:nvPicPr>
                      <p:cNvPr id="0" name="Object 3"/>
                      <p:cNvPicPr>
                        <a:picLocks noChangeAspect="1" noChangeArrowheads="1"/>
                      </p:cNvPicPr>
                      <p:nvPr/>
                    </p:nvPicPr>
                    <p:blipFill>
                      <a:blip r:embed="rId4"/>
                      <a:srcRect/>
                      <a:stretch>
                        <a:fillRect/>
                      </a:stretch>
                    </p:blipFill>
                    <p:spPr bwMode="auto">
                      <a:xfrm>
                        <a:off x="1212490" y="4160532"/>
                        <a:ext cx="3512215" cy="2284844"/>
                      </a:xfrm>
                      <a:prstGeom prst="rect">
                        <a:avLst/>
                      </a:prstGeom>
                      <a:noFill/>
                      <a:ln>
                        <a:noFill/>
                      </a:ln>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706536535"/>
              </p:ext>
            </p:extLst>
          </p:nvPr>
        </p:nvGraphicFramePr>
        <p:xfrm>
          <a:off x="880450" y="1443835"/>
          <a:ext cx="7814586" cy="4742129"/>
        </p:xfrm>
        <a:graphic>
          <a:graphicData uri="http://schemas.openxmlformats.org/drawingml/2006/table">
            <a:tbl>
              <a:tblPr>
                <a:tableStyleId>{5C22544A-7EE6-4342-B048-85BDC9FD1C3A}</a:tableStyleId>
              </a:tblPr>
              <a:tblGrid>
                <a:gridCol w="562201">
                  <a:extLst>
                    <a:ext uri="{9D8B030D-6E8A-4147-A177-3AD203B41FA5}">
                      <a16:colId xmlns:a16="http://schemas.microsoft.com/office/drawing/2014/main" val="20000"/>
                    </a:ext>
                  </a:extLst>
                </a:gridCol>
                <a:gridCol w="5267219">
                  <a:extLst>
                    <a:ext uri="{9D8B030D-6E8A-4147-A177-3AD203B41FA5}">
                      <a16:colId xmlns:a16="http://schemas.microsoft.com/office/drawing/2014/main" val="20001"/>
                    </a:ext>
                  </a:extLst>
                </a:gridCol>
                <a:gridCol w="916230">
                  <a:extLst>
                    <a:ext uri="{9D8B030D-6E8A-4147-A177-3AD203B41FA5}">
                      <a16:colId xmlns:a16="http://schemas.microsoft.com/office/drawing/2014/main" val="20002"/>
                    </a:ext>
                  </a:extLst>
                </a:gridCol>
                <a:gridCol w="1068936">
                  <a:extLst>
                    <a:ext uri="{9D8B030D-6E8A-4147-A177-3AD203B41FA5}">
                      <a16:colId xmlns:a16="http://schemas.microsoft.com/office/drawing/2014/main" val="20003"/>
                    </a:ext>
                  </a:extLst>
                </a:gridCol>
              </a:tblGrid>
              <a:tr h="465950">
                <a:tc>
                  <a:txBody>
                    <a:bodyPr/>
                    <a:lstStyle/>
                    <a:p>
                      <a:pPr algn="ctr" fontAlgn="ctr"/>
                      <a:r>
                        <a:rPr lang="en-US" sz="1400" b="1" u="none" strike="noStrike" dirty="0">
                          <a:solidFill>
                            <a:srgbClr val="2A5A06"/>
                          </a:solidFill>
                          <a:effectLst/>
                          <a:latin typeface="Arial" panose="020B0604020202020204" pitchFamily="34" charset="0"/>
                          <a:cs typeface="Arial" panose="020B0604020202020204" pitchFamily="34" charset="0"/>
                        </a:rPr>
                        <a:t>Д/д</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Ангилал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Хувь</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0"/>
                  </a:ext>
                </a:extLst>
              </a:tr>
              <a:tr h="371148">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12.90%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1"/>
                  </a:ext>
                </a:extLst>
              </a:tr>
              <a:tr h="505709">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9.68%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2"/>
                  </a:ext>
                </a:extLst>
              </a:tr>
              <a:tr h="371148">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Зах болон худалдааны төв, дэлгүүрийн худалдаа, үйлчилгээний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3"/>
                  </a:ext>
                </a:extLst>
              </a:tr>
              <a:tr h="371148">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dirty="0">
                          <a:solidFill>
                            <a:srgbClr val="2A5A06"/>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4"/>
                  </a:ext>
                </a:extLst>
              </a:tr>
              <a:tr h="505709">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5.38%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5"/>
                  </a:ext>
                </a:extLst>
              </a:tr>
              <a:tr h="523890">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ru-RU" sz="1200" b="1" i="0" u="none" strike="noStrike">
                          <a:solidFill>
                            <a:srgbClr val="2A5A06"/>
                          </a:solidFill>
                          <a:effectLst/>
                          <a:latin typeface="Arial" panose="020B0604020202020204" pitchFamily="34" charset="0"/>
                        </a:rPr>
                        <a:t>Орон сууцны конторын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6"/>
                  </a:ext>
                </a:extLst>
              </a:tr>
              <a:tr h="371148">
                <a:tc>
                  <a:txBody>
                    <a:bodyPr/>
                    <a:lstStyle/>
                    <a:p>
                      <a:pPr algn="ctr" fontAlgn="ctr"/>
                      <a:r>
                        <a:rPr lang="en-US" sz="1200" b="1" i="0" u="none" strike="noStrike">
                          <a:solidFill>
                            <a:srgbClr val="2A5A06"/>
                          </a:solidFill>
                          <a:effectLst/>
                          <a:latin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ru-RU" sz="1200" b="1" i="0" u="none" strike="noStrike">
                          <a:solidFill>
                            <a:srgbClr val="2A5A06"/>
                          </a:solidFill>
                          <a:effectLst/>
                          <a:latin typeface="Arial" panose="020B0604020202020204" pitchFamily="34" charset="0"/>
                        </a:rPr>
                        <a:t>Золбин нохой, муур устгах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7"/>
                  </a:ext>
                </a:extLst>
              </a:tr>
              <a:tr h="371148">
                <a:tc>
                  <a:txBody>
                    <a:bodyPr/>
                    <a:lstStyle/>
                    <a:p>
                      <a:pPr algn="ctr" fontAlgn="ctr"/>
                      <a:r>
                        <a:rPr lang="en-US" sz="1200" b="1" i="0" u="none" strike="noStrike">
                          <a:solidFill>
                            <a:srgbClr val="2A5A06"/>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Хальтиргаа, гулгаа цэвэрлэгээний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8"/>
                  </a:ext>
                </a:extLst>
              </a:tr>
              <a:tr h="505709">
                <a:tc>
                  <a:txBody>
                    <a:bodyPr/>
                    <a:lstStyle/>
                    <a:p>
                      <a:pPr algn="ctr" fontAlgn="ctr"/>
                      <a:r>
                        <a:rPr lang="en-US" sz="1200" b="1"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Хог хаягдал шатаах, орчны эвгүй үнэр, бохирдлын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9"/>
                  </a:ext>
                </a:extLst>
              </a:tr>
              <a:tr h="371148">
                <a:tc>
                  <a:txBody>
                    <a:bodyPr/>
                    <a:lstStyle/>
                    <a:p>
                      <a:pPr algn="ctr" fontAlgn="ctr"/>
                      <a:r>
                        <a:rPr lang="en-US" sz="1200" b="1" i="0" u="none" strike="noStrike">
                          <a:solidFill>
                            <a:srgbClr val="2A5A06"/>
                          </a:solidFill>
                          <a:effectLst/>
                          <a:latin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Хог цэвэрлэгээ, тээвэрлэлтийн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3.23%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61718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65" y="1291130"/>
            <a:ext cx="6558080" cy="610820"/>
          </a:xfrm>
        </p:spPr>
        <p:txBody>
          <a:bodyPr>
            <a:normAutofit/>
          </a:bodyPr>
          <a:lstStyle/>
          <a:p>
            <a:r>
              <a:rPr lang="mn-MN" sz="1600" b="1" dirty="0" smtClean="0">
                <a:latin typeface="Arial" panose="020B0604020202020204" pitchFamily="34" charset="0"/>
                <a:cs typeface="Arial" panose="020B0604020202020204" pitchFamily="34" charset="0"/>
              </a:rPr>
              <a:t>                              </a:t>
            </a:r>
            <a:r>
              <a:rPr lang="mn-MN" sz="1600" b="1" dirty="0" smtClean="0">
                <a:solidFill>
                  <a:srgbClr val="2A5A06"/>
                </a:solidFill>
                <a:latin typeface="Arial" panose="020B0604020202020204" pitchFamily="34" charset="0"/>
                <a:cs typeface="Arial" panose="020B0604020202020204" pitchFamily="34" charset="0"/>
              </a:rPr>
              <a:t>ЗӨРЧЛИЙН ТУХАЙ</a:t>
            </a:r>
            <a:endParaRPr lang="en-US" sz="1600" b="1" dirty="0">
              <a:solidFill>
                <a:srgbClr val="2A5A06"/>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32611693"/>
              </p:ext>
            </p:extLst>
          </p:nvPr>
        </p:nvGraphicFramePr>
        <p:xfrm>
          <a:off x="1059785" y="2054653"/>
          <a:ext cx="7329840" cy="3054101"/>
        </p:xfrm>
        <a:graphic>
          <a:graphicData uri="http://schemas.openxmlformats.org/drawingml/2006/table">
            <a:tbl>
              <a:tblPr>
                <a:tableStyleId>{5C22544A-7EE6-4342-B048-85BDC9FD1C3A}</a:tableStyleId>
              </a:tblPr>
              <a:tblGrid>
                <a:gridCol w="971913">
                  <a:extLst>
                    <a:ext uri="{9D8B030D-6E8A-4147-A177-3AD203B41FA5}">
                      <a16:colId xmlns:a16="http://schemas.microsoft.com/office/drawing/2014/main" val="1679795823"/>
                    </a:ext>
                  </a:extLst>
                </a:gridCol>
                <a:gridCol w="5098482">
                  <a:extLst>
                    <a:ext uri="{9D8B030D-6E8A-4147-A177-3AD203B41FA5}">
                      <a16:colId xmlns:a16="http://schemas.microsoft.com/office/drawing/2014/main" val="2217438784"/>
                    </a:ext>
                  </a:extLst>
                </a:gridCol>
                <a:gridCol w="1259445">
                  <a:extLst>
                    <a:ext uri="{9D8B030D-6E8A-4147-A177-3AD203B41FA5}">
                      <a16:colId xmlns:a16="http://schemas.microsoft.com/office/drawing/2014/main" val="3650731870"/>
                    </a:ext>
                  </a:extLst>
                </a:gridCol>
              </a:tblGrid>
              <a:tr h="650873">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Зөрчлийн </a:t>
                      </a:r>
                      <a:r>
                        <a:rPr lang="mn-MN" sz="1400" b="1" u="none" strike="noStrike" dirty="0" smtClean="0">
                          <a:solidFill>
                            <a:srgbClr val="2A5A06"/>
                          </a:solidFill>
                          <a:effectLst/>
                          <a:latin typeface="Arial" panose="020B0604020202020204" pitchFamily="34" charset="0"/>
                          <a:cs typeface="Arial" panose="020B0604020202020204" pitchFamily="34" charset="0"/>
                        </a:rPr>
                        <a:t>нэршил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418803154"/>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хүлээн аваагүй зөрчил - FP1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42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665069598"/>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багтаан шилжүүлээгүй зөрчил – FP2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17</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3570483998"/>
                  </a:ext>
                </a:extLst>
              </a:tr>
              <a:tr h="600807">
                <a:tc>
                  <a:txBody>
                    <a:bodyPr/>
                    <a:lstStyle/>
                    <a:p>
                      <a:pPr marL="25400" marR="0" indent="457200" algn="ctr">
                        <a:spcBef>
                          <a:spcPts val="150"/>
                        </a:spcBef>
                        <a:spcAft>
                          <a:spcPts val="0"/>
                        </a:spcAft>
                      </a:pPr>
                      <a:r>
                        <a:rPr lang="mn-MN" sz="1400"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3</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Явцын тэмдэглэл хөтлөөгүй зөрчил – FP4</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en-US"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1</a:t>
                      </a: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6</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428031728"/>
                  </a:ext>
                </a:extLst>
              </a:tr>
              <a:tr h="600807">
                <a:tc gridSpan="2">
                  <a:txBody>
                    <a:bodyPr/>
                    <a:lstStyle/>
                    <a:p>
                      <a:pPr marL="0" marR="1642745" indent="457200" algn="ctr">
                        <a:spcBef>
                          <a:spcPts val="110"/>
                        </a:spcBef>
                        <a:spcAft>
                          <a:spcPts val="0"/>
                        </a:spcAft>
                      </a:pPr>
                      <a:r>
                        <a:rPr lang="mn-MN" sz="1400" b="1"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Нийт </a:t>
                      </a:r>
                      <a:r>
                        <a:rPr lang="mn-MN" sz="1400" b="1"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зөрчил</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hMerge="1">
                  <a:txBody>
                    <a:bodyPr/>
                    <a:lstStyle/>
                    <a:p>
                      <a:endParaRPr lang="en-US"/>
                    </a:p>
                  </a:txBody>
                  <a:tcPr>
                    <a:solidFill>
                      <a:srgbClr val="92D050"/>
                    </a:soli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75</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331269472"/>
                  </a:ext>
                </a:extLst>
              </a:tr>
            </a:tbl>
          </a:graphicData>
        </a:graphic>
      </p:graphicFrame>
    </p:spTree>
    <p:extLst>
      <p:ext uri="{BB962C8B-B14F-4D97-AF65-F5344CB8AC3E}">
        <p14:creationId xmlns:p14="http://schemas.microsoft.com/office/powerpoint/2010/main" val="16578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7900" y="37490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Дүгнэлт</a:t>
            </a:r>
            <a:endParaRPr lang="en-US" sz="2200" dirty="0">
              <a:solidFill>
                <a:srgbClr val="2A5A06"/>
              </a:solidFill>
            </a:endParaRPr>
          </a:p>
        </p:txBody>
      </p:sp>
      <p:sp>
        <p:nvSpPr>
          <p:cNvPr id="9" name="Content Placeholder 2"/>
          <p:cNvSpPr>
            <a:spLocks noGrp="1"/>
          </p:cNvSpPr>
          <p:nvPr>
            <p:ph idx="1"/>
          </p:nvPr>
        </p:nvSpPr>
        <p:spPr>
          <a:xfrm>
            <a:off x="601670" y="1443835"/>
            <a:ext cx="8093365" cy="4581150"/>
          </a:xfrm>
        </p:spPr>
        <p:txBody>
          <a:bodyPr>
            <a:normAutofit lnSpcReduction="10000"/>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2020 оны 03 дугаар сарын 01-ний өдрөөс хойш манай байгууллагад ирсэн нийт өргөдөл гомдлыг 2020 оны 03 дугаар </a:t>
            </a:r>
            <a:r>
              <a:rPr lang="mn-MN" sz="1800" smtClean="0">
                <a:latin typeface="Arial" panose="020B0604020202020204" pitchFamily="34" charset="0"/>
                <a:cs typeface="Arial" panose="020B0604020202020204" pitchFamily="34" charset="0"/>
              </a:rPr>
              <a:t>сарын </a:t>
            </a:r>
            <a:r>
              <a:rPr lang="mn-MN" sz="1800" smtClean="0">
                <a:latin typeface="Arial" panose="020B0604020202020204" pitchFamily="34" charset="0"/>
                <a:cs typeface="Arial" panose="020B0604020202020204" pitchFamily="34" charset="0"/>
              </a:rPr>
              <a:t>31-ний  </a:t>
            </a:r>
            <a:r>
              <a:rPr lang="mn-MN" sz="1800" dirty="0" smtClean="0">
                <a:latin typeface="Arial" panose="020B0604020202020204" pitchFamily="34" charset="0"/>
                <a:cs typeface="Arial" panose="020B0604020202020204" pitchFamily="34" charset="0"/>
              </a:rPr>
              <a:t>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сар болгон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ubservice.mn</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68031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Цаашид анхаарах асуудлууд:</a:t>
            </a:r>
            <a:endParaRPr lang="en-US" sz="2200" dirty="0">
              <a:solidFill>
                <a:srgbClr val="2A5A06"/>
              </a:solidFill>
            </a:endParaRPr>
          </a:p>
        </p:txBody>
      </p:sp>
      <p:sp>
        <p:nvSpPr>
          <p:cNvPr id="9" name="Content Placeholder 2"/>
          <p:cNvSpPr>
            <a:spLocks noGrp="1"/>
          </p:cNvSpPr>
          <p:nvPr>
            <p:ph idx="1"/>
          </p:nvPr>
        </p:nvSpPr>
        <p:spPr>
          <a:xfrm>
            <a:off x="601670" y="1749245"/>
            <a:ext cx="7886701" cy="4135583"/>
          </a:xfrm>
        </p:spPr>
        <p:txBody>
          <a:bodyPr>
            <a:normAutofit/>
          </a:bodyPr>
          <a:lstStyle/>
          <a:p>
            <a:pPr lvl="0" algn="just">
              <a:buAutoNum type="arabicPeriod"/>
            </a:pPr>
            <a:r>
              <a:rPr lang="mn-MN" sz="1800" dirty="0" smtClean="0">
                <a:solidFill>
                  <a:srgbClr val="2A5A06"/>
                </a:solidFill>
                <a:latin typeface="Arial" panose="020B0604020202020204" pitchFamily="34" charset="0"/>
                <a:cs typeface="Arial" panose="020B0604020202020204" pitchFamily="34" charset="0"/>
              </a:rPr>
              <a:t>Нийслэлийн </a:t>
            </a:r>
            <a:r>
              <a:rPr lang="mn-MN" sz="1800" dirty="0">
                <a:solidFill>
                  <a:srgbClr val="2A5A06"/>
                </a:solidFill>
                <a:latin typeface="Arial" panose="020B0604020202020204" pitchFamily="34" charset="0"/>
                <a:cs typeface="Arial" panose="020B0604020202020204" pitchFamily="34" charset="0"/>
              </a:rPr>
              <a:t>Засаг даргын </a:t>
            </a:r>
            <a:r>
              <a:rPr lang="mn-MN" sz="1800" dirty="0" smtClean="0">
                <a:solidFill>
                  <a:srgbClr val="2A5A06"/>
                </a:solidFill>
                <a:latin typeface="Arial" panose="020B0604020202020204" pitchFamily="34" charset="0"/>
                <a:cs typeface="Arial" panose="020B0604020202020204" pitchFamily="34" charset="0"/>
              </a:rPr>
              <a:t>2013 </a:t>
            </a:r>
            <a:r>
              <a:rPr lang="mn-MN" sz="1800" dirty="0">
                <a:solidFill>
                  <a:srgbClr val="2A5A06"/>
                </a:solidFill>
                <a:latin typeface="Arial" panose="020B0604020202020204" pitchFamily="34" charset="0"/>
                <a:cs typeface="Arial" panose="020B0604020202020204" pitchFamily="34" charset="0"/>
              </a:rPr>
              <a:t>оны А/1086-р захирамжаар </a:t>
            </a:r>
            <a:r>
              <a:rPr lang="mn-MN" sz="1800" dirty="0" smtClean="0">
                <a:solidFill>
                  <a:srgbClr val="2A5A06"/>
                </a:solidFill>
                <a:latin typeface="Arial" panose="020B0604020202020204" pitchFamily="34" charset="0"/>
                <a:cs typeface="Arial" panose="020B0604020202020204" pitchFamily="34" charset="0"/>
              </a:rPr>
              <a:t>батлагдсан журмын </a:t>
            </a:r>
            <a:r>
              <a:rPr lang="mn-MN" sz="1800" dirty="0">
                <a:solidFill>
                  <a:srgbClr val="2A5A06"/>
                </a:solidFill>
                <a:latin typeface="Arial" panose="020B0604020202020204" pitchFamily="34" charset="0"/>
                <a:cs typeface="Arial" panose="020B0604020202020204" pitchFamily="34" charset="0"/>
              </a:rPr>
              <a:t>дагуу </a:t>
            </a:r>
            <a:r>
              <a:rPr lang="mn-MN" sz="1800" dirty="0" smtClean="0">
                <a:solidFill>
                  <a:srgbClr val="2A5A06"/>
                </a:solidFill>
                <a:latin typeface="Arial" panose="020B0604020202020204" pitchFamily="34" charset="0"/>
                <a:cs typeface="Arial" panose="020B0604020202020204" pitchFamily="34" charset="0"/>
              </a:rPr>
              <a:t>өргөдөл, гомдлыг бүрэн дүүрэн  </a:t>
            </a:r>
            <a:r>
              <a:rPr lang="mn-MN" sz="1800" dirty="0">
                <a:solidFill>
                  <a:srgbClr val="2A5A06"/>
                </a:solidFill>
                <a:latin typeface="Arial" panose="020B0604020202020204" pitchFamily="34" charset="0"/>
                <a:cs typeface="Arial" panose="020B0604020202020204" pitchFamily="34" charset="0"/>
              </a:rPr>
              <a:t>шийдвэрлэх. </a:t>
            </a:r>
            <a:r>
              <a:rPr lang="mn-MN" sz="1800" dirty="0" smtClean="0">
                <a:solidFill>
                  <a:srgbClr val="2A5A06"/>
                </a:solidFill>
                <a:latin typeface="Arial" panose="020B0604020202020204" pitchFamily="34" charset="0"/>
                <a:cs typeface="Arial" panose="020B0604020202020204" pitchFamily="34" charset="0"/>
              </a:rPr>
              <a:t>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Мэргэжилтнүүд </a:t>
            </a:r>
            <a:r>
              <a:rPr lang="en-US" sz="1800" dirty="0" smtClean="0">
                <a:solidFill>
                  <a:srgbClr val="2A5A06"/>
                </a:solidFill>
                <a:latin typeface="Arial" panose="020B0604020202020204" pitchFamily="34" charset="0"/>
                <a:cs typeface="Arial" panose="020B0604020202020204" pitchFamily="34" charset="0"/>
              </a:rPr>
              <a:t>erp.ulaanbaatar.mn </a:t>
            </a:r>
            <a:r>
              <a:rPr lang="mn-MN" sz="1800" dirty="0" smtClean="0">
                <a:solidFill>
                  <a:srgbClr val="2A5A06"/>
                </a:solidFill>
                <a:latin typeface="Arial" panose="020B0604020202020204" pitchFamily="34" charset="0"/>
                <a:cs typeface="Arial" panose="020B0604020202020204" pitchFamily="34" charset="0"/>
              </a:rPr>
              <a:t>програм руу орж тогтмол хяналт тавин, шийдвэрлэлтийг богино хугацаанд шийдвэрлэж байх</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Иргэдээс ирсэн өргөдөл</a:t>
            </a:r>
            <a:r>
              <a:rPr lang="mn-MN" sz="1800" dirty="0">
                <a:solidFill>
                  <a:srgbClr val="2A5A06"/>
                </a:solidFill>
                <a:latin typeface="Arial" panose="020B0604020202020204" pitchFamily="34" charset="0"/>
                <a:cs typeface="Arial" panose="020B0604020202020204" pitchFamily="34" charset="0"/>
              </a:rPr>
              <a:t>, гомдол, хүсэлтийг </a:t>
            </a:r>
            <a:r>
              <a:rPr lang="mn-MN" sz="1800" dirty="0" smtClean="0">
                <a:solidFill>
                  <a:srgbClr val="2A5A06"/>
                </a:solidFill>
                <a:latin typeface="Arial" panose="020B0604020202020204" pitchFamily="34" charset="0"/>
                <a:cs typeface="Arial" panose="020B0604020202020204" pitchFamily="34" charset="0"/>
              </a:rPr>
              <a:t>өөрийн ажлын нэг хэсэг гэж үзэн богино хугацаанд шийдвэрлэх хандлагатай болох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Өргөдөл, гомдол, хүсэлтийн шийдвэрлэлтийг талаар ажлын төлөвлөгөө болон биелэлтийн тайланд тусгаж байх</a:t>
            </a:r>
            <a:endParaRPr lang="mn-MN" sz="2000" dirty="0">
              <a:solidFill>
                <a:srgbClr val="2A5A06"/>
              </a:solidFill>
              <a:latin typeface="Arial" panose="020B0604020202020204" pitchFamily="34" charset="0"/>
              <a:cs typeface="Arial" panose="020B0604020202020204" pitchFamily="34" charset="0"/>
            </a:endParaRPr>
          </a:p>
          <a:p>
            <a:pPr marL="0" indent="0" algn="ctr">
              <a:buNone/>
            </a:pPr>
            <a:endParaRPr lang="en-US" sz="1800" b="1" dirty="0" smtClean="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Захиргааны удирдлага, санхүүгийн хэлтэс</a:t>
            </a: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899" y="2665475"/>
            <a:ext cx="6871725" cy="763525"/>
          </a:xfrm>
        </p:spPr>
        <p:txBody>
          <a:bodyPr>
            <a:normAutofit fontScale="90000"/>
          </a:bodyPr>
          <a:lstStyle/>
          <a:p>
            <a:pPr algn="ctr"/>
            <a:r>
              <a:rPr lang="mn-MN" dirty="0" smtClean="0"/>
              <a:t>АНХААРАЛ ТАВЬСАНД БАЯРЛАЛАА</a:t>
            </a:r>
            <a:br>
              <a:rPr lang="mn-MN" dirty="0" smtClean="0"/>
            </a:br>
            <a:r>
              <a:rPr lang="mn-MN" dirty="0" smtClean="0"/>
              <a:t>2020 оны 03-р сар</a:t>
            </a:r>
            <a:endParaRPr lang="en-US" dirty="0"/>
          </a:p>
        </p:txBody>
      </p:sp>
    </p:spTree>
    <p:extLst>
      <p:ext uri="{BB962C8B-B14F-4D97-AF65-F5344CB8AC3E}">
        <p14:creationId xmlns:p14="http://schemas.microsoft.com/office/powerpoint/2010/main" val="1946813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2294</TotalTime>
  <Words>480</Words>
  <Application>Microsoft Office PowerPoint</Application>
  <PresentationFormat>On-screen Show (4:3)</PresentationFormat>
  <Paragraphs>192</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Mon</vt:lpstr>
      <vt:lpstr>Calibri</vt:lpstr>
      <vt:lpstr>Times New Roman</vt:lpstr>
      <vt:lpstr>Office Theme</vt:lpstr>
      <vt:lpstr>Document</vt:lpstr>
      <vt:lpstr> 2020 оны 3-р сарын өргөдөл,  гомдлын шийдвэрлэлтийн тайлан</vt:lpstr>
      <vt:lpstr>Нийт ирсэн  95 өргөдөл, хүсэлт,  гомдлоос:</vt:lpstr>
      <vt:lpstr>Өргөдөл, гомдол шийдвэрлэлтийн график  2020 оны 03-р сард</vt:lpstr>
      <vt:lpstr>Өргөдөл, гомдлын шийдвэрлэлтийн    нэгдсэн тайлан (хэлтсээр)</vt:lpstr>
      <vt:lpstr>2020 оны 03-р сард хандсан гол асуудлууд</vt:lpstr>
      <vt:lpstr>                              ЗӨРЧЛИЙН ТУХАЙ</vt:lpstr>
      <vt:lpstr>Дүгнэлт</vt:lpstr>
      <vt:lpstr>Цаашид анхаарах асуудлууд:</vt:lpstr>
      <vt:lpstr>АНХААРАЛ ТАВЬСАНД БАЯРЛАЛАА 2020 оны 03-р сар</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Ganbat</cp:lastModifiedBy>
  <cp:revision>93</cp:revision>
  <cp:lastPrinted>2019-06-25T08:23:56Z</cp:lastPrinted>
  <dcterms:created xsi:type="dcterms:W3CDTF">2013-08-21T19:17:07Z</dcterms:created>
  <dcterms:modified xsi:type="dcterms:W3CDTF">2021-08-24T06:23:29Z</dcterms:modified>
</cp:coreProperties>
</file>