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9" r:id="rId4"/>
    <p:sldId id="260" r:id="rId5"/>
    <p:sldId id="261" r:id="rId6"/>
    <p:sldId id="264" r:id="rId7"/>
    <p:sldId id="263" r:id="rId8"/>
    <p:sldId id="262" r:id="rId9"/>
    <p:sldId id="265"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5A06"/>
    <a:srgbClr val="7ABC32"/>
    <a:srgbClr val="FF9E1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711" autoAdjust="0"/>
  </p:normalViewPr>
  <p:slideViewPr>
    <p:cSldViewPr>
      <p:cViewPr varScale="1">
        <p:scale>
          <a:sx n="64" d="100"/>
          <a:sy n="64" d="100"/>
        </p:scale>
        <p:origin x="72" y="300"/>
      </p:cViewPr>
      <p:guideLst>
        <p:guide orient="horz" pos="2160"/>
        <p:guide pos="2880"/>
      </p:guideLst>
    </p:cSldViewPr>
  </p:slideViewPr>
  <p:outlineViewPr>
    <p:cViewPr>
      <p:scale>
        <a:sx n="33" d="100"/>
        <a:sy n="33" d="100"/>
      </p:scale>
      <p:origin x="0" y="762"/>
    </p:cViewPr>
  </p:outlin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dLbl>
              <c:idx val="0"/>
              <c:layout>
                <c:manualLayout>
                  <c:x val="-6.8376068376068376E-3"/>
                  <c:y val="-9.961261759822921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4D54-47E4-AF60-11C783CA488C}"/>
                </c:ext>
              </c:extLst>
            </c:dLbl>
            <c:dLbl>
              <c:idx val="1"/>
              <c:layout>
                <c:manualLayout>
                  <c:x val="1.3675213675213675E-2"/>
                  <c:y val="-0.33204205866076369"/>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4D54-47E4-AF60-11C783CA488C}"/>
                </c:ext>
              </c:extLst>
            </c:dLbl>
            <c:dLbl>
              <c:idx val="2"/>
              <c:layout>
                <c:manualLayout>
                  <c:x val="2.7350427350427267E-2"/>
                  <c:y val="-8.8544548976203757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4D54-47E4-AF60-11C783CA488C}"/>
                </c:ext>
              </c:extLst>
            </c:dLbl>
            <c:dLbl>
              <c:idx val="3"/>
              <c:layout>
                <c:manualLayout>
                  <c:x val="-8.3569784832131234E-17"/>
                  <c:y val="-0.10514665190924184"/>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4D54-47E4-AF60-11C783CA488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'2016'!$A$2:$A$6</c:f>
              <c:strCache>
                <c:ptCount val="5"/>
                <c:pt idx="0">
                  <c:v>Хүсэлт 31</c:v>
                </c:pt>
                <c:pt idx="1">
                  <c:v>Гомдол 16</c:v>
                </c:pt>
                <c:pt idx="2">
                  <c:v>Талархал 0</c:v>
                </c:pt>
                <c:pt idx="3">
                  <c:v>Санал 8</c:v>
                </c:pt>
                <c:pt idx="4">
                  <c:v>Мэдэгдэл 4</c:v>
                </c:pt>
              </c:strCache>
            </c:strRef>
          </c:cat>
          <c:val>
            <c:numRef>
              <c:f>'2016'!$B$2:$B$6</c:f>
              <c:numCache>
                <c:formatCode>0.00%</c:formatCode>
                <c:ptCount val="5"/>
                <c:pt idx="0">
                  <c:v>0.52539999999999998</c:v>
                </c:pt>
                <c:pt idx="1">
                  <c:v>0.2712</c:v>
                </c:pt>
                <c:pt idx="2">
                  <c:v>0</c:v>
                </c:pt>
                <c:pt idx="3">
                  <c:v>0.1356</c:v>
                </c:pt>
                <c:pt idx="4">
                  <c:v>6.7799999999999999E-2</c:v>
                </c:pt>
              </c:numCache>
            </c:numRef>
          </c:val>
          <c:extLst>
            <c:ext xmlns:c16="http://schemas.microsoft.com/office/drawing/2014/chart" uri="{C3380CC4-5D6E-409C-BE32-E72D297353CC}">
              <c16:uniqueId val="{00000004-4D54-47E4-AF60-11C783CA488C}"/>
            </c:ext>
          </c:extLst>
        </c:ser>
        <c:dLbls>
          <c:showLegendKey val="0"/>
          <c:showVal val="1"/>
          <c:showCatName val="0"/>
          <c:showSerName val="0"/>
          <c:showPercent val="0"/>
          <c:showBubbleSize val="0"/>
        </c:dLbls>
        <c:gapWidth val="150"/>
        <c:shape val="box"/>
        <c:axId val="153787776"/>
        <c:axId val="241891584"/>
        <c:axId val="0"/>
      </c:bar3DChart>
      <c:catAx>
        <c:axId val="1537877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1891584"/>
        <c:crosses val="autoZero"/>
        <c:auto val="1"/>
        <c:lblAlgn val="ctr"/>
        <c:lblOffset val="100"/>
        <c:noMultiLvlLbl val="0"/>
      </c:catAx>
      <c:valAx>
        <c:axId val="24189158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537877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6">
  <a:schemeClr val="accent3"/>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6725"/>
          </a:xfrm>
          <a:prstGeom prst="rect">
            <a:avLst/>
          </a:prstGeom>
        </p:spPr>
        <p:txBody>
          <a:bodyPr vert="horz" lIns="91440" tIns="45720" rIns="91440" bIns="45720" rtlCol="0"/>
          <a:lstStyle>
            <a:lvl1pPr algn="r">
              <a:defRPr sz="1200"/>
            </a:lvl1pPr>
          </a:lstStyle>
          <a:p>
            <a:fld id="{B01D1AD5-9E4B-4917-874B-CD2CD3B97697}" type="datetimeFigureOut">
              <a:rPr lang="en-US" smtClean="0"/>
              <a:t>8/25/2021</a:t>
            </a:fld>
            <a:endParaRPr lang="en-US"/>
          </a:p>
        </p:txBody>
      </p:sp>
      <p:sp>
        <p:nvSpPr>
          <p:cNvPr id="4" name="Footer Placeholder 3"/>
          <p:cNvSpPr>
            <a:spLocks noGrp="1"/>
          </p:cNvSpPr>
          <p:nvPr>
            <p:ph type="ftr" sz="quarter" idx="2"/>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6725"/>
          </a:xfrm>
          <a:prstGeom prst="rect">
            <a:avLst/>
          </a:prstGeom>
        </p:spPr>
        <p:txBody>
          <a:bodyPr vert="horz" lIns="91440" tIns="45720" rIns="91440" bIns="45720" rtlCol="0" anchor="b"/>
          <a:lstStyle>
            <a:lvl1pPr algn="r">
              <a:defRPr sz="1200"/>
            </a:lvl1pPr>
          </a:lstStyle>
          <a:p>
            <a:fld id="{32102D8E-955F-4C1F-8F3F-5B99A1D1F338}" type="slidenum">
              <a:rPr lang="en-US" smtClean="0"/>
              <a:t>‹#›</a:t>
            </a:fld>
            <a:endParaRPr lang="en-US"/>
          </a:p>
        </p:txBody>
      </p:sp>
    </p:spTree>
    <p:extLst>
      <p:ext uri="{BB962C8B-B14F-4D97-AF65-F5344CB8AC3E}">
        <p14:creationId xmlns:p14="http://schemas.microsoft.com/office/powerpoint/2010/main" val="4014707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6BB43F90-C796-4C5C-9D75-11642CFA0B50}" type="datetimeFigureOut">
              <a:rPr lang="en-US" smtClean="0"/>
              <a:t>8/25/2021</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9EC4450A-C4F8-45E7-962A-1D0ECFB0E346}" type="slidenum">
              <a:rPr lang="en-US" smtClean="0"/>
              <a:t>‹#›</a:t>
            </a:fld>
            <a:endParaRPr lang="en-US"/>
          </a:p>
        </p:txBody>
      </p:sp>
    </p:spTree>
    <p:extLst>
      <p:ext uri="{BB962C8B-B14F-4D97-AF65-F5344CB8AC3E}">
        <p14:creationId xmlns:p14="http://schemas.microsoft.com/office/powerpoint/2010/main" val="967896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C4450A-C4F8-45E7-962A-1D0ECFB0E346}" type="slidenum">
              <a:rPr lang="en-US" smtClean="0"/>
              <a:t>3</a:t>
            </a:fld>
            <a:endParaRPr lang="en-US"/>
          </a:p>
        </p:txBody>
      </p:sp>
    </p:spTree>
    <p:extLst>
      <p:ext uri="{BB962C8B-B14F-4D97-AF65-F5344CB8AC3E}">
        <p14:creationId xmlns:p14="http://schemas.microsoft.com/office/powerpoint/2010/main" val="168789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65195" y="4650640"/>
            <a:ext cx="7329840" cy="859205"/>
          </a:xfrm>
          <a:effectLst/>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65195" y="5566870"/>
            <a:ext cx="7329840" cy="458115"/>
          </a:xfrm>
        </p:spPr>
        <p:txBody>
          <a:bodyPr>
            <a:normAutofit/>
          </a:bodyPr>
          <a:lstStyle>
            <a:lvl1pPr marL="0" indent="0" algn="l">
              <a:buNone/>
              <a:defRPr sz="2800">
                <a:solidFill>
                  <a:srgbClr val="7ABC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dirty="0"/>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443835"/>
            <a:ext cx="8229600" cy="458115"/>
          </a:xfrm>
        </p:spPr>
        <p:txBody>
          <a:bodyPr>
            <a:normAutofit/>
          </a:bodyPr>
          <a:lstStyle>
            <a:lvl1pPr algn="l">
              <a:defRPr sz="3600">
                <a:solidFill>
                  <a:srgbClr val="2A5A06"/>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2054655"/>
            <a:ext cx="8229600" cy="3918803"/>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374900"/>
            <a:ext cx="6558080" cy="763525"/>
          </a:xfrm>
        </p:spPr>
        <p:txBody>
          <a:bodyPr>
            <a:normAutofit/>
          </a:bodyPr>
          <a:lstStyle>
            <a:lvl1pPr algn="l">
              <a:defRPr sz="3600">
                <a:solidFill>
                  <a:srgbClr val="7ABC3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6558080" cy="4275740"/>
          </a:xfrm>
        </p:spPr>
        <p:txBody>
          <a:bodyPr/>
          <a:lstStyle>
            <a:lvl1pPr>
              <a:defRPr sz="28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8/25/2021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014"/>
            <a:ext cx="8229600" cy="58462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1291130"/>
            <a:ext cx="8229600" cy="532180"/>
          </a:xfrm>
        </p:spPr>
        <p:txBody>
          <a:bodyPr>
            <a:normAutofit/>
          </a:bodyPr>
          <a:lstStyle>
            <a:lvl1pPr algn="l">
              <a:defRPr sz="3600">
                <a:solidFill>
                  <a:schemeClr val="accent3">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48965" y="1882907"/>
            <a:ext cx="4040188"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48965" y="2512770"/>
            <a:ext cx="4040188"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882907"/>
            <a:ext cx="4041775" cy="639762"/>
          </a:xfrm>
        </p:spPr>
        <p:txBody>
          <a:bodyPr anchor="b"/>
          <a:lstStyle>
            <a:lvl1pPr marL="0" indent="0">
              <a:buNone/>
              <a:defRPr sz="2400" b="1">
                <a:solidFill>
                  <a:srgbClr val="7ABC3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12770"/>
            <a:ext cx="4041775" cy="3035058"/>
          </a:xfrm>
        </p:spPr>
        <p:txBody>
          <a:bodyPr/>
          <a:lstStyle>
            <a:lvl1pPr>
              <a:defRPr sz="2400">
                <a:solidFill>
                  <a:schemeClr val="accent3">
                    <a:lumMod val="50000"/>
                  </a:schemeClr>
                </a:solidFill>
              </a:defRPr>
            </a:lvl1pPr>
            <a:lvl2pPr>
              <a:defRPr sz="2000">
                <a:solidFill>
                  <a:schemeClr val="accent3">
                    <a:lumMod val="50000"/>
                  </a:schemeClr>
                </a:solidFill>
              </a:defRPr>
            </a:lvl2pPr>
            <a:lvl3pPr>
              <a:defRPr sz="1800">
                <a:solidFill>
                  <a:schemeClr val="accent3">
                    <a:lumMod val="50000"/>
                  </a:schemeClr>
                </a:solidFill>
              </a:defRPr>
            </a:lvl3pPr>
            <a:lvl4pPr>
              <a:defRPr sz="1600">
                <a:solidFill>
                  <a:schemeClr val="accent3">
                    <a:lumMod val="50000"/>
                  </a:schemeClr>
                </a:solidFill>
              </a:defRPr>
            </a:lvl4pPr>
            <a:lvl5pPr>
              <a:defRPr sz="1600">
                <a:solidFill>
                  <a:schemeClr val="accent3">
                    <a:lumMod val="50000"/>
                  </a:schemeClr>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8/25/2021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8/25/2021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8/25/2021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8/25/2021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8/25/2021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package" Target="../embeddings/_________Microsoft_Word.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29283" y="4345230"/>
            <a:ext cx="7329840" cy="859205"/>
          </a:xfrm>
        </p:spPr>
        <p:txBody>
          <a:bodyPr>
            <a:normAutofit fontScale="90000"/>
          </a:bodyPr>
          <a:lstStyle/>
          <a:p>
            <a:pPr algn="ctr">
              <a:spcBef>
                <a:spcPct val="20000"/>
              </a:spcBef>
              <a:defRPr/>
            </a:pPr>
            <a:r>
              <a:rPr lang="mn-MN" dirty="0" smtClean="0">
                <a:effectLst>
                  <a:outerShdw blurRad="38100" dist="38100" dir="2700000" algn="tl">
                    <a:srgbClr val="000000">
                      <a:alpha val="43137"/>
                    </a:srgbClr>
                  </a:outerShdw>
                </a:effectLst>
              </a:rPr>
              <a:t> </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2021 </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оны </a:t>
            </a:r>
            <a:r>
              <a:rPr lang="en-US" b="1" dirty="0" smtClean="0">
                <a:ln w="19050">
                  <a:solidFill>
                    <a:schemeClr val="tx2">
                      <a:tint val="1000"/>
                    </a:schemeClr>
                  </a:solidFill>
                  <a:prstDash val="solid"/>
                </a:ln>
                <a:effectLst>
                  <a:outerShdw blurRad="50000" dist="50800" dir="7500000" algn="tl">
                    <a:srgbClr val="000000">
                      <a:shade val="5000"/>
                      <a:alpha val="35000"/>
                    </a:srgbClr>
                  </a:outerShdw>
                </a:effectLst>
              </a:rPr>
              <a:t>2</a:t>
            </a:r>
            <a:r>
              <a:rPr lang="mn-MN" b="1" dirty="0" smtClean="0">
                <a:ln w="19050">
                  <a:solidFill>
                    <a:schemeClr val="tx2">
                      <a:tint val="1000"/>
                    </a:schemeClr>
                  </a:solidFill>
                  <a:prstDash val="solid"/>
                </a:ln>
                <a:effectLst>
                  <a:outerShdw blurRad="50000" dist="50800" dir="7500000" algn="tl">
                    <a:srgbClr val="000000">
                      <a:shade val="5000"/>
                      <a:alpha val="35000"/>
                    </a:srgbClr>
                  </a:outerShdw>
                </a:effectLst>
              </a:rPr>
              <a:t>-р сарын өргөдөл</a:t>
            </a:r>
            <a:r>
              <a:rPr lang="mn-MN" b="1" dirty="0">
                <a:ln w="19050">
                  <a:solidFill>
                    <a:schemeClr val="tx2">
                      <a:tint val="1000"/>
                    </a:schemeClr>
                  </a:solidFill>
                  <a:prstDash val="solid"/>
                </a:ln>
                <a:effectLst>
                  <a:outerShdw blurRad="50000" dist="50800" dir="7500000" algn="tl">
                    <a:srgbClr val="000000">
                      <a:shade val="5000"/>
                      <a:alpha val="35000"/>
                    </a:srgbClr>
                  </a:outerShdw>
                </a:effectLst>
              </a:rPr>
              <a:t>,</a:t>
            </a:r>
            <a:br>
              <a:rPr lang="mn-MN" b="1" dirty="0">
                <a:ln w="19050">
                  <a:solidFill>
                    <a:schemeClr val="tx2">
                      <a:tint val="1000"/>
                    </a:schemeClr>
                  </a:solidFill>
                  <a:prstDash val="solid"/>
                </a:ln>
                <a:effectLst>
                  <a:outerShdw blurRad="50000" dist="50800" dir="7500000" algn="tl">
                    <a:srgbClr val="000000">
                      <a:shade val="5000"/>
                      <a:alpha val="35000"/>
                    </a:srgbClr>
                  </a:outerShdw>
                </a:effectLst>
              </a:rPr>
            </a:br>
            <a:r>
              <a:rPr lang="mn-MN" b="1" dirty="0">
                <a:ln w="19050">
                  <a:solidFill>
                    <a:schemeClr val="tx2">
                      <a:tint val="1000"/>
                    </a:schemeClr>
                  </a:solidFill>
                  <a:prstDash val="solid"/>
                </a:ln>
                <a:effectLst>
                  <a:outerShdw blurRad="50000" dist="50800" dir="7500000" algn="tl">
                    <a:srgbClr val="000000">
                      <a:shade val="5000"/>
                      <a:alpha val="35000"/>
                    </a:srgbClr>
                  </a:outerShdw>
                </a:effectLst>
              </a:rPr>
              <a:t> гомдлын шийдвэрлэлтийн тайлан</a:t>
            </a:r>
            <a:endParaRPr lang="en-US" b="1" dirty="0">
              <a:ln w="19050">
                <a:solidFill>
                  <a:schemeClr val="tx2">
                    <a:tint val="1000"/>
                  </a:schemeClr>
                </a:solidFill>
                <a:prstDash val="solid"/>
              </a:ln>
              <a:effectLst>
                <a:outerShdw blurRad="50000" dist="50800" dir="7500000" algn="tl">
                  <a:srgbClr val="000000">
                    <a:shade val="5000"/>
                    <a:alpha val="35000"/>
                  </a:srgbClr>
                </a:outerShdw>
              </a:effectLst>
            </a:endParaRPr>
          </a:p>
        </p:txBody>
      </p:sp>
      <p:sp>
        <p:nvSpPr>
          <p:cNvPr id="3" name="Subtitle 2"/>
          <p:cNvSpPr>
            <a:spLocks noGrp="1"/>
          </p:cNvSpPr>
          <p:nvPr>
            <p:ph type="subTitle" idx="1"/>
          </p:nvPr>
        </p:nvSpPr>
        <p:spPr>
          <a:xfrm>
            <a:off x="1029283" y="5719575"/>
            <a:ext cx="7329840" cy="458115"/>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algn="ctr">
              <a:defRPr/>
            </a:pPr>
            <a:r>
              <a:rPr lang="mn-MN" sz="1800" b="1" dirty="0" smtClean="0">
                <a:ln/>
                <a:solidFill>
                  <a:schemeClr val="accent3"/>
                </a:solidFill>
                <a:latin typeface="Arial" pitchFamily="34" charset="0"/>
                <a:cs typeface="Arial" pitchFamily="34" charset="0"/>
              </a:rPr>
              <a:t>ЗАХИРГААНЫ УДИРДЛАГА, </a:t>
            </a:r>
            <a:r>
              <a:rPr lang="mn-MN" sz="1800" b="1" dirty="0">
                <a:ln/>
                <a:solidFill>
                  <a:schemeClr val="accent3"/>
                </a:solidFill>
                <a:latin typeface="Arial" pitchFamily="34" charset="0"/>
                <a:cs typeface="Arial" pitchFamily="34" charset="0"/>
              </a:rPr>
              <a:t>САНХҮҮГИЙН ХЭЛТЭС</a:t>
            </a:r>
            <a:endParaRPr lang="en-US" sz="1800" b="1" dirty="0">
              <a:ln/>
              <a:solidFill>
                <a:schemeClr val="accent3"/>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7655" y="1749245"/>
            <a:ext cx="2993096" cy="244328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1493803" y="631428"/>
            <a:ext cx="6400800" cy="765572"/>
          </a:xfrm>
          <a:prstGeom prst="rect">
            <a:avLst/>
          </a:prstGeom>
          <a:effectLst/>
        </p:spPr>
        <p:txBody>
          <a:bodyPr vert="horz" lIns="91440" tIns="45720" rIns="91440" bIns="45720" rtlCol="0"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lvl1pPr algn="l" defTabSz="914400" rtl="0" eaLnBrk="1" latinLnBrk="0" hangingPunct="1">
              <a:spcBef>
                <a:spcPct val="0"/>
              </a:spcBef>
              <a:buNone/>
              <a:defRPr sz="3600" kern="1200">
                <a:solidFill>
                  <a:srgbClr val="2A5A06"/>
                </a:solidFill>
                <a:latin typeface="+mj-lt"/>
                <a:ea typeface="+mj-ea"/>
                <a:cs typeface="+mj-cs"/>
              </a:defRPr>
            </a:lvl1pPr>
          </a:lstStyle>
          <a:p>
            <a:pPr algn="ct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r>
              <a:rPr lang="mn-MN"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УЛААНБААТАР ХОТЫН ЗАХИРАГЧИЙН АЖЛЫН АЛБА </a:t>
            </a:r>
            <a: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a:r>
            <a:br>
              <a:rPr lang="en-US" sz="21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br>
            <a:endParaRPr lang="en-US" sz="21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mn-MN" sz="2400" dirty="0">
                <a:latin typeface="Arial" panose="020B0604020202020204" pitchFamily="34" charset="0"/>
                <a:cs typeface="Arial" panose="020B0604020202020204" pitchFamily="34" charset="0"/>
              </a:rPr>
              <a:t>Нийт ирсэн  </a:t>
            </a:r>
            <a:r>
              <a:rPr lang="mn-MN" sz="2400" dirty="0" smtClean="0">
                <a:latin typeface="Arial" panose="020B0604020202020204" pitchFamily="34" charset="0"/>
                <a:cs typeface="Arial" panose="020B0604020202020204" pitchFamily="34" charset="0"/>
              </a:rPr>
              <a:t>59 </a:t>
            </a:r>
            <a:r>
              <a:rPr lang="mn-MN" sz="2400" dirty="0">
                <a:latin typeface="Arial" panose="020B0604020202020204" pitchFamily="34" charset="0"/>
                <a:cs typeface="Arial" panose="020B0604020202020204" pitchFamily="34" charset="0"/>
              </a:rPr>
              <a:t>өргөдөл, хүсэлт,  гомдлоос:</a:t>
            </a:r>
            <a:endParaRPr lang="en-US" sz="2400" dirty="0"/>
          </a:p>
        </p:txBody>
      </p:sp>
      <p:sp>
        <p:nvSpPr>
          <p:cNvPr id="3" name="Content Placeholder 2"/>
          <p:cNvSpPr>
            <a:spLocks noGrp="1"/>
          </p:cNvSpPr>
          <p:nvPr>
            <p:ph idx="1"/>
          </p:nvPr>
        </p:nvSpPr>
        <p:spPr>
          <a:xfrm>
            <a:off x="601670" y="2665475"/>
            <a:ext cx="7940660" cy="2748690"/>
          </a:xfrm>
        </p:spPr>
        <p:txBody>
          <a:bodyPr>
            <a:normAutofit fontScale="92500"/>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Хугацаанд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нь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41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буюу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70 %</a:t>
            </a:r>
          </a:p>
          <a:p>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Хугацаа хэтэрч шийдвэрлэсэн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буюу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t>
            </a:r>
          </a:p>
          <a:p>
            <a:pPr marL="0" indent="0">
              <a:buNone/>
            </a:pP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a:p>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Шийдвэрлэх шатандаа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байгаа </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18  буюу   </a:t>
            </a:r>
            <a:r>
              <a:rPr lang="en-US"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3</a:t>
            </a:r>
            <a:r>
              <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0 </a:t>
            </a:r>
            <a:r>
              <a:rPr lang="mn-MN"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a:t>
            </a:r>
            <a: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t/>
            </a:r>
            <a:br>
              <a:rPr lang="en-US" sz="2200" b="1" spc="50" dirty="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rPr>
            </a:br>
            <a:endParaRPr lang="mn-MN" sz="2200" b="1" spc="50" dirty="0" smtClean="0">
              <a:ln w="11430"/>
              <a:solidFill>
                <a:srgbClr val="2A5A06"/>
              </a:solidFill>
              <a:effectLst>
                <a:outerShdw blurRad="76200" dist="50800" dir="5400000" algn="tl" rotWithShape="0">
                  <a:srgbClr val="000000">
                    <a:alpha val="65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3309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2128720" y="69490"/>
            <a:ext cx="6558080" cy="763525"/>
          </a:xfrm>
        </p:spPr>
        <p:txBody>
          <a:bodyPr>
            <a:normAutofit/>
          </a:bodyPr>
          <a:lstStyle/>
          <a:p>
            <a:pPr algn="ctr"/>
            <a:r>
              <a:rPr lang="mn-MN" sz="2200" dirty="0">
                <a:latin typeface="Arial" panose="020B0604020202020204" pitchFamily="34" charset="0"/>
                <a:cs typeface="Arial" panose="020B0604020202020204" pitchFamily="34" charset="0"/>
              </a:rPr>
              <a:t>Өргөдөл, гомдол шийдвэрлэлтийн график </a:t>
            </a:r>
            <a:br>
              <a:rPr lang="mn-MN" sz="2200" dirty="0">
                <a:latin typeface="Arial" panose="020B0604020202020204" pitchFamily="34" charset="0"/>
                <a:cs typeface="Arial" panose="020B0604020202020204" pitchFamily="34" charset="0"/>
              </a:rPr>
            </a:br>
            <a:r>
              <a:rPr lang="mn-MN" sz="2200" dirty="0" smtClean="0">
                <a:latin typeface="Arial" panose="020B0604020202020204" pitchFamily="34" charset="0"/>
                <a:cs typeface="Arial" panose="020B0604020202020204" pitchFamily="34" charset="0"/>
              </a:rPr>
              <a:t>2021 </a:t>
            </a:r>
            <a:r>
              <a:rPr lang="mn-MN" sz="2200" dirty="0">
                <a:latin typeface="Arial" panose="020B0604020202020204" pitchFamily="34" charset="0"/>
                <a:cs typeface="Arial" panose="020B0604020202020204" pitchFamily="34" charset="0"/>
              </a:rPr>
              <a:t>оны </a:t>
            </a:r>
            <a:r>
              <a:rPr lang="mn-MN" sz="2200" dirty="0" smtClean="0">
                <a:latin typeface="Arial" panose="020B0604020202020204" pitchFamily="34" charset="0"/>
                <a:cs typeface="Arial" panose="020B0604020202020204" pitchFamily="34" charset="0"/>
              </a:rPr>
              <a:t>0</a:t>
            </a:r>
            <a:r>
              <a:rPr lang="en-US" sz="2200" dirty="0" smtClean="0">
                <a:latin typeface="Arial" panose="020B0604020202020204" pitchFamily="34" charset="0"/>
                <a:cs typeface="Arial" panose="020B0604020202020204" pitchFamily="34" charset="0"/>
              </a:rPr>
              <a:t>2</a:t>
            </a:r>
            <a:r>
              <a:rPr lang="mn-MN" sz="2200" dirty="0" smtClean="0">
                <a:latin typeface="Arial" panose="020B0604020202020204" pitchFamily="34" charset="0"/>
                <a:cs typeface="Arial" panose="020B0604020202020204" pitchFamily="34" charset="0"/>
              </a:rPr>
              <a:t>-р сар</a:t>
            </a:r>
            <a:r>
              <a:rPr lang="mn-MN" sz="2200" dirty="0">
                <a:latin typeface="Arial" panose="020B0604020202020204" pitchFamily="34" charset="0"/>
                <a:cs typeface="Arial" panose="020B0604020202020204" pitchFamily="34" charset="0"/>
              </a:rPr>
              <a:t>д</a:t>
            </a:r>
            <a:endParaRPr lang="en-US" sz="2200" dirty="0"/>
          </a:p>
        </p:txBody>
      </p:sp>
      <p:graphicFrame>
        <p:nvGraphicFramePr>
          <p:cNvPr id="7" name="Content Placeholder 3"/>
          <p:cNvGraphicFramePr>
            <a:graphicFrameLocks/>
          </p:cNvGraphicFramePr>
          <p:nvPr>
            <p:extLst>
              <p:ext uri="{D42A27DB-BD31-4B8C-83A1-F6EECF244321}">
                <p14:modId xmlns:p14="http://schemas.microsoft.com/office/powerpoint/2010/main" val="2141761802"/>
              </p:ext>
            </p:extLst>
          </p:nvPr>
        </p:nvGraphicFramePr>
        <p:xfrm>
          <a:off x="1525637" y="3887115"/>
          <a:ext cx="7016691" cy="1812293"/>
        </p:xfrm>
        <a:graphic>
          <a:graphicData uri="http://schemas.openxmlformats.org/drawingml/2006/table">
            <a:tbl>
              <a:tblPr firstRow="1" bandRow="1">
                <a:tableStyleId>{5C22544A-7EE6-4342-B048-85BDC9FD1C3A}</a:tableStyleId>
              </a:tblPr>
              <a:tblGrid>
                <a:gridCol w="2893657">
                  <a:extLst>
                    <a:ext uri="{9D8B030D-6E8A-4147-A177-3AD203B41FA5}">
                      <a16:colId xmlns:a16="http://schemas.microsoft.com/office/drawing/2014/main" val="20000"/>
                    </a:ext>
                  </a:extLst>
                </a:gridCol>
                <a:gridCol w="1276295">
                  <a:extLst>
                    <a:ext uri="{9D8B030D-6E8A-4147-A177-3AD203B41FA5}">
                      <a16:colId xmlns:a16="http://schemas.microsoft.com/office/drawing/2014/main" val="20001"/>
                    </a:ext>
                  </a:extLst>
                </a:gridCol>
                <a:gridCol w="1196140">
                  <a:extLst>
                    <a:ext uri="{9D8B030D-6E8A-4147-A177-3AD203B41FA5}">
                      <a16:colId xmlns:a16="http://schemas.microsoft.com/office/drawing/2014/main" val="20002"/>
                    </a:ext>
                  </a:extLst>
                </a:gridCol>
                <a:gridCol w="1650599">
                  <a:extLst>
                    <a:ext uri="{9D8B030D-6E8A-4147-A177-3AD203B41FA5}">
                      <a16:colId xmlns:a16="http://schemas.microsoft.com/office/drawing/2014/main" val="20003"/>
                    </a:ext>
                  </a:extLst>
                </a:gridCol>
              </a:tblGrid>
              <a:tr h="544078">
                <a:tc gridSpan="4">
                  <a:txBody>
                    <a:bodyPr/>
                    <a:lstStyle/>
                    <a:p>
                      <a:pPr algn="ctr"/>
                      <a:r>
                        <a:rPr lang="mn-MN" sz="1600" b="1" dirty="0" smtClean="0">
                          <a:solidFill>
                            <a:srgbClr val="2A5A06"/>
                          </a:solidFill>
                          <a:latin typeface="Arial" panose="020B0604020202020204" pitchFamily="34" charset="0"/>
                          <a:cs typeface="Arial" panose="020B0604020202020204" pitchFamily="34" charset="0"/>
                        </a:rPr>
                        <a:t>Өргөдөл, гомдлын шийдвэрлэлтийн  дундаж хугацаа:</a:t>
                      </a:r>
                      <a:endParaRPr lang="en-US" sz="1600" b="1" dirty="0">
                        <a:solidFill>
                          <a:srgbClr val="2A5A06"/>
                        </a:solidFill>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71368">
                <a:tc>
                  <a:txBody>
                    <a:bodyPr/>
                    <a:lstStyle/>
                    <a:p>
                      <a:pPr algn="ctr"/>
                      <a:r>
                        <a:rPr lang="mn-MN" sz="1400" b="0" dirty="0" smtClean="0">
                          <a:solidFill>
                            <a:srgbClr val="2A5A06"/>
                          </a:solidFill>
                          <a:latin typeface="Arial" panose="020B0604020202020204" pitchFamily="34" charset="0"/>
                          <a:cs typeface="Arial" panose="020B0604020202020204" pitchFamily="34" charset="0"/>
                        </a:rPr>
                        <a:t>Дундаж</a:t>
                      </a:r>
                      <a:r>
                        <a:rPr lang="mn-MN" sz="1400" b="0" baseline="0" dirty="0" smtClean="0">
                          <a:solidFill>
                            <a:srgbClr val="2A5A06"/>
                          </a:solidFill>
                          <a:latin typeface="Arial" panose="020B0604020202020204" pitchFamily="34" charset="0"/>
                          <a:cs typeface="Arial" panose="020B0604020202020204" pitchFamily="34" charset="0"/>
                        </a:rPr>
                        <a:t>  хугацаа </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Хоног </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Цаг</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минут</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1"/>
                  </a:ext>
                </a:extLst>
              </a:tr>
              <a:tr h="796847">
                <a:tc>
                  <a:txBody>
                    <a:bodyPr/>
                    <a:lstStyle/>
                    <a:p>
                      <a:pPr marL="0" indent="0" algn="ctr">
                        <a:buNone/>
                      </a:pPr>
                      <a:r>
                        <a:rPr lang="mn-MN" sz="1400" b="0" dirty="0" smtClean="0">
                          <a:solidFill>
                            <a:srgbClr val="2A5A06"/>
                          </a:solidFill>
                          <a:latin typeface="Arial" panose="020B0604020202020204" pitchFamily="34" charset="0"/>
                          <a:cs typeface="Arial" panose="020B0604020202020204" pitchFamily="34" charset="0"/>
                        </a:rPr>
                        <a:t>2021 оны </a:t>
                      </a:r>
                    </a:p>
                    <a:p>
                      <a:pPr marL="0" indent="0" algn="ctr">
                        <a:buNone/>
                      </a:pPr>
                      <a:r>
                        <a:rPr lang="en-US" sz="1400" b="0" dirty="0" smtClean="0">
                          <a:solidFill>
                            <a:srgbClr val="2A5A06"/>
                          </a:solidFill>
                          <a:latin typeface="Arial" panose="020B0604020202020204" pitchFamily="34" charset="0"/>
                          <a:cs typeface="Arial" panose="020B0604020202020204" pitchFamily="34" charset="0"/>
                        </a:rPr>
                        <a:t>2</a:t>
                      </a:r>
                      <a:r>
                        <a:rPr lang="mn-MN" sz="1400" b="0" dirty="0" smtClean="0">
                          <a:solidFill>
                            <a:srgbClr val="2A5A06"/>
                          </a:solidFill>
                          <a:latin typeface="Arial" panose="020B0604020202020204" pitchFamily="34" charset="0"/>
                          <a:cs typeface="Arial" panose="020B0604020202020204" pitchFamily="34" charset="0"/>
                        </a:rPr>
                        <a:t>-р сард</a:t>
                      </a:r>
                      <a:r>
                        <a:rPr lang="mn-MN" sz="1400" b="0" baseline="0" dirty="0" smtClean="0">
                          <a:solidFill>
                            <a:srgbClr val="2A5A06"/>
                          </a:solidFill>
                          <a:latin typeface="Arial" panose="020B0604020202020204" pitchFamily="34" charset="0"/>
                          <a:cs typeface="Arial" panose="020B0604020202020204" pitchFamily="34" charset="0"/>
                        </a:rPr>
                        <a:t>-41</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16</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8</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tc>
                  <a:txBody>
                    <a:bodyPr/>
                    <a:lstStyle/>
                    <a:p>
                      <a:pPr algn="ctr"/>
                      <a:r>
                        <a:rPr lang="mn-MN" sz="1400" b="0" dirty="0" smtClean="0">
                          <a:solidFill>
                            <a:srgbClr val="2A5A06"/>
                          </a:solidFill>
                          <a:latin typeface="Arial" panose="020B0604020202020204" pitchFamily="34" charset="0"/>
                          <a:cs typeface="Arial" panose="020B0604020202020204" pitchFamily="34" charset="0"/>
                        </a:rPr>
                        <a:t>4</a:t>
                      </a:r>
                      <a:endParaRPr lang="en-US" sz="1400" b="0" dirty="0">
                        <a:solidFill>
                          <a:srgbClr val="2A5A0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tcPr>
                </a:tc>
                <a:extLst>
                  <a:ext uri="{0D108BD9-81ED-4DB2-BD59-A6C34878D82A}">
                    <a16:rowId xmlns:a16="http://schemas.microsoft.com/office/drawing/2014/main" val="10003"/>
                  </a:ext>
                </a:extLst>
              </a:tr>
            </a:tbl>
          </a:graphicData>
        </a:graphic>
      </p:graphicFrame>
      <p:graphicFrame>
        <p:nvGraphicFramePr>
          <p:cNvPr id="5" name="Chart 4"/>
          <p:cNvGraphicFramePr/>
          <p:nvPr>
            <p:extLst>
              <p:ext uri="{D42A27DB-BD31-4B8C-83A1-F6EECF244321}">
                <p14:modId xmlns:p14="http://schemas.microsoft.com/office/powerpoint/2010/main" val="1776285320"/>
              </p:ext>
            </p:extLst>
          </p:nvPr>
        </p:nvGraphicFramePr>
        <p:xfrm>
          <a:off x="1525637" y="825362"/>
          <a:ext cx="7016692" cy="281085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101633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1319" y="449851"/>
            <a:ext cx="6558080" cy="763525"/>
          </a:xfrm>
        </p:spPr>
        <p:txBody>
          <a:bodyPr>
            <a:normAutofit fontScale="90000"/>
          </a:bodyPr>
          <a:lstStyle/>
          <a:p>
            <a:pPr algn="ctr"/>
            <a:r>
              <a:rPr lang="mn-MN" sz="2400" b="1" dirty="0">
                <a:solidFill>
                  <a:srgbClr val="2A5A06"/>
                </a:solidFill>
                <a:latin typeface="Arial" panose="020B0604020202020204" pitchFamily="34" charset="0"/>
                <a:cs typeface="Arial" panose="020B0604020202020204" pitchFamily="34" charset="0"/>
              </a:rPr>
              <a:t>Өргөдөл, гомдлын </a:t>
            </a:r>
            <a:r>
              <a:rPr lang="mn-MN" sz="2400" b="1" dirty="0" smtClean="0">
                <a:solidFill>
                  <a:srgbClr val="2A5A06"/>
                </a:solidFill>
                <a:latin typeface="Arial" panose="020B0604020202020204" pitchFamily="34" charset="0"/>
                <a:cs typeface="Arial" panose="020B0604020202020204" pitchFamily="34" charset="0"/>
              </a:rPr>
              <a:t>шийдвэрлэлтийн    </a:t>
            </a:r>
            <a:r>
              <a:rPr lang="mn-MN" sz="2400" b="1" dirty="0">
                <a:solidFill>
                  <a:srgbClr val="2A5A06"/>
                </a:solidFill>
                <a:latin typeface="Arial" panose="020B0604020202020204" pitchFamily="34" charset="0"/>
                <a:cs typeface="Arial" panose="020B0604020202020204" pitchFamily="34" charset="0"/>
              </a:rPr>
              <a:t>нэгдсэн тайлан (хэлтсээр</a:t>
            </a:r>
            <a:r>
              <a:rPr lang="mn-MN" sz="2400" b="1" dirty="0" smtClean="0">
                <a:solidFill>
                  <a:srgbClr val="2A5A06"/>
                </a:solidFill>
                <a:latin typeface="Arial" panose="020B0604020202020204" pitchFamily="34" charset="0"/>
                <a:cs typeface="Arial" panose="020B0604020202020204" pitchFamily="34" charset="0"/>
              </a:rPr>
              <a:t>)</a:t>
            </a:r>
            <a:endParaRPr lang="en-US" dirty="0">
              <a:solidFill>
                <a:srgbClr val="2A5A06"/>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023475894"/>
              </p:ext>
            </p:extLst>
          </p:nvPr>
        </p:nvGraphicFramePr>
        <p:xfrm>
          <a:off x="448965" y="1443835"/>
          <a:ext cx="8246071" cy="4733855"/>
        </p:xfrm>
        <a:graphic>
          <a:graphicData uri="http://schemas.openxmlformats.org/drawingml/2006/table">
            <a:tbl>
              <a:tblPr firstRow="1" firstCol="1" bandRow="1">
                <a:tableStyleId>{5C22544A-7EE6-4342-B048-85BDC9FD1C3A}</a:tableStyleId>
              </a:tblPr>
              <a:tblGrid>
                <a:gridCol w="477486">
                  <a:extLst>
                    <a:ext uri="{9D8B030D-6E8A-4147-A177-3AD203B41FA5}">
                      <a16:colId xmlns:a16="http://schemas.microsoft.com/office/drawing/2014/main" val="20000"/>
                    </a:ext>
                  </a:extLst>
                </a:gridCol>
                <a:gridCol w="3492844">
                  <a:extLst>
                    <a:ext uri="{9D8B030D-6E8A-4147-A177-3AD203B41FA5}">
                      <a16:colId xmlns:a16="http://schemas.microsoft.com/office/drawing/2014/main" val="20001"/>
                    </a:ext>
                  </a:extLst>
                </a:gridCol>
                <a:gridCol w="610820">
                  <a:extLst>
                    <a:ext uri="{9D8B030D-6E8A-4147-A177-3AD203B41FA5}">
                      <a16:colId xmlns:a16="http://schemas.microsoft.com/office/drawing/2014/main" val="20002"/>
                    </a:ext>
                  </a:extLst>
                </a:gridCol>
                <a:gridCol w="458115">
                  <a:extLst>
                    <a:ext uri="{9D8B030D-6E8A-4147-A177-3AD203B41FA5}">
                      <a16:colId xmlns:a16="http://schemas.microsoft.com/office/drawing/2014/main" val="20003"/>
                    </a:ext>
                  </a:extLst>
                </a:gridCol>
                <a:gridCol w="610820">
                  <a:extLst>
                    <a:ext uri="{9D8B030D-6E8A-4147-A177-3AD203B41FA5}">
                      <a16:colId xmlns:a16="http://schemas.microsoft.com/office/drawing/2014/main" val="20004"/>
                    </a:ext>
                  </a:extLst>
                </a:gridCol>
                <a:gridCol w="610820">
                  <a:extLst>
                    <a:ext uri="{9D8B030D-6E8A-4147-A177-3AD203B41FA5}">
                      <a16:colId xmlns:a16="http://schemas.microsoft.com/office/drawing/2014/main" val="20005"/>
                    </a:ext>
                  </a:extLst>
                </a:gridCol>
                <a:gridCol w="610820">
                  <a:extLst>
                    <a:ext uri="{9D8B030D-6E8A-4147-A177-3AD203B41FA5}">
                      <a16:colId xmlns:a16="http://schemas.microsoft.com/office/drawing/2014/main" val="20006"/>
                    </a:ext>
                  </a:extLst>
                </a:gridCol>
                <a:gridCol w="695099">
                  <a:extLst>
                    <a:ext uri="{9D8B030D-6E8A-4147-A177-3AD203B41FA5}">
                      <a16:colId xmlns:a16="http://schemas.microsoft.com/office/drawing/2014/main" val="20007"/>
                    </a:ext>
                  </a:extLst>
                </a:gridCol>
                <a:gridCol w="679247">
                  <a:extLst>
                    <a:ext uri="{9D8B030D-6E8A-4147-A177-3AD203B41FA5}">
                      <a16:colId xmlns:a16="http://schemas.microsoft.com/office/drawing/2014/main" val="20008"/>
                    </a:ext>
                  </a:extLst>
                </a:gridCol>
              </a:tblGrid>
              <a:tr h="305410">
                <a:tc rowSpan="2">
                  <a:txBody>
                    <a:bodyPr/>
                    <a:lstStyle/>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endParaRPr lang="mn-MN" sz="1400" b="1" dirty="0" smtClean="0">
                        <a:solidFill>
                          <a:srgbClr val="2A5A06"/>
                        </a:solidFill>
                        <a:effectLst/>
                      </a:endParaRPr>
                    </a:p>
                    <a:p>
                      <a:pPr marL="0" marR="0" algn="ctr">
                        <a:spcBef>
                          <a:spcPts val="0"/>
                        </a:spcBef>
                        <a:spcAft>
                          <a:spcPts val="0"/>
                        </a:spcAft>
                      </a:pPr>
                      <a:r>
                        <a:rPr lang="mn-MN" sz="1400" b="1" dirty="0" smtClean="0">
                          <a:solidFill>
                            <a:srgbClr val="2A5A06"/>
                          </a:solidFill>
                          <a:effectLst/>
                        </a:rPr>
                        <a:t>№</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Хэлтэс</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rowSpan="2">
                  <a:txBody>
                    <a:bodyPr/>
                    <a:lstStyle/>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 </a:t>
                      </a:r>
                      <a:endParaRPr lang="en-US" sz="1400" b="1" dirty="0">
                        <a:solidFill>
                          <a:srgbClr val="2A5A06"/>
                        </a:solidFill>
                        <a:effectLst/>
                      </a:endParaRPr>
                    </a:p>
                    <a:p>
                      <a:pPr marL="0" marR="0" algn="ctr">
                        <a:spcBef>
                          <a:spcPts val="0"/>
                        </a:spcBef>
                        <a:spcAft>
                          <a:spcPts val="0"/>
                        </a:spcAft>
                      </a:pPr>
                      <a:r>
                        <a:rPr lang="mn-MN" sz="1400" b="1" dirty="0">
                          <a:solidFill>
                            <a:srgbClr val="2A5A06"/>
                          </a:solidFill>
                          <a:effectLst/>
                        </a:rPr>
                        <a:t>Нийт</a:t>
                      </a:r>
                      <a:endParaRPr lang="en-US" sz="1400" b="1" dirty="0">
                        <a:solidFill>
                          <a:srgbClr val="2A5A06"/>
                        </a:solidFill>
                        <a:effectLst/>
                        <a:latin typeface="Arial Mo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gridSpan="2">
                  <a:txBody>
                    <a:bodyPr/>
                    <a:lstStyle/>
                    <a:p>
                      <a:pPr marL="0" marR="0" algn="ctr">
                        <a:spcBef>
                          <a:spcPts val="0"/>
                        </a:spcBef>
                        <a:spcAft>
                          <a:spcPts val="0"/>
                        </a:spcAft>
                      </a:pPr>
                      <a:r>
                        <a:rPr lang="mn-MN" sz="1100" dirty="0">
                          <a:solidFill>
                            <a:srgbClr val="2A5A06"/>
                          </a:solidFill>
                          <a:effectLst/>
                        </a:rPr>
                        <a:t>Хяналтанд</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gridSpan="4">
                  <a:txBody>
                    <a:bodyPr/>
                    <a:lstStyle/>
                    <a:p>
                      <a:pPr marL="0" marR="0" algn="ctr">
                        <a:spcBef>
                          <a:spcPts val="0"/>
                        </a:spcBef>
                        <a:spcAft>
                          <a:spcPts val="0"/>
                        </a:spcAft>
                      </a:pPr>
                      <a:r>
                        <a:rPr lang="mn-MN" sz="1100" dirty="0">
                          <a:solidFill>
                            <a:srgbClr val="2A5A06"/>
                          </a:solidFill>
                          <a:effectLst/>
                        </a:rPr>
                        <a:t>Шийдвэрлэж хариу өгсөн</a:t>
                      </a:r>
                      <a:endParaRPr lang="en-US" sz="1200" dirty="0">
                        <a:solidFill>
                          <a:srgbClr val="2A5A06"/>
                        </a:solidFill>
                        <a:effectLst/>
                        <a:latin typeface="Arial Mon"/>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18892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gn="ctr">
                        <a:spcBef>
                          <a:spcPts val="0"/>
                        </a:spcBef>
                        <a:spcAft>
                          <a:spcPts val="0"/>
                        </a:spcAft>
                      </a:pPr>
                      <a:r>
                        <a:rPr lang="mn-MN" sz="1200" b="1" dirty="0">
                          <a:solidFill>
                            <a:srgbClr val="2A5A06"/>
                          </a:solidFill>
                          <a:effectLst/>
                        </a:rPr>
                        <a:t>Хугацаандаа байгаа</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Хувь </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 </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Хугацаандаа шийдвэрлэсэн </a:t>
                      </a:r>
                      <a:endParaRPr lang="en-US" sz="2000" b="1" dirty="0">
                        <a:solidFill>
                          <a:srgbClr val="2A5A06"/>
                        </a:solidFill>
                        <a:effectLst/>
                      </a:endParaRPr>
                    </a:p>
                    <a:p>
                      <a:pPr marL="71755" marR="71755" algn="ctr">
                        <a:spcBef>
                          <a:spcPts val="0"/>
                        </a:spcBef>
                        <a:spcAft>
                          <a:spcPts val="0"/>
                        </a:spcAft>
                      </a:pPr>
                      <a:r>
                        <a:rPr lang="mn-MN" sz="1200" b="1" dirty="0">
                          <a:solidFill>
                            <a:srgbClr val="2A5A06"/>
                          </a:solidFill>
                          <a:effectLst/>
                        </a:rPr>
                        <a:t>хувь</a:t>
                      </a:r>
                      <a:endParaRPr lang="en-US" sz="2000" b="1" dirty="0">
                        <a:solidFill>
                          <a:srgbClr val="2A5A06"/>
                        </a:solidFill>
                        <a:effectLst/>
                        <a:latin typeface="Arial Mon"/>
                        <a:ea typeface="Times New Roman"/>
                        <a:cs typeface="Times New Roman"/>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71755" marR="71755" algn="ctr">
                        <a:spcBef>
                          <a:spcPts val="0"/>
                        </a:spcBef>
                        <a:spcAft>
                          <a:spcPts val="0"/>
                        </a:spcAft>
                      </a:pPr>
                      <a:r>
                        <a:rPr lang="mn-MN" sz="1200" b="1" dirty="0">
                          <a:solidFill>
                            <a:srgbClr val="2A5A06"/>
                          </a:solidFill>
                          <a:effectLst/>
                        </a:rPr>
                        <a:t>Хугацаа хэтэрч шийдвэрлэсэн  хувь</a:t>
                      </a:r>
                      <a:endParaRPr lang="en-US" sz="2000" b="1" dirty="0">
                        <a:solidFill>
                          <a:srgbClr val="2A5A06"/>
                        </a:solidFill>
                        <a:effectLst/>
                        <a:latin typeface="Arial Mon"/>
                        <a:ea typeface="Times New Roman"/>
                        <a:cs typeface="Times New Roman"/>
                      </a:endParaRPr>
                    </a:p>
                  </a:txBody>
                  <a:tcPr marL="68580" marR="68580" marT="0" marB="0"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1"/>
                  </a:ext>
                </a:extLst>
              </a:tr>
              <a:tr h="370149">
                <a:tc>
                  <a:txBody>
                    <a:bodyPr/>
                    <a:lstStyle/>
                    <a:p>
                      <a:pPr algn="ctr" fontAlgn="ctr"/>
                      <a:r>
                        <a:rPr lang="en-US" sz="12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Захиргааны удирдлага, санхүүгийн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smtClean="0">
                          <a:solidFill>
                            <a:srgbClr val="2A5A06"/>
                          </a:solidFill>
                          <a:effectLst/>
                          <a:latin typeface="Arial" panose="020B0604020202020204" pitchFamily="34" charset="0"/>
                        </a:rPr>
                        <a:t>1</a:t>
                      </a: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9</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80.00%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2"/>
                  </a:ext>
                </a:extLst>
              </a:tr>
              <a:tr h="437576">
                <a:tc>
                  <a:txBody>
                    <a:bodyPr/>
                    <a:lstStyle/>
                    <a:p>
                      <a:pPr algn="ctr" fontAlgn="ctr"/>
                      <a:r>
                        <a:rPr lang="en-US" sz="12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dirty="0" smtClean="0">
                          <a:solidFill>
                            <a:srgbClr val="2A5A06"/>
                          </a:solidFill>
                          <a:effectLst/>
                          <a:latin typeface="Arial" panose="020B0604020202020204" pitchFamily="34" charset="0"/>
                        </a:rPr>
                        <a:t>Хотын инженерийн байгууламжийн хэлтэс </a:t>
                      </a:r>
                      <a:endParaRPr lang="mn-MN"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13</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3</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27.27%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72.73%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3"/>
                  </a:ext>
                </a:extLst>
              </a:tr>
              <a:tr h="446635">
                <a:tc>
                  <a:txBody>
                    <a:bodyPr/>
                    <a:lstStyle/>
                    <a:p>
                      <a:pPr algn="ctr" fontAlgn="ctr"/>
                      <a:r>
                        <a:rPr lang="en-US" sz="12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mn-MN" sz="1200" b="1" i="0" u="none" strike="noStrike" dirty="0" smtClean="0">
                          <a:solidFill>
                            <a:srgbClr val="2A5A06"/>
                          </a:solidFill>
                          <a:effectLst/>
                          <a:latin typeface="Arial" panose="020B0604020202020204" pitchFamily="34" charset="0"/>
                        </a:rPr>
                        <a:t>Хүнс үйлдвэрлэл, худалдаа үйлчилгээний хэлтэс</a:t>
                      </a:r>
                      <a:endParaRPr lang="mn-MN"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15</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3</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26.92%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12</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73.08%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4"/>
                  </a:ext>
                </a:extLst>
              </a:tr>
              <a:tr h="446005">
                <a:tc>
                  <a:txBody>
                    <a:bodyPr/>
                    <a:lstStyle/>
                    <a:p>
                      <a:pPr algn="ctr" fontAlgn="ctr"/>
                      <a:r>
                        <a:rPr lang="en-US" sz="12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Хотын тохижилт, цэцэрлэгжүүлэлтийн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5"/>
                  </a:ext>
                </a:extLst>
              </a:tr>
              <a:tr h="521861">
                <a:tc>
                  <a:txBody>
                    <a:bodyPr/>
                    <a:lstStyle/>
                    <a:p>
                      <a:pPr algn="ctr" fontAlgn="ctr"/>
                      <a:r>
                        <a:rPr lang="en-US" sz="12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a:solidFill>
                            <a:srgbClr val="2A5A06"/>
                          </a:solidFill>
                          <a:effectLst/>
                          <a:latin typeface="Arial" panose="020B0604020202020204" pitchFamily="34" charset="0"/>
                        </a:rPr>
                        <a:t>Хог хаягдлын удирдлага, зохицуулалтын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6</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16.67%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75.00%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382464376"/>
                  </a:ext>
                </a:extLst>
              </a:tr>
              <a:tr h="521861">
                <a:tc>
                  <a:txBody>
                    <a:bodyPr/>
                    <a:lstStyle/>
                    <a:p>
                      <a:pPr algn="ctr" fontAlgn="ctr"/>
                      <a:r>
                        <a:rPr lang="en-US" sz="12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l" fontAlgn="ctr"/>
                      <a:r>
                        <a:rPr lang="mn-MN" sz="1200" b="1" i="0" u="none" strike="noStrike" dirty="0">
                          <a:solidFill>
                            <a:srgbClr val="2A5A06"/>
                          </a:solidFill>
                          <a:effectLst/>
                          <a:latin typeface="Arial" panose="020B0604020202020204" pitchFamily="34" charset="0"/>
                        </a:rPr>
                        <a:t>Дотоод хяналтын хэлтэс</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5</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40.00%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a:solidFill>
                            <a:srgbClr val="2A5A06"/>
                          </a:solidFill>
                          <a:effectLst/>
                          <a:latin typeface="Arial" panose="020B0604020202020204" pitchFamily="34" charset="0"/>
                        </a:rPr>
                        <a:t>60.00%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en-US" sz="1200" b="1" i="0" u="none" strike="noStrike" dirty="0">
                          <a:solidFill>
                            <a:srgbClr val="2A5A06"/>
                          </a:solidFill>
                          <a:effectLst/>
                          <a:latin typeface="Arial" panose="020B0604020202020204" pitchFamily="34" charset="0"/>
                        </a:rPr>
                        <a:t>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6"/>
                  </a:ext>
                </a:extLst>
              </a:tr>
              <a:tr h="495438">
                <a:tc gridSpan="2">
                  <a:txBody>
                    <a:bodyPr/>
                    <a:lstStyle/>
                    <a:p>
                      <a:pPr algn="ctr" fontAlgn="ctr"/>
                      <a:r>
                        <a:rPr lang="mn-MN" sz="1200" b="1" i="0" u="none" strike="noStrike">
                          <a:solidFill>
                            <a:srgbClr val="2A5A06"/>
                          </a:solidFill>
                          <a:effectLst/>
                          <a:latin typeface="Arial" panose="020B0604020202020204" pitchFamily="34" charset="0"/>
                        </a:rPr>
                        <a:t>Нийт</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hMerge="1">
                  <a:txBody>
                    <a:bodyPr/>
                    <a:lstStyle/>
                    <a:p>
                      <a:endParaRPr lang="en-US"/>
                    </a:p>
                  </a:txBody>
                  <a:tcPr/>
                </a:tc>
                <a:tc>
                  <a:txBody>
                    <a:bodyPr/>
                    <a:lstStyle/>
                    <a:p>
                      <a:pPr algn="ctr" fontAlgn="ctr"/>
                      <a:r>
                        <a:rPr lang="mn-MN" sz="1200" b="1" i="0" u="none" strike="noStrike" dirty="0" smtClean="0">
                          <a:solidFill>
                            <a:srgbClr val="2A5A06"/>
                          </a:solidFill>
                          <a:effectLst/>
                          <a:latin typeface="Arial" panose="020B0604020202020204" pitchFamily="34" charset="0"/>
                        </a:rPr>
                        <a:t>59</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17</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29.31</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41</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70,69</a:t>
                      </a:r>
                      <a:r>
                        <a:rPr lang="en-US" sz="1200" b="1" i="0" u="none" strike="noStrike" dirty="0" smtClean="0">
                          <a:solidFill>
                            <a:srgbClr val="2A5A06"/>
                          </a:solidFill>
                          <a:effectLst/>
                          <a:latin typeface="Arial" panose="020B0604020202020204" pitchFamily="34" charset="0"/>
                        </a:rPr>
                        <a:t>%</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algn="ctr" fontAlgn="ctr"/>
                      <a:r>
                        <a:rPr lang="mn-MN" sz="1200" b="1" i="0" u="none" strike="noStrike" dirty="0" smtClean="0">
                          <a:solidFill>
                            <a:srgbClr val="2A5A06"/>
                          </a:solidFill>
                          <a:effectLst/>
                          <a:latin typeface="Arial" panose="020B0604020202020204" pitchFamily="34" charset="0"/>
                        </a:rPr>
                        <a:t>0</a:t>
                      </a:r>
                      <a:endParaRPr lang="en-US" sz="1200" b="1" i="0" u="none" strike="noStrike" dirty="0">
                        <a:solidFill>
                          <a:srgbClr val="2A5A06"/>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A5A06"/>
                          </a:solidFill>
                          <a:effectLst/>
                          <a:uLnTx/>
                          <a:uFillTx/>
                          <a:latin typeface="Arial" panose="020B0604020202020204" pitchFamily="34" charset="0"/>
                          <a:ea typeface="+mn-ea"/>
                          <a:cs typeface="+mn-cs"/>
                        </a:rPr>
                        <a:t>0.00%</a:t>
                      </a:r>
                      <a:endParaRPr kumimoji="0" lang="en-US" sz="1200" b="1" i="0" u="none" strike="noStrike" kern="1200" cap="none" spc="0" normalizeH="0" baseline="0" noProof="0" dirty="0">
                        <a:ln>
                          <a:noFill/>
                        </a:ln>
                        <a:solidFill>
                          <a:srgbClr val="2A5A06"/>
                        </a:solidFill>
                        <a:effectLst/>
                        <a:uLnTx/>
                        <a:uFillTx/>
                        <a:latin typeface="Arial" panose="020B060402020202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0800000" scaled="1"/>
                      <a:tileRect/>
                    </a:gra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35283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7080" y="527605"/>
            <a:ext cx="7482545" cy="763525"/>
          </a:xfrm>
        </p:spPr>
        <p:txBody>
          <a:bodyPr>
            <a:normAutofit/>
          </a:bodyPr>
          <a:lstStyle/>
          <a:p>
            <a:pPr algn="ctr"/>
            <a:r>
              <a:rPr lang="mn-MN" sz="2400" dirty="0" smtClean="0">
                <a:solidFill>
                  <a:srgbClr val="2A5A06"/>
                </a:solidFill>
                <a:latin typeface="Arial" pitchFamily="34" charset="0"/>
                <a:cs typeface="Arial" pitchFamily="34" charset="0"/>
              </a:rPr>
              <a:t>2021 оны 0</a:t>
            </a:r>
            <a:r>
              <a:rPr lang="en-US" sz="2400" dirty="0" smtClean="0">
                <a:solidFill>
                  <a:srgbClr val="2A5A06"/>
                </a:solidFill>
                <a:latin typeface="Arial" pitchFamily="34" charset="0"/>
                <a:cs typeface="Arial" pitchFamily="34" charset="0"/>
              </a:rPr>
              <a:t>2</a:t>
            </a:r>
            <a:r>
              <a:rPr lang="mn-MN" sz="2400" dirty="0" smtClean="0">
                <a:solidFill>
                  <a:srgbClr val="2A5A06"/>
                </a:solidFill>
                <a:latin typeface="Arial" pitchFamily="34" charset="0"/>
                <a:cs typeface="Arial" pitchFamily="34" charset="0"/>
              </a:rPr>
              <a:t>-р сард </a:t>
            </a:r>
            <a:r>
              <a:rPr lang="mn-MN" sz="2400" dirty="0">
                <a:solidFill>
                  <a:srgbClr val="2A5A06"/>
                </a:solidFill>
                <a:latin typeface="Arial" pitchFamily="34" charset="0"/>
                <a:cs typeface="Arial" pitchFamily="34" charset="0"/>
              </a:rPr>
              <a:t>хандсан гол асуудлууд</a:t>
            </a:r>
            <a:endParaRPr lang="en-US" sz="2400" dirty="0">
              <a:solidFill>
                <a:srgbClr val="2A5A06"/>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03398862"/>
              </p:ext>
            </p:extLst>
          </p:nvPr>
        </p:nvGraphicFramePr>
        <p:xfrm>
          <a:off x="1212490" y="4160532"/>
          <a:ext cx="3512215" cy="2284844"/>
        </p:xfrm>
        <a:graphic>
          <a:graphicData uri="http://schemas.openxmlformats.org/presentationml/2006/ole">
            <mc:AlternateContent xmlns:mc="http://schemas.openxmlformats.org/markup-compatibility/2006">
              <mc:Choice xmlns:v="urn:schemas-microsoft-com:vml" Requires="v">
                <p:oleObj spid="_x0000_s2116" name="Document" r:id="rId3" imgW="5921912" imgH="3423072" progId="Word.Document.12">
                  <p:embed/>
                </p:oleObj>
              </mc:Choice>
              <mc:Fallback>
                <p:oleObj name="Document" r:id="rId3" imgW="5921912" imgH="3423072" progId="Word.Document.12">
                  <p:embed/>
                  <p:pic>
                    <p:nvPicPr>
                      <p:cNvPr id="0" name="Object 3"/>
                      <p:cNvPicPr>
                        <a:picLocks noChangeAspect="1" noChangeArrowheads="1"/>
                      </p:cNvPicPr>
                      <p:nvPr/>
                    </p:nvPicPr>
                    <p:blipFill>
                      <a:blip r:embed="rId4"/>
                      <a:srcRect/>
                      <a:stretch>
                        <a:fillRect/>
                      </a:stretch>
                    </p:blipFill>
                    <p:spPr bwMode="auto">
                      <a:xfrm>
                        <a:off x="1212490" y="4160532"/>
                        <a:ext cx="3512215" cy="2284844"/>
                      </a:xfrm>
                      <a:prstGeom prst="rect">
                        <a:avLst/>
                      </a:prstGeom>
                      <a:noFill/>
                      <a:ln>
                        <a:noFill/>
                      </a:ln>
                    </p:spPr>
                  </p:pic>
                </p:oleObj>
              </mc:Fallback>
            </mc:AlternateContent>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236704459"/>
              </p:ext>
            </p:extLst>
          </p:nvPr>
        </p:nvGraphicFramePr>
        <p:xfrm>
          <a:off x="880450" y="1443835"/>
          <a:ext cx="7814586" cy="4864049"/>
        </p:xfrm>
        <a:graphic>
          <a:graphicData uri="http://schemas.openxmlformats.org/drawingml/2006/table">
            <a:tbl>
              <a:tblPr>
                <a:tableStyleId>{5C22544A-7EE6-4342-B048-85BDC9FD1C3A}</a:tableStyleId>
              </a:tblPr>
              <a:tblGrid>
                <a:gridCol w="562201">
                  <a:extLst>
                    <a:ext uri="{9D8B030D-6E8A-4147-A177-3AD203B41FA5}">
                      <a16:colId xmlns:a16="http://schemas.microsoft.com/office/drawing/2014/main" val="20000"/>
                    </a:ext>
                  </a:extLst>
                </a:gridCol>
                <a:gridCol w="5267219">
                  <a:extLst>
                    <a:ext uri="{9D8B030D-6E8A-4147-A177-3AD203B41FA5}">
                      <a16:colId xmlns:a16="http://schemas.microsoft.com/office/drawing/2014/main" val="20001"/>
                    </a:ext>
                  </a:extLst>
                </a:gridCol>
                <a:gridCol w="916230">
                  <a:extLst>
                    <a:ext uri="{9D8B030D-6E8A-4147-A177-3AD203B41FA5}">
                      <a16:colId xmlns:a16="http://schemas.microsoft.com/office/drawing/2014/main" val="20002"/>
                    </a:ext>
                  </a:extLst>
                </a:gridCol>
                <a:gridCol w="1068936">
                  <a:extLst>
                    <a:ext uri="{9D8B030D-6E8A-4147-A177-3AD203B41FA5}">
                      <a16:colId xmlns:a16="http://schemas.microsoft.com/office/drawing/2014/main" val="20003"/>
                    </a:ext>
                  </a:extLst>
                </a:gridCol>
              </a:tblGrid>
              <a:tr h="465950">
                <a:tc>
                  <a:txBody>
                    <a:bodyPr/>
                    <a:lstStyle/>
                    <a:p>
                      <a:pPr algn="ctr" fontAlgn="ctr"/>
                      <a:r>
                        <a:rPr lang="en-US" sz="1400" b="1" u="none" strike="noStrike" dirty="0">
                          <a:solidFill>
                            <a:srgbClr val="2A5A06"/>
                          </a:solidFill>
                          <a:effectLst/>
                          <a:latin typeface="Arial" panose="020B0604020202020204" pitchFamily="34" charset="0"/>
                          <a:cs typeface="Arial" panose="020B0604020202020204" pitchFamily="34" charset="0"/>
                        </a:rPr>
                        <a:t>Д/д</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Ангилал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Хувь</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0"/>
                  </a:ext>
                </a:extLst>
              </a:tr>
              <a:tr h="371148">
                <a:tc>
                  <a:txBody>
                    <a:bodyPr/>
                    <a:lstStyle/>
                    <a:p>
                      <a:pPr algn="ctr" fontAlgn="ctr"/>
                      <a:r>
                        <a:rPr lang="en-US" sz="14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Нийслэлийн Засаг дарга бөгөөд Улаанбаатар хотын Захирагчийн бодлого,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12.50%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1"/>
                  </a:ext>
                </a:extLst>
              </a:tr>
              <a:tr h="505709">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Улаанбаатар хотын Захирагчийн ажлын албаны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2"/>
                  </a:ext>
                </a:extLst>
              </a:tr>
              <a:tr h="371148">
                <a:tc>
                  <a:txBody>
                    <a:bodyPr/>
                    <a:lstStyle/>
                    <a:p>
                      <a:pPr algn="ctr" fontAlgn="ctr"/>
                      <a:r>
                        <a:rPr lang="en-US" sz="14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Нийтийн эзэмшлийн гудамж, талбайн тохижилтын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3"/>
                  </a:ext>
                </a:extLst>
              </a:tr>
              <a:tr h="371148">
                <a:tc>
                  <a:txBody>
                    <a:bodyPr/>
                    <a:lstStyle/>
                    <a:p>
                      <a:pPr algn="ctr" fontAlgn="ctr"/>
                      <a:r>
                        <a:rPr lang="en-US" sz="1400" b="1" i="0" u="none" strike="noStrike">
                          <a:solidFill>
                            <a:srgbClr val="2A5A06"/>
                          </a:solidFill>
                          <a:effectLst/>
                          <a:latin typeface="Arial" panose="020B0604020202020204" pitchFamily="34" charset="0"/>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Зар сурталчилгаа, мэдээллийн самбарын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7.50%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4"/>
                  </a:ext>
                </a:extLst>
              </a:tr>
              <a:tr h="505709">
                <a:tc>
                  <a:txBody>
                    <a:bodyPr/>
                    <a:lstStyle/>
                    <a:p>
                      <a:pPr algn="ctr" fontAlgn="ctr"/>
                      <a:r>
                        <a:rPr lang="en-US" sz="1400" b="1" i="0" u="none" strike="noStrike">
                          <a:solidFill>
                            <a:srgbClr val="2A5A06"/>
                          </a:solidFill>
                          <a:effectLst/>
                          <a:latin typeface="Arial" panose="020B0604020202020204" pitchFamily="34" charset="0"/>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Согтууруулах ундааны зөвшөөрөл, худалдаа,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5"/>
                  </a:ext>
                </a:extLst>
              </a:tr>
              <a:tr h="523890">
                <a:tc>
                  <a:txBody>
                    <a:bodyPr/>
                    <a:lstStyle/>
                    <a:p>
                      <a:pPr algn="ctr" fontAlgn="ctr"/>
                      <a:r>
                        <a:rPr lang="en-US" sz="1400" b="1" i="0" u="none" strike="noStrike">
                          <a:solidFill>
                            <a:srgbClr val="2A5A06"/>
                          </a:solidFill>
                          <a:effectLst/>
                          <a:latin typeface="Arial" panose="020B0604020202020204" pitchFamily="34" charset="0"/>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400" b="1" i="0" u="none" strike="noStrike">
                          <a:solidFill>
                            <a:srgbClr val="2A5A06"/>
                          </a:solidFill>
                          <a:effectLst/>
                          <a:latin typeface="Arial" panose="020B0604020202020204" pitchFamily="34" charset="0"/>
                        </a:rPr>
                        <a:t>Хоолны газар, баар, рестораны үйлчилгээний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6"/>
                  </a:ext>
                </a:extLst>
              </a:tr>
              <a:tr h="371148">
                <a:tc>
                  <a:txBody>
                    <a:bodyPr/>
                    <a:lstStyle/>
                    <a:p>
                      <a:pPr algn="ctr" fontAlgn="ctr"/>
                      <a:r>
                        <a:rPr lang="en-US" sz="1400" b="1" i="0" u="none" strike="noStrike">
                          <a:solidFill>
                            <a:srgbClr val="2A5A06"/>
                          </a:solidFill>
                          <a:effectLst/>
                          <a:latin typeface="Arial" panose="020B0604020202020204" pitchFamily="34" charset="0"/>
                        </a:rPr>
                        <a:t>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Хэрэглээний /халуун, хүйтэн/ усан хангамжийн гэмтэл, доголдол, саатлын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7"/>
                  </a:ext>
                </a:extLst>
              </a:tr>
              <a:tr h="371148">
                <a:tc>
                  <a:txBody>
                    <a:bodyPr/>
                    <a:lstStyle/>
                    <a:p>
                      <a:pPr algn="ctr" fontAlgn="ctr"/>
                      <a:r>
                        <a:rPr lang="en-US" sz="1400" b="1" i="0" u="none" strike="noStrike">
                          <a:solidFill>
                            <a:srgbClr val="2A5A06"/>
                          </a:solidFill>
                          <a:effectLst/>
                          <a:latin typeface="Arial" panose="020B0604020202020204" pitchFamily="34" charset="0"/>
                        </a:rPr>
                        <a:t>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Төвлөрсөн цахилгаан хангамжийн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8"/>
                  </a:ext>
                </a:extLst>
              </a:tr>
              <a:tr h="505709">
                <a:tc>
                  <a:txBody>
                    <a:bodyPr/>
                    <a:lstStyle/>
                    <a:p>
                      <a:pPr algn="ctr" fontAlgn="ctr"/>
                      <a:r>
                        <a:rPr lang="en-US" sz="1400" b="1" i="0" u="none" strike="noStrike">
                          <a:solidFill>
                            <a:srgbClr val="2A5A06"/>
                          </a:solidFill>
                          <a:effectLst/>
                          <a:latin typeface="Arial" panose="020B0604020202020204" pitchFamily="34" charset="0"/>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ru-RU" sz="1400" b="1" i="0" u="none" strike="noStrike">
                          <a:solidFill>
                            <a:srgbClr val="2A5A06"/>
                          </a:solidFill>
                          <a:effectLst/>
                          <a:latin typeface="Arial" panose="020B0604020202020204" pitchFamily="34" charset="0"/>
                        </a:rPr>
                        <a:t>Орон сууцны конторын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5.00%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09"/>
                  </a:ext>
                </a:extLst>
              </a:tr>
              <a:tr h="371148">
                <a:tc>
                  <a:txBody>
                    <a:bodyPr/>
                    <a:lstStyle/>
                    <a:p>
                      <a:pPr algn="ctr" fontAlgn="ctr"/>
                      <a:r>
                        <a:rPr lang="en-US" sz="1400" b="1" i="0" u="none" strike="noStrike">
                          <a:solidFill>
                            <a:srgbClr val="2A5A06"/>
                          </a:solidFill>
                          <a:effectLst/>
                          <a:latin typeface="Arial" panose="020B0604020202020204" pitchFamily="34"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l" fontAlgn="ctr"/>
                      <a:r>
                        <a:rPr lang="mn-MN" sz="1400" b="1" i="0" u="none" strike="noStrike">
                          <a:solidFill>
                            <a:srgbClr val="2A5A06"/>
                          </a:solidFill>
                          <a:effectLst/>
                          <a:latin typeface="Arial" panose="020B0604020202020204" pitchFamily="34" charset="0"/>
                        </a:rPr>
                        <a:t>Сууц өмчлөгчдийн холбоодын үйл ажиллагааны тухай</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a:solidFill>
                            <a:srgbClr val="2A5A06"/>
                          </a:solidFill>
                          <a:effectLst/>
                          <a:latin typeface="Arial" panose="020B0604020202020204" pitchFamily="34" charset="0"/>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tc>
                  <a:txBody>
                    <a:bodyPr/>
                    <a:lstStyle/>
                    <a:p>
                      <a:pPr algn="ctr" fontAlgn="ctr"/>
                      <a:r>
                        <a:rPr lang="en-US" sz="1400" b="1" i="0" u="none" strike="noStrike" dirty="0">
                          <a:solidFill>
                            <a:srgbClr val="2A5A06"/>
                          </a:solidFill>
                          <a:effectLst/>
                          <a:latin typeface="Arial" panose="020B0604020202020204" pitchFamily="34" charset="0"/>
                        </a:rPr>
                        <a:t>2.50%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16200000" scaled="1"/>
                      <a:tileRect/>
                    </a:gra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61718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65" y="1291130"/>
            <a:ext cx="6558080" cy="610820"/>
          </a:xfrm>
        </p:spPr>
        <p:txBody>
          <a:bodyPr>
            <a:normAutofit/>
          </a:bodyPr>
          <a:lstStyle/>
          <a:p>
            <a:r>
              <a:rPr lang="mn-MN" sz="1600" b="1" dirty="0" smtClean="0">
                <a:latin typeface="Arial" panose="020B0604020202020204" pitchFamily="34" charset="0"/>
                <a:cs typeface="Arial" panose="020B0604020202020204" pitchFamily="34" charset="0"/>
              </a:rPr>
              <a:t>                              </a:t>
            </a:r>
            <a:r>
              <a:rPr lang="mn-MN" sz="1600" b="1" dirty="0" smtClean="0">
                <a:solidFill>
                  <a:srgbClr val="2A5A06"/>
                </a:solidFill>
                <a:latin typeface="Arial" panose="020B0604020202020204" pitchFamily="34" charset="0"/>
                <a:cs typeface="Arial" panose="020B0604020202020204" pitchFamily="34" charset="0"/>
              </a:rPr>
              <a:t>ЗӨРЧЛИЙН ТУХАЙ</a:t>
            </a:r>
            <a:endParaRPr lang="en-US" sz="1600" b="1" dirty="0">
              <a:solidFill>
                <a:srgbClr val="2A5A06"/>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93178987"/>
              </p:ext>
            </p:extLst>
          </p:nvPr>
        </p:nvGraphicFramePr>
        <p:xfrm>
          <a:off x="1059785" y="2054653"/>
          <a:ext cx="7329840" cy="3054101"/>
        </p:xfrm>
        <a:graphic>
          <a:graphicData uri="http://schemas.openxmlformats.org/drawingml/2006/table">
            <a:tbl>
              <a:tblPr>
                <a:tableStyleId>{5C22544A-7EE6-4342-B048-85BDC9FD1C3A}</a:tableStyleId>
              </a:tblPr>
              <a:tblGrid>
                <a:gridCol w="971913">
                  <a:extLst>
                    <a:ext uri="{9D8B030D-6E8A-4147-A177-3AD203B41FA5}">
                      <a16:colId xmlns:a16="http://schemas.microsoft.com/office/drawing/2014/main" val="1679795823"/>
                    </a:ext>
                  </a:extLst>
                </a:gridCol>
                <a:gridCol w="5098482">
                  <a:extLst>
                    <a:ext uri="{9D8B030D-6E8A-4147-A177-3AD203B41FA5}">
                      <a16:colId xmlns:a16="http://schemas.microsoft.com/office/drawing/2014/main" val="2217438784"/>
                    </a:ext>
                  </a:extLst>
                </a:gridCol>
                <a:gridCol w="1259445">
                  <a:extLst>
                    <a:ext uri="{9D8B030D-6E8A-4147-A177-3AD203B41FA5}">
                      <a16:colId xmlns:a16="http://schemas.microsoft.com/office/drawing/2014/main" val="3650731870"/>
                    </a:ext>
                  </a:extLst>
                </a:gridCol>
              </a:tblGrid>
              <a:tr h="650873">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Зөрчлийн </a:t>
                      </a:r>
                      <a:r>
                        <a:rPr lang="mn-MN" sz="1400" b="1" u="none" strike="noStrike" dirty="0" smtClean="0">
                          <a:solidFill>
                            <a:srgbClr val="2A5A06"/>
                          </a:solidFill>
                          <a:effectLst/>
                          <a:latin typeface="Arial" panose="020B0604020202020204" pitchFamily="34" charset="0"/>
                          <a:cs typeface="Arial" panose="020B0604020202020204" pitchFamily="34" charset="0"/>
                        </a:rPr>
                        <a:t>нэршил</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algn="ctr" fontAlgn="ctr"/>
                      <a:r>
                        <a:rPr lang="mn-MN" sz="1400" b="1" u="none" strike="noStrike" dirty="0">
                          <a:solidFill>
                            <a:srgbClr val="2A5A06"/>
                          </a:solidFill>
                          <a:effectLst/>
                          <a:latin typeface="Arial" panose="020B0604020202020204" pitchFamily="34" charset="0"/>
                          <a:cs typeface="Arial" panose="020B0604020202020204" pitchFamily="34" charset="0"/>
                        </a:rPr>
                        <a:t>Тоо</a:t>
                      </a:r>
                      <a:endParaRPr lang="en-US" sz="1400" b="1" i="0" u="none" strike="noStrike" dirty="0">
                        <a:solidFill>
                          <a:srgbClr val="2A5A06"/>
                        </a:solidFill>
                        <a:effectLst/>
                        <a:latin typeface="Arial" panose="020B0604020202020204" pitchFamily="34" charset="0"/>
                        <a:cs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418803154"/>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хүлээн аваагүй зөрчил - FP1</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22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665069598"/>
                  </a:ext>
                </a:extLst>
              </a:tr>
              <a:tr h="600807">
                <a:tc>
                  <a:txBody>
                    <a:bodyPr/>
                    <a:lstStyle/>
                    <a:p>
                      <a:pPr marL="25400" marR="0" indent="457200" algn="ctr">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Өдөрт нь багтаан шилжүүлээгүй зөрчил – FP2</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13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3570483998"/>
                  </a:ext>
                </a:extLst>
              </a:tr>
              <a:tr h="600807">
                <a:tc>
                  <a:txBody>
                    <a:bodyPr/>
                    <a:lstStyle/>
                    <a:p>
                      <a:pPr marL="25400" marR="0" indent="457200" algn="ctr">
                        <a:spcBef>
                          <a:spcPts val="150"/>
                        </a:spcBef>
                        <a:spcAft>
                          <a:spcPts val="0"/>
                        </a:spcAft>
                      </a:pPr>
                      <a:r>
                        <a:rPr lang="mn-MN" sz="1400"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3</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86995" marR="0" indent="457200" algn="l">
                        <a:spcBef>
                          <a:spcPts val="150"/>
                        </a:spcBef>
                        <a:spcAft>
                          <a:spcPts val="0"/>
                        </a:spcAft>
                      </a:pPr>
                      <a:r>
                        <a:rPr lang="mn-MN" sz="1400"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Явцын тэмдэглэл хөтлөөгүй зөрчил – FP4</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a:txBody>
                    <a:bodyPr/>
                    <a:lstStyle/>
                    <a:p>
                      <a:pPr marL="0" marR="0" indent="457200" algn="ctr">
                        <a:spcBef>
                          <a:spcPts val="0"/>
                        </a:spcBef>
                        <a:spcAft>
                          <a:spcPts val="0"/>
                        </a:spcAft>
                      </a:pPr>
                      <a:r>
                        <a:rPr lang="en-US"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1</a:t>
                      </a: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0</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428031728"/>
                  </a:ext>
                </a:extLst>
              </a:tr>
              <a:tr h="600807">
                <a:tc gridSpan="2">
                  <a:txBody>
                    <a:bodyPr/>
                    <a:lstStyle/>
                    <a:p>
                      <a:pPr marL="0" marR="1642745" indent="457200" algn="ctr">
                        <a:spcBef>
                          <a:spcPts val="110"/>
                        </a:spcBef>
                        <a:spcAft>
                          <a:spcPts val="0"/>
                        </a:spcAft>
                      </a:pPr>
                      <a:r>
                        <a:rPr lang="mn-MN" sz="1400" b="1" dirty="0">
                          <a:solidFill>
                            <a:srgbClr val="2A5A06"/>
                          </a:solidFill>
                          <a:effectLst/>
                          <a:latin typeface="Arial" panose="020B0604020202020204" pitchFamily="34" charset="0"/>
                          <a:ea typeface="Arial" panose="020B0604020202020204" pitchFamily="34" charset="0"/>
                          <a:cs typeface="Times New Roman" panose="02020603050405020304" pitchFamily="18" charset="0"/>
                        </a:rPr>
                        <a:t>Нийт </a:t>
                      </a:r>
                      <a:r>
                        <a:rPr lang="mn-MN" sz="1400" b="1" dirty="0" smtClean="0">
                          <a:solidFill>
                            <a:srgbClr val="2A5A06"/>
                          </a:solidFill>
                          <a:effectLst/>
                          <a:latin typeface="Arial" panose="020B0604020202020204" pitchFamily="34" charset="0"/>
                          <a:ea typeface="Arial" panose="020B0604020202020204" pitchFamily="34" charset="0"/>
                          <a:cs typeface="Times New Roman" panose="02020603050405020304" pitchFamily="18" charset="0"/>
                        </a:rPr>
                        <a:t>зөрчил</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tc hMerge="1">
                  <a:txBody>
                    <a:bodyPr/>
                    <a:lstStyle/>
                    <a:p>
                      <a:endParaRPr lang="en-US"/>
                    </a:p>
                  </a:txBody>
                  <a:tcPr>
                    <a:solidFill>
                      <a:srgbClr val="92D050"/>
                    </a:solidFill>
                  </a:tcPr>
                </a:tc>
                <a:tc>
                  <a:txBody>
                    <a:bodyPr/>
                    <a:lstStyle/>
                    <a:p>
                      <a:pPr marL="0" marR="0" indent="457200" algn="ctr">
                        <a:spcBef>
                          <a:spcPts val="0"/>
                        </a:spcBef>
                        <a:spcAft>
                          <a:spcPts val="0"/>
                        </a:spcAft>
                      </a:pPr>
                      <a:r>
                        <a:rPr lang="mn-MN" sz="1600" dirty="0" smtClean="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rPr>
                        <a:t>45</a:t>
                      </a:r>
                      <a:endParaRPr lang="en-US" sz="1600" dirty="0">
                        <a:solidFill>
                          <a:srgbClr val="2A5A06"/>
                        </a:solidFill>
                        <a:effectLst/>
                        <a:latin typeface="Arial Mon" panose="020B0500000000000000" pitchFamily="34" charset="0"/>
                        <a:ea typeface="Times New Roman" panose="02020603050405020304" pitchFamily="18" charset="0"/>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8100000" scaled="1"/>
                      <a:tileRect/>
                    </a:gradFill>
                  </a:tcPr>
                </a:tc>
                <a:extLst>
                  <a:ext uri="{0D108BD9-81ED-4DB2-BD59-A6C34878D82A}">
                    <a16:rowId xmlns:a16="http://schemas.microsoft.com/office/drawing/2014/main" val="2331269472"/>
                  </a:ext>
                </a:extLst>
              </a:tr>
            </a:tbl>
          </a:graphicData>
        </a:graphic>
      </p:graphicFrame>
    </p:spTree>
    <p:extLst>
      <p:ext uri="{BB962C8B-B14F-4D97-AF65-F5344CB8AC3E}">
        <p14:creationId xmlns:p14="http://schemas.microsoft.com/office/powerpoint/2010/main" val="1657843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17900" y="37490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Дүгнэлт</a:t>
            </a:r>
            <a:endParaRPr lang="en-US" sz="2200" dirty="0">
              <a:solidFill>
                <a:srgbClr val="2A5A06"/>
              </a:solidFill>
            </a:endParaRPr>
          </a:p>
        </p:txBody>
      </p:sp>
      <p:sp>
        <p:nvSpPr>
          <p:cNvPr id="9" name="Content Placeholder 2"/>
          <p:cNvSpPr>
            <a:spLocks noGrp="1"/>
          </p:cNvSpPr>
          <p:nvPr>
            <p:ph idx="1"/>
          </p:nvPr>
        </p:nvSpPr>
        <p:spPr>
          <a:xfrm>
            <a:off x="601670" y="1443835"/>
            <a:ext cx="8093365" cy="4581150"/>
          </a:xfrm>
        </p:spPr>
        <p:txBody>
          <a:bodyPr>
            <a:normAutofit lnSpcReduction="10000"/>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2021 оны 02 дугаар сарын 01-ний өдрөөс хойш манай байгууллагад ирсэн нийт өргөдөл гомдлыг 2021 оны 02 дугаар сарын 28-ний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сар болгон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600" dirty="0" smtClean="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ubservice.mn</a:t>
            </a:r>
            <a:r>
              <a:rPr lang="en-US" sz="1800" dirty="0" smtClean="0">
                <a:latin typeface="Arial" panose="020B0604020202020204" pitchFamily="34" charset="0"/>
                <a:cs typeface="Arial" panose="020B0604020202020204" pitchFamily="34" charset="0"/>
              </a:rPr>
              <a:t>/</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65195" y="680310"/>
            <a:ext cx="6558080" cy="763525"/>
          </a:xfrm>
        </p:spPr>
        <p:txBody>
          <a:bodyPr>
            <a:normAutofit/>
          </a:bodyPr>
          <a:lstStyle/>
          <a:p>
            <a:pPr algn="ctr"/>
            <a:r>
              <a:rPr lang="mn-MN" sz="2200" dirty="0" smtClean="0">
                <a:solidFill>
                  <a:srgbClr val="2A5A06"/>
                </a:solidFill>
                <a:latin typeface="Arial" panose="020B0604020202020204" pitchFamily="34" charset="0"/>
                <a:cs typeface="Arial" panose="020B0604020202020204" pitchFamily="34" charset="0"/>
              </a:rPr>
              <a:t>Цаашид анхаарах асуудлууд:</a:t>
            </a:r>
            <a:endParaRPr lang="en-US" sz="2200" dirty="0">
              <a:solidFill>
                <a:srgbClr val="2A5A06"/>
              </a:solidFill>
            </a:endParaRPr>
          </a:p>
        </p:txBody>
      </p:sp>
      <p:sp>
        <p:nvSpPr>
          <p:cNvPr id="9" name="Content Placeholder 2"/>
          <p:cNvSpPr>
            <a:spLocks noGrp="1"/>
          </p:cNvSpPr>
          <p:nvPr>
            <p:ph idx="1"/>
          </p:nvPr>
        </p:nvSpPr>
        <p:spPr>
          <a:xfrm>
            <a:off x="601670" y="1749245"/>
            <a:ext cx="7886701" cy="4135583"/>
          </a:xfrm>
        </p:spPr>
        <p:txBody>
          <a:bodyPr>
            <a:normAutofit/>
          </a:bodyPr>
          <a:lstStyle/>
          <a:p>
            <a:pPr lvl="0" algn="just">
              <a:buAutoNum type="arabicPeriod"/>
            </a:pPr>
            <a:r>
              <a:rPr lang="mn-MN" sz="1800" dirty="0" smtClean="0">
                <a:solidFill>
                  <a:srgbClr val="2A5A06"/>
                </a:solidFill>
                <a:latin typeface="Arial" panose="020B0604020202020204" pitchFamily="34" charset="0"/>
                <a:cs typeface="Arial" panose="020B0604020202020204" pitchFamily="34" charset="0"/>
              </a:rPr>
              <a:t>Нийслэлийн </a:t>
            </a:r>
            <a:r>
              <a:rPr lang="mn-MN" sz="1800" dirty="0">
                <a:solidFill>
                  <a:srgbClr val="2A5A06"/>
                </a:solidFill>
                <a:latin typeface="Arial" panose="020B0604020202020204" pitchFamily="34" charset="0"/>
                <a:cs typeface="Arial" panose="020B0604020202020204" pitchFamily="34" charset="0"/>
              </a:rPr>
              <a:t>Засаг даргын </a:t>
            </a:r>
            <a:r>
              <a:rPr lang="mn-MN" sz="1800" dirty="0" smtClean="0">
                <a:solidFill>
                  <a:srgbClr val="2A5A06"/>
                </a:solidFill>
                <a:latin typeface="Arial" panose="020B0604020202020204" pitchFamily="34" charset="0"/>
                <a:cs typeface="Arial" panose="020B0604020202020204" pitchFamily="34" charset="0"/>
              </a:rPr>
              <a:t>2013 </a:t>
            </a:r>
            <a:r>
              <a:rPr lang="mn-MN" sz="1800" dirty="0">
                <a:solidFill>
                  <a:srgbClr val="2A5A06"/>
                </a:solidFill>
                <a:latin typeface="Arial" panose="020B0604020202020204" pitchFamily="34" charset="0"/>
                <a:cs typeface="Arial" panose="020B0604020202020204" pitchFamily="34" charset="0"/>
              </a:rPr>
              <a:t>оны А/1086-р захирамжаар </a:t>
            </a:r>
            <a:r>
              <a:rPr lang="mn-MN" sz="1800" dirty="0" smtClean="0">
                <a:solidFill>
                  <a:srgbClr val="2A5A06"/>
                </a:solidFill>
                <a:latin typeface="Arial" panose="020B0604020202020204" pitchFamily="34" charset="0"/>
                <a:cs typeface="Arial" panose="020B0604020202020204" pitchFamily="34" charset="0"/>
              </a:rPr>
              <a:t>батлагдсан журмын </a:t>
            </a:r>
            <a:r>
              <a:rPr lang="mn-MN" sz="1800" dirty="0">
                <a:solidFill>
                  <a:srgbClr val="2A5A06"/>
                </a:solidFill>
                <a:latin typeface="Arial" panose="020B0604020202020204" pitchFamily="34" charset="0"/>
                <a:cs typeface="Arial" panose="020B0604020202020204" pitchFamily="34" charset="0"/>
              </a:rPr>
              <a:t>дагуу </a:t>
            </a:r>
            <a:r>
              <a:rPr lang="mn-MN" sz="1800" dirty="0" smtClean="0">
                <a:solidFill>
                  <a:srgbClr val="2A5A06"/>
                </a:solidFill>
                <a:latin typeface="Arial" panose="020B0604020202020204" pitchFamily="34" charset="0"/>
                <a:cs typeface="Arial" panose="020B0604020202020204" pitchFamily="34" charset="0"/>
              </a:rPr>
              <a:t>өргөдөл, гомдлыг бүрэн дүүрэн  </a:t>
            </a:r>
            <a:r>
              <a:rPr lang="mn-MN" sz="1800" dirty="0">
                <a:solidFill>
                  <a:srgbClr val="2A5A06"/>
                </a:solidFill>
                <a:latin typeface="Arial" panose="020B0604020202020204" pitchFamily="34" charset="0"/>
                <a:cs typeface="Arial" panose="020B0604020202020204" pitchFamily="34" charset="0"/>
              </a:rPr>
              <a:t>шийдвэрлэх. </a:t>
            </a:r>
            <a:r>
              <a:rPr lang="mn-MN" sz="1800" dirty="0" smtClean="0">
                <a:solidFill>
                  <a:srgbClr val="2A5A06"/>
                </a:solidFill>
                <a:latin typeface="Arial" panose="020B0604020202020204" pitchFamily="34" charset="0"/>
                <a:cs typeface="Arial" panose="020B0604020202020204" pitchFamily="34" charset="0"/>
              </a:rPr>
              <a:t>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Мэргэжилтнүүд </a:t>
            </a:r>
            <a:r>
              <a:rPr lang="en-US" sz="1800" dirty="0" smtClean="0">
                <a:solidFill>
                  <a:srgbClr val="2A5A06"/>
                </a:solidFill>
                <a:latin typeface="Arial" panose="020B0604020202020204" pitchFamily="34" charset="0"/>
                <a:cs typeface="Arial" panose="020B0604020202020204" pitchFamily="34" charset="0"/>
              </a:rPr>
              <a:t>erp.ulaanbaatar.mn </a:t>
            </a:r>
            <a:r>
              <a:rPr lang="mn-MN" sz="1800" dirty="0" smtClean="0">
                <a:solidFill>
                  <a:srgbClr val="2A5A06"/>
                </a:solidFill>
                <a:latin typeface="Arial" panose="020B0604020202020204" pitchFamily="34" charset="0"/>
                <a:cs typeface="Arial" panose="020B0604020202020204" pitchFamily="34" charset="0"/>
              </a:rPr>
              <a:t>програм руу орж тогтмол хяналт тавин, шийдвэрлэлтийг богино хугацаанд шийдвэрлэж байх</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Иргэдээс ирсэн өргөдөл</a:t>
            </a:r>
            <a:r>
              <a:rPr lang="mn-MN" sz="1800" dirty="0">
                <a:solidFill>
                  <a:srgbClr val="2A5A06"/>
                </a:solidFill>
                <a:latin typeface="Arial" panose="020B0604020202020204" pitchFamily="34" charset="0"/>
                <a:cs typeface="Arial" panose="020B0604020202020204" pitchFamily="34" charset="0"/>
              </a:rPr>
              <a:t>, гомдол, хүсэлтийг </a:t>
            </a:r>
            <a:r>
              <a:rPr lang="mn-MN" sz="1800" dirty="0" smtClean="0">
                <a:solidFill>
                  <a:srgbClr val="2A5A06"/>
                </a:solidFill>
                <a:latin typeface="Arial" panose="020B0604020202020204" pitchFamily="34" charset="0"/>
                <a:cs typeface="Arial" panose="020B0604020202020204" pitchFamily="34" charset="0"/>
              </a:rPr>
              <a:t>өөрийн ажлын нэг хэсэг гэж үзэн богино хугацаанд шийдвэрлэх хандлагатай болох </a:t>
            </a:r>
          </a:p>
          <a:p>
            <a:pPr lvl="0" algn="just">
              <a:buAutoNum type="arabicPeriod" startAt="2"/>
            </a:pPr>
            <a:r>
              <a:rPr lang="mn-MN" sz="1800" dirty="0" smtClean="0">
                <a:solidFill>
                  <a:srgbClr val="2A5A06"/>
                </a:solidFill>
                <a:latin typeface="Arial" panose="020B0604020202020204" pitchFamily="34" charset="0"/>
                <a:cs typeface="Arial" panose="020B0604020202020204" pitchFamily="34" charset="0"/>
              </a:rPr>
              <a:t>Өргөдөл, гомдол, хүсэлтийн шийдвэрлэлтийг талаар ажлын төлөвлөгөө болон биелэлтийн тайланд тусгаж байх</a:t>
            </a:r>
            <a:endParaRPr lang="mn-MN" sz="2000" dirty="0">
              <a:solidFill>
                <a:srgbClr val="2A5A06"/>
              </a:solidFill>
              <a:latin typeface="Arial" panose="020B0604020202020204" pitchFamily="34" charset="0"/>
              <a:cs typeface="Arial" panose="020B0604020202020204" pitchFamily="34" charset="0"/>
            </a:endParaRPr>
          </a:p>
          <a:p>
            <a:pPr marL="0" indent="0" algn="ctr">
              <a:buNone/>
            </a:pPr>
            <a:endParaRPr lang="en-US" sz="1800" b="1" dirty="0" smtClean="0">
              <a:latin typeface="Arial" panose="020B0604020202020204" pitchFamily="34" charset="0"/>
              <a:cs typeface="Arial" panose="020B0604020202020204" pitchFamily="34" charset="0"/>
            </a:endParaRPr>
          </a:p>
          <a:p>
            <a:pPr marL="0" indent="0" algn="ctr">
              <a:buNone/>
            </a:pPr>
            <a:r>
              <a:rPr lang="mn-MN" sz="1800" b="1" dirty="0" smtClean="0">
                <a:latin typeface="Arial" panose="020B0604020202020204" pitchFamily="34" charset="0"/>
                <a:cs typeface="Arial" panose="020B0604020202020204" pitchFamily="34" charset="0"/>
              </a:rPr>
              <a:t>Захиргааны удирдлага, санхүүгийн хэлтэс</a:t>
            </a:r>
          </a:p>
        </p:txBody>
      </p:sp>
    </p:spTree>
    <p:extLst>
      <p:ext uri="{BB962C8B-B14F-4D97-AF65-F5344CB8AC3E}">
        <p14:creationId xmlns:p14="http://schemas.microsoft.com/office/powerpoint/2010/main" val="3939511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7899" y="2665475"/>
            <a:ext cx="6871725" cy="763525"/>
          </a:xfrm>
        </p:spPr>
        <p:txBody>
          <a:bodyPr>
            <a:normAutofit fontScale="90000"/>
          </a:bodyPr>
          <a:lstStyle/>
          <a:p>
            <a:pPr algn="ctr"/>
            <a:r>
              <a:rPr lang="mn-MN" dirty="0" smtClean="0"/>
              <a:t>АНХААРАЛ ТАВЬСАНД БАЯРЛАЛАА</a:t>
            </a:r>
            <a:r>
              <a:rPr lang="mn-MN" smtClean="0"/>
              <a:t/>
            </a:r>
            <a:br>
              <a:rPr lang="mn-MN" smtClean="0"/>
            </a:br>
            <a:r>
              <a:rPr lang="mn-MN" smtClean="0"/>
              <a:t>2021 </a:t>
            </a:r>
            <a:r>
              <a:rPr lang="mn-MN" dirty="0" smtClean="0"/>
              <a:t>оны 0</a:t>
            </a:r>
            <a:r>
              <a:rPr lang="en-US" dirty="0" smtClean="0"/>
              <a:t>2</a:t>
            </a:r>
            <a:r>
              <a:rPr lang="mn-MN" dirty="0" smtClean="0"/>
              <a:t>-р сар</a:t>
            </a:r>
            <a:endParaRPr lang="en-US" dirty="0"/>
          </a:p>
        </p:txBody>
      </p:sp>
    </p:spTree>
    <p:extLst>
      <p:ext uri="{BB962C8B-B14F-4D97-AF65-F5344CB8AC3E}">
        <p14:creationId xmlns:p14="http://schemas.microsoft.com/office/powerpoint/2010/main" val="1946813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2286</TotalTime>
  <Words>465</Words>
  <Application>Microsoft Office PowerPoint</Application>
  <PresentationFormat>On-screen Show (4:3)</PresentationFormat>
  <Paragraphs>184</Paragraphs>
  <Slides>9</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vt:lpstr>
      <vt:lpstr>Arial Mon</vt:lpstr>
      <vt:lpstr>Calibri</vt:lpstr>
      <vt:lpstr>Times New Roman</vt:lpstr>
      <vt:lpstr>Office Theme</vt:lpstr>
      <vt:lpstr>Document</vt:lpstr>
      <vt:lpstr> 2021 оны 2-р сарын өргөдөл,  гомдлын шийдвэрлэлтийн тайлан</vt:lpstr>
      <vt:lpstr>Нийт ирсэн  59 өргөдөл, хүсэлт,  гомдлоос:</vt:lpstr>
      <vt:lpstr>Өргөдөл, гомдол шийдвэрлэлтийн график  2021 оны 02-р сард</vt:lpstr>
      <vt:lpstr>Өргөдөл, гомдлын шийдвэрлэлтийн    нэгдсэн тайлан (хэлтсээр)</vt:lpstr>
      <vt:lpstr>2021 оны 02-р сард хандсан гол асуудлууд</vt:lpstr>
      <vt:lpstr>                              ЗӨРЧЛИЙН ТУХАЙ</vt:lpstr>
      <vt:lpstr>Дүгнэлт</vt:lpstr>
      <vt:lpstr>Цаашид анхаарах асуудлууд:</vt:lpstr>
      <vt:lpstr>АНХААРАЛ ТАВЬСАНД БАЯРЛАЛАА 2021 оны 02-р сар</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Ganbat</cp:lastModifiedBy>
  <cp:revision>88</cp:revision>
  <cp:lastPrinted>2019-06-25T08:23:56Z</cp:lastPrinted>
  <dcterms:created xsi:type="dcterms:W3CDTF">2013-08-21T19:17:07Z</dcterms:created>
  <dcterms:modified xsi:type="dcterms:W3CDTF">2021-08-25T02:44:16Z</dcterms:modified>
</cp:coreProperties>
</file>